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9" r:id="rId42"/>
    <p:sldId id="296" r:id="rId43"/>
    <p:sldId id="298" r:id="rId44"/>
    <p:sldId id="300" r:id="rId4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7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0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92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89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93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9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34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02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20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106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4055-1463-423B-A5DC-4966C4B5583F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5CE2-FA36-44BA-BEE7-046441148B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79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3911" y="3720398"/>
            <a:ext cx="583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VIRUS PATOGEN PADA MANUSIA</a:t>
            </a:r>
          </a:p>
        </p:txBody>
      </p:sp>
    </p:spTree>
    <p:extLst>
      <p:ext uri="{BB962C8B-B14F-4D97-AF65-F5344CB8AC3E}">
        <p14:creationId xmlns:p14="http://schemas.microsoft.com/office/powerpoint/2010/main" val="258866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1 </a:t>
            </a:r>
            <a:r>
              <a:rPr lang="en-US" dirty="0" err="1" smtClean="0"/>
              <a:t>dan</a:t>
            </a:r>
            <a:r>
              <a:rPr lang="en-US" dirty="0" smtClean="0"/>
              <a:t>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HSV 2 </a:t>
            </a:r>
            <a:r>
              <a:rPr lang="en-US" dirty="0" err="1" smtClean="0"/>
              <a:t>dan</a:t>
            </a:r>
            <a:r>
              <a:rPr lang="en-US" dirty="0" smtClean="0"/>
              <a:t> HSV 1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herpes neonatal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bayinya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baru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lahir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kepala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kecil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microcephaly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hidrosefalus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kebutaan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luka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kulit</a:t>
            </a:r>
            <a:r>
              <a:rPr lang="en-US" dirty="0" smtClean="0">
                <a:solidFill>
                  <a:srgbClr val="FF0000"/>
                </a:solidFill>
              </a:rPr>
              <a:t>, encephalitis</a:t>
            </a:r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penggantian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sesar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56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Varicella-zoster Virus (VZV)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5452" cy="4351338"/>
          </a:xfrm>
        </p:spPr>
        <p:txBody>
          <a:bodyPr/>
          <a:lstStyle/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cacar</a:t>
            </a:r>
            <a:r>
              <a:rPr lang="en-US" dirty="0" smtClean="0">
                <a:solidFill>
                  <a:srgbClr val="FF0000"/>
                </a:solidFill>
              </a:rPr>
              <a:t> air (</a:t>
            </a:r>
            <a:r>
              <a:rPr lang="en-US" i="1" dirty="0" smtClean="0">
                <a:solidFill>
                  <a:srgbClr val="FF0000"/>
                </a:solidFill>
              </a:rPr>
              <a:t>chicken pox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Virus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udara</a:t>
            </a:r>
            <a:r>
              <a:rPr lang="en-US" dirty="0" smtClean="0">
                <a:solidFill>
                  <a:srgbClr val="FF0000"/>
                </a:solidFill>
              </a:rPr>
              <a:t> (droplet)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langsung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virus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sal.pernafasan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kulit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ruam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kemerahan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membentuk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benjolan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cairan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penuh</a:t>
            </a:r>
            <a:r>
              <a:rPr lang="en-US" dirty="0" smtClean="0">
                <a:sym typeface="Wingdings" panose="05000000000000000000" pitchFamily="2" charset="2"/>
              </a:rPr>
              <a:t> virus)  </a:t>
            </a:r>
            <a:r>
              <a:rPr lang="en-US" dirty="0" err="1" smtClean="0">
                <a:sym typeface="Wingdings" panose="05000000000000000000" pitchFamily="2" charset="2"/>
              </a:rPr>
              <a:t>luka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mengering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sembuh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sekitar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  <a:r>
              <a:rPr lang="en-US" dirty="0" err="1" smtClean="0">
                <a:sym typeface="Wingdings" panose="05000000000000000000" pitchFamily="2" charset="2"/>
              </a:rPr>
              <a:t>minggu</a:t>
            </a:r>
            <a:endParaRPr lang="id-ID" dirty="0"/>
          </a:p>
        </p:txBody>
      </p:sp>
      <p:pic>
        <p:nvPicPr>
          <p:cNvPr id="1026" name="Picture 2" descr="Image result for chicken p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40" y="2570920"/>
            <a:ext cx="3598096" cy="253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Varicella-zoster Virus (VZV)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/>
          <a:lstStyle/>
          <a:p>
            <a:r>
              <a:rPr lang="en-US" dirty="0" smtClean="0"/>
              <a:t>VZV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air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herpes zoster (</a:t>
            </a:r>
            <a:r>
              <a:rPr lang="en-US" i="1" dirty="0" smtClean="0">
                <a:solidFill>
                  <a:srgbClr val="FF0000"/>
                </a:solidFill>
              </a:rPr>
              <a:t>shingles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Reaktivasi</a:t>
            </a:r>
            <a:r>
              <a:rPr lang="en-US" dirty="0" smtClean="0"/>
              <a:t> virus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VZV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saraf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050" name="Picture 2" descr="Image result for shi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3" y="1825625"/>
            <a:ext cx="4025713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54" y="4225027"/>
            <a:ext cx="34861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Herpesvirus</a:t>
            </a:r>
            <a:r>
              <a:rPr lang="en-US" dirty="0" smtClean="0"/>
              <a:t> 6 (HHV-6)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1722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roseola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bayi</a:t>
            </a:r>
            <a:r>
              <a:rPr lang="en-US" dirty="0" smtClean="0">
                <a:solidFill>
                  <a:srgbClr val="FF0000"/>
                </a:solidFill>
              </a:rPr>
              <a:t> 6 </a:t>
            </a:r>
            <a:r>
              <a:rPr lang="en-US" dirty="0" err="1" smtClean="0">
                <a:solidFill>
                  <a:srgbClr val="FF0000"/>
                </a:solidFill>
              </a:rPr>
              <a:t>bulan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hingga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anak-anak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usia</a:t>
            </a:r>
            <a:r>
              <a:rPr lang="en-US" dirty="0" smtClean="0">
                <a:solidFill>
                  <a:srgbClr val="FF0000"/>
                </a:solidFill>
              </a:rPr>
              <a:t> 3 </a:t>
            </a:r>
            <a:r>
              <a:rPr lang="en-US" dirty="0" err="1" smtClean="0">
                <a:solidFill>
                  <a:srgbClr val="FF0000"/>
                </a:solidFill>
              </a:rPr>
              <a:t>tahun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sembuh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sendirinya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penelitian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memperlihatkan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HHV-6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orang </a:t>
            </a:r>
            <a:r>
              <a:rPr lang="en-US" dirty="0" err="1" smtClean="0">
                <a:sym typeface="Wingdings" panose="05000000000000000000" pitchFamily="2" charset="2"/>
              </a:rPr>
              <a:t>tua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provirus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kromosomal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78" y="2438607"/>
            <a:ext cx="4261646" cy="27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Cytomegalovirus (CMV)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sal.pernafasan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kelenjar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ludah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ginjal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Virus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persisten</a:t>
            </a:r>
            <a:r>
              <a:rPr lang="en-US" dirty="0" smtClean="0"/>
              <a:t> </a:t>
            </a:r>
            <a:r>
              <a:rPr lang="en-US" dirty="0" err="1" smtClean="0"/>
              <a:t>bereproduksi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Virus yang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orang </a:t>
            </a:r>
            <a:r>
              <a:rPr lang="en-US" dirty="0" err="1" smtClean="0"/>
              <a:t>dewasa</a:t>
            </a:r>
            <a:r>
              <a:rPr lang="en-US" dirty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infeksi</a:t>
            </a:r>
            <a:r>
              <a:rPr lang="en-US" dirty="0" smtClean="0"/>
              <a:t> CMV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bergejala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HIV/AIDS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, </a:t>
            </a:r>
            <a:r>
              <a:rPr lang="en-US" dirty="0" err="1" smtClean="0"/>
              <a:t>paru-paru</a:t>
            </a:r>
            <a:r>
              <a:rPr lang="en-US" dirty="0" smtClean="0"/>
              <a:t>,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23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Kaposi Sarcoma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1139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Kaposi </a:t>
            </a:r>
            <a:r>
              <a:rPr lang="en-US" dirty="0" err="1" smtClean="0">
                <a:solidFill>
                  <a:srgbClr val="FF0000"/>
                </a:solidFill>
              </a:rPr>
              <a:t>Sarkoma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tumor </a:t>
            </a:r>
            <a:r>
              <a:rPr lang="en-US" dirty="0" smtClean="0">
                <a:sym typeface="Wingdings" panose="05000000000000000000" pitchFamily="2" charset="2"/>
              </a:rPr>
              <a:t>yang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dinding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pembuluh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darah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Banyak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orang yang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penurunan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respon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imun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individu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HIV/AIDS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Gejala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bercak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kehitaman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keunguan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kulit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id-ID" dirty="0"/>
          </a:p>
        </p:txBody>
      </p:sp>
      <p:pic>
        <p:nvPicPr>
          <p:cNvPr id="3076" name="Picture 4" descr="Image result for kaposi sar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18" y="2515899"/>
            <a:ext cx="4456182" cy="29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Epstein Barr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4061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mononukleosis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Gejala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r>
              <a:rPr lang="en-US" dirty="0" smtClean="0"/>
              <a:t>,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endParaRPr lang="en-US" dirty="0" smtClean="0"/>
          </a:p>
          <a:p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saliva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56" y="295689"/>
            <a:ext cx="3849894" cy="28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b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19368"/>
          <a:stretch/>
        </p:blipFill>
        <p:spPr bwMode="auto">
          <a:xfrm>
            <a:off x="6978856" y="3366013"/>
            <a:ext cx="4200939" cy="34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organ </a:t>
            </a:r>
            <a:r>
              <a:rPr lang="en-US" dirty="0" err="1" smtClean="0">
                <a:solidFill>
                  <a:srgbClr val="FF0000"/>
                </a:solidFill>
              </a:rPr>
              <a:t>hati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virus hepatitis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famili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berbeda</a:t>
            </a:r>
            <a:endParaRPr lang="en-US" dirty="0" smtClean="0">
              <a:solidFill>
                <a:srgbClr val="FF0000"/>
              </a:solidFill>
            </a:endParaRPr>
          </a:p>
          <a:p>
            <a:pPr marL="808038" lvl="1" indent="-350838">
              <a:buFont typeface="Wingdings" panose="05000000000000000000" pitchFamily="2" charset="2"/>
              <a:buChar char="Ø"/>
            </a:pPr>
            <a:r>
              <a:rPr lang="en-US" dirty="0" smtClean="0"/>
              <a:t>Virus Hepatitis A</a:t>
            </a:r>
          </a:p>
          <a:p>
            <a:pPr marL="808038" lvl="1" indent="-350838">
              <a:buFont typeface="Wingdings" panose="05000000000000000000" pitchFamily="2" charset="2"/>
              <a:buChar char="Ø"/>
            </a:pPr>
            <a:r>
              <a:rPr lang="en-US" dirty="0" smtClean="0"/>
              <a:t>Virus Hepatitis B</a:t>
            </a:r>
          </a:p>
          <a:p>
            <a:pPr marL="808038" lvl="1" indent="-350838">
              <a:buFont typeface="Wingdings" panose="05000000000000000000" pitchFamily="2" charset="2"/>
              <a:buChar char="Ø"/>
            </a:pPr>
            <a:r>
              <a:rPr lang="en-US" dirty="0" smtClean="0"/>
              <a:t>Virus Hepatitis C</a:t>
            </a:r>
          </a:p>
          <a:p>
            <a:pPr marL="808038" lvl="1" indent="-350838">
              <a:buFont typeface="Wingdings" panose="05000000000000000000" pitchFamily="2" charset="2"/>
              <a:buChar char="Ø"/>
            </a:pPr>
            <a:r>
              <a:rPr lang="en-US" dirty="0" smtClean="0"/>
              <a:t>Virus Hepatitis D</a:t>
            </a:r>
          </a:p>
          <a:p>
            <a:pPr marL="808038" lvl="1" indent="-350838">
              <a:buFont typeface="Wingdings" panose="05000000000000000000" pitchFamily="2" charset="2"/>
              <a:buChar char="Ø"/>
            </a:pPr>
            <a:r>
              <a:rPr lang="en-US" dirty="0" smtClean="0"/>
              <a:t>Virus Hepatitis 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68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Virus Hepatitis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34" y="1825625"/>
            <a:ext cx="104149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Hepatitis 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09" y="2183434"/>
            <a:ext cx="7289053" cy="4351338"/>
          </a:xfrm>
        </p:spPr>
        <p:txBody>
          <a:bodyPr/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</a:t>
            </a:r>
            <a:r>
              <a:rPr lang="en-US" dirty="0" err="1" smtClean="0"/>
              <a:t>Picornaviridae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virus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7,5 kb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ikosahedral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telanjang</a:t>
            </a:r>
            <a:endParaRPr lang="en-US" dirty="0" smtClean="0"/>
          </a:p>
          <a:p>
            <a:r>
              <a:rPr lang="en-US" dirty="0" err="1" smtClean="0"/>
              <a:t>Resisten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desinfektan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r>
              <a:rPr lang="en-US" dirty="0" err="1" smtClean="0"/>
              <a:t>Diinaktivasi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autoclave,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ultraviolet</a:t>
            </a:r>
            <a:endParaRPr lang="id-ID" dirty="0"/>
          </a:p>
        </p:txBody>
      </p:sp>
      <p:pic>
        <p:nvPicPr>
          <p:cNvPr id="5122" name="Picture 2" descr="Image result for hepatitis a vir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/>
          <a:stretch/>
        </p:blipFill>
        <p:spPr bwMode="auto">
          <a:xfrm>
            <a:off x="7875462" y="3140764"/>
            <a:ext cx="3620414" cy="30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virus </a:t>
            </a:r>
            <a:r>
              <a:rPr lang="en-US" dirty="0" err="1" smtClean="0"/>
              <a:t>patogen</a:t>
            </a:r>
            <a:r>
              <a:rPr lang="en-US" dirty="0" smtClean="0"/>
              <a:t> yang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patogenesitas</a:t>
            </a:r>
            <a:r>
              <a:rPr lang="en-US" dirty="0" smtClean="0"/>
              <a:t> virus-virus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22" y="4343400"/>
            <a:ext cx="259896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3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30" y="2196686"/>
            <a:ext cx="6039678" cy="4351338"/>
          </a:xfrm>
        </p:spPr>
        <p:txBody>
          <a:bodyPr/>
          <a:lstStyle/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istirahat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050" name="Picture 2" descr="Image result for hepatitis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6" y="2301289"/>
            <a:ext cx="4761917" cy="3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Hepatitis 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hepatitis a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41" y="1825625"/>
            <a:ext cx="7944028" cy="44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</a:t>
            </a:r>
            <a:r>
              <a:rPr lang="en-US" dirty="0" err="1" smtClean="0"/>
              <a:t>Hepadnaviridae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berselubung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HBsAg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Hepatitis B Surface Antigen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Didalamnya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HBcAg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Hepatitis B core Antigen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DNA </a:t>
            </a:r>
            <a:r>
              <a:rPr lang="en-US" dirty="0" err="1" smtClean="0">
                <a:solidFill>
                  <a:srgbClr val="FF0000"/>
                </a:solidFill>
              </a:rPr>
              <a:t>untai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parsial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3200 </a:t>
            </a:r>
            <a:r>
              <a:rPr lang="en-US" dirty="0" err="1" smtClean="0"/>
              <a:t>bp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65" y="1231417"/>
            <a:ext cx="4731026" cy="52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7801"/>
            <a:ext cx="6092687" cy="4351338"/>
          </a:xfrm>
        </p:spPr>
        <p:txBody>
          <a:bodyPr/>
          <a:lstStyle/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Hepatitis B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antivirus</a:t>
            </a:r>
            <a:endParaRPr lang="id-ID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23" y="2167801"/>
            <a:ext cx="446943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Hepatitis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Image result for hepatitis b symp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5" y="1825625"/>
            <a:ext cx="63142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Hepatitis 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972089"/>
            <a:ext cx="61055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Hepatitis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3574" cy="4351338"/>
          </a:xfrm>
        </p:spPr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</a:t>
            </a:r>
            <a:r>
              <a:rPr lang="en-US" dirty="0" err="1" smtClean="0"/>
              <a:t>Flaviviridae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virus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9400 kb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RNA,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6 </a:t>
            </a:r>
            <a:r>
              <a:rPr lang="en-US" dirty="0" err="1" smtClean="0"/>
              <a:t>genotipe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100 </a:t>
            </a:r>
            <a:r>
              <a:rPr lang="en-US" dirty="0" err="1" smtClean="0"/>
              <a:t>subtipe</a:t>
            </a:r>
            <a:endParaRPr lang="id-ID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 bwMode="auto">
          <a:xfrm>
            <a:off x="7285384" y="1815604"/>
            <a:ext cx="3925956" cy="34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Image result for hepatitis c gen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99" y="116923"/>
            <a:ext cx="10020202" cy="65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Hepatitis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201"/>
            <a:ext cx="10515600" cy="4351338"/>
          </a:xfrm>
        </p:spPr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Sekitar</a:t>
            </a:r>
            <a:r>
              <a:rPr lang="en-US" dirty="0" smtClean="0"/>
              <a:t> 15-30%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sirosis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Hepatitis C</a:t>
            </a:r>
            <a:endParaRPr lang="id-ID" dirty="0"/>
          </a:p>
        </p:txBody>
      </p:sp>
      <p:pic>
        <p:nvPicPr>
          <p:cNvPr id="6146" name="Picture 2" descr="Image result for hepatitis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39" y="3776870"/>
            <a:ext cx="5807903" cy="3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Hepatitis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Image result for hepatitis c symp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27" y="1944893"/>
            <a:ext cx="87164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Virus yang Akan </a:t>
            </a:r>
            <a:r>
              <a:rPr lang="en-US" dirty="0" err="1" smtClean="0"/>
              <a:t>Dibahas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Herpesvirus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Hepatitis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Dengue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Orthomyxovirus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Papillomavirus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Poliomavirus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HIV</a:t>
            </a:r>
          </a:p>
          <a:p>
            <a:endParaRPr lang="id-ID" dirty="0"/>
          </a:p>
        </p:txBody>
      </p:sp>
      <p:pic>
        <p:nvPicPr>
          <p:cNvPr id="1028" name="Picture 4" descr="Image result for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36" y="2252868"/>
            <a:ext cx="5080671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625"/>
            <a:ext cx="5867400" cy="3884337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telanjang</a:t>
            </a:r>
            <a:endParaRPr lang="en-US" dirty="0" smtClean="0"/>
          </a:p>
          <a:p>
            <a:r>
              <a:rPr lang="en-US" dirty="0" err="1" smtClean="0"/>
              <a:t>Genomnya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11 </a:t>
            </a:r>
            <a:r>
              <a:rPr lang="en-US" dirty="0" err="1" smtClean="0"/>
              <a:t>segmen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50</a:t>
            </a:r>
            <a:r>
              <a:rPr lang="en-US" dirty="0" smtClean="0">
                <a:cs typeface="Times New Roman" panose="02020603050405020304" pitchFamily="18" charset="0"/>
              </a:rPr>
              <a:t>℃, </a:t>
            </a:r>
            <a:r>
              <a:rPr lang="en-US" dirty="0" err="1" smtClean="0">
                <a:cs typeface="Times New Roman" panose="02020603050405020304" pitchFamily="18" charset="0"/>
              </a:rPr>
              <a:t>eter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dan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kloroform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serta</a:t>
            </a:r>
            <a:r>
              <a:rPr lang="en-US" dirty="0" smtClean="0">
                <a:cs typeface="Times New Roman" panose="02020603050405020304" pitchFamily="18" charset="0"/>
              </a:rPr>
              <a:t> pH 3-9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endParaRPr lang="id-ID" dirty="0"/>
          </a:p>
        </p:txBody>
      </p:sp>
      <p:pic>
        <p:nvPicPr>
          <p:cNvPr id="9218" name="Picture 2" descr="Image result for rota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19" y="1690688"/>
            <a:ext cx="4127181" cy="37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Rotavirus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Obat</a:t>
            </a:r>
            <a:r>
              <a:rPr lang="en-US" dirty="0" smtClean="0"/>
              <a:t> anti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diajurkan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10242" name="Picture 2" descr="Image result for rotavirus infection symp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86" y="3866357"/>
            <a:ext cx="3303243" cy="29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Virus Dengue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 descr="Image result for dengue virus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1" y="1690688"/>
            <a:ext cx="708011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Virus Dengue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Image result for dengue virus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96" y="1825625"/>
            <a:ext cx="6541971" cy="49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Orthomyxovirus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8130" cy="4351338"/>
          </a:xfrm>
        </p:spPr>
        <p:txBody>
          <a:bodyPr/>
          <a:lstStyle/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virus influenza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virus RNA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8 </a:t>
            </a:r>
            <a:r>
              <a:rPr lang="en-US" dirty="0" err="1" smtClean="0"/>
              <a:t>segmen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Hemaglutinin</a:t>
            </a:r>
            <a:r>
              <a:rPr lang="en-US" dirty="0" smtClean="0">
                <a:solidFill>
                  <a:srgbClr val="FF0000"/>
                </a:solidFill>
              </a:rPr>
              <a:t> (H)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Neuraminidase (N)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bervariasi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influenza A, B </a:t>
            </a:r>
            <a:r>
              <a:rPr lang="en-US" dirty="0" err="1" smtClean="0"/>
              <a:t>dan</a:t>
            </a:r>
            <a:r>
              <a:rPr lang="en-US" dirty="0" smtClean="0"/>
              <a:t> C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03" y="2022406"/>
            <a:ext cx="39719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50" y="1388306"/>
            <a:ext cx="94082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54" y="185529"/>
            <a:ext cx="8331613" cy="65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Papillomavirus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6513" cy="4351338"/>
          </a:xfrm>
        </p:spPr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famili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Papillomaviridae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Merupakan</a:t>
            </a:r>
            <a:r>
              <a:rPr lang="en-US" dirty="0" smtClean="0"/>
              <a:t> virus </a:t>
            </a:r>
            <a:r>
              <a:rPr lang="en-US" dirty="0" err="1" smtClean="0"/>
              <a:t>telanjang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ikosahedral</a:t>
            </a:r>
            <a:endParaRPr lang="en-US" dirty="0" smtClean="0"/>
          </a:p>
          <a:p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DNA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± 7,9 kb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menyebabkan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kanker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bersifat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onkogenik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apilloma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30" y="2022267"/>
            <a:ext cx="3873863" cy="28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</a:t>
            </a:r>
            <a:r>
              <a:rPr lang="en-US" dirty="0" smtClean="0"/>
              <a:t> Papillomavirus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70" y="2248521"/>
            <a:ext cx="8758860" cy="3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42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700"/>
            <a:ext cx="10515600" cy="1325563"/>
          </a:xfrm>
        </p:spPr>
        <p:txBody>
          <a:bodyPr/>
          <a:lstStyle/>
          <a:p>
            <a:r>
              <a:rPr lang="en-US" dirty="0" smtClean="0"/>
              <a:t>Papillomavirus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035"/>
            <a:ext cx="10515600" cy="3871084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genera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tipe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Berdasarkan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perbedaan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gen L1 (</a:t>
            </a:r>
            <a:r>
              <a:rPr lang="en-US" dirty="0" err="1" smtClean="0">
                <a:sym typeface="Wingdings" panose="05000000000000000000" pitchFamily="2" charset="2"/>
              </a:rPr>
              <a:t>perbedaan</a:t>
            </a:r>
            <a:r>
              <a:rPr lang="en-US" dirty="0" smtClean="0">
                <a:sym typeface="Wingdings" panose="05000000000000000000" pitchFamily="2" charset="2"/>
              </a:rPr>
              <a:t> 10%)</a:t>
            </a:r>
          </a:p>
        </p:txBody>
      </p:sp>
      <p:pic>
        <p:nvPicPr>
          <p:cNvPr id="2052" name="Picture 4" descr="Image result for papillomaviru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9" y="3958741"/>
            <a:ext cx="4162657" cy="26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Herpesvirus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1825625"/>
            <a:ext cx="6583017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virus yang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DNA </a:t>
            </a:r>
            <a:r>
              <a:rPr lang="en-US" dirty="0" err="1" smtClean="0">
                <a:solidFill>
                  <a:srgbClr val="FF0000"/>
                </a:solidFill>
              </a:rPr>
              <a:t>untai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(125-240 kb)</a:t>
            </a:r>
          </a:p>
          <a:p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ikosahedral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selubung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envelope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tegumen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9" y="2130528"/>
            <a:ext cx="4787486" cy="33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Papillomavirus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Terdapat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200 </a:t>
            </a:r>
            <a:r>
              <a:rPr lang="en-US" dirty="0" err="1">
                <a:sym typeface="Wingdings" panose="05000000000000000000" pitchFamily="2" charset="2"/>
              </a:rPr>
              <a:t>tipe</a:t>
            </a:r>
            <a:r>
              <a:rPr lang="en-US" dirty="0">
                <a:sym typeface="Wingdings" panose="05000000000000000000" pitchFamily="2" charset="2"/>
              </a:rPr>
              <a:t> HPV yang </a:t>
            </a:r>
            <a:r>
              <a:rPr lang="en-US" dirty="0" err="1">
                <a:sym typeface="Wingdings" panose="05000000000000000000" pitchFamily="2" charset="2"/>
              </a:rPr>
              <a:t>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ditemukan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2" descr="Image result for papillomavirus class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43" y="2887490"/>
            <a:ext cx="6549040" cy="34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HPV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Sel Epidermis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10" y="2209179"/>
            <a:ext cx="7166943" cy="33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Patogenesis</a:t>
            </a:r>
            <a:r>
              <a:rPr lang="en-US" dirty="0" smtClean="0"/>
              <a:t> Human Papillomavirus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Kutil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(HPV 6 </a:t>
            </a:r>
            <a:r>
              <a:rPr lang="en-US" dirty="0" err="1" smtClean="0"/>
              <a:t>dan</a:t>
            </a:r>
            <a:r>
              <a:rPr lang="en-US" dirty="0" smtClean="0"/>
              <a:t> 11)</a:t>
            </a:r>
          </a:p>
          <a:p>
            <a:pPr lvl="1"/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r>
              <a:rPr lang="en-US" dirty="0" smtClean="0"/>
              <a:t> (HPV 16 </a:t>
            </a:r>
            <a:r>
              <a:rPr lang="en-US" dirty="0" err="1" smtClean="0"/>
              <a:t>dan</a:t>
            </a:r>
            <a:r>
              <a:rPr lang="en-US" dirty="0" smtClean="0"/>
              <a:t> 18)</a:t>
            </a:r>
          </a:p>
          <a:p>
            <a:pPr lvl="1"/>
            <a:r>
              <a:rPr lang="en-US" dirty="0" err="1" smtClean="0"/>
              <a:t>Kanker</a:t>
            </a:r>
            <a:r>
              <a:rPr lang="en-US" dirty="0" smtClean="0"/>
              <a:t> oral</a:t>
            </a:r>
          </a:p>
          <a:p>
            <a:pPr lvl="1"/>
            <a:r>
              <a:rPr lang="en-US" dirty="0" err="1" smtClean="0"/>
              <a:t>Kanker</a:t>
            </a:r>
            <a:r>
              <a:rPr lang="en-US" dirty="0" smtClean="0"/>
              <a:t> faring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Menular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kontak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endParaRPr lang="en-US" sz="2800" dirty="0"/>
          </a:p>
          <a:p>
            <a:pPr lvl="1"/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21" y="1690688"/>
            <a:ext cx="287655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4505325"/>
            <a:ext cx="34861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1523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HPV </a:t>
            </a:r>
            <a:r>
              <a:rPr lang="en-US" dirty="0" err="1" smtClean="0"/>
              <a:t>Menyebabkan</a:t>
            </a:r>
            <a:r>
              <a:rPr lang="en-US" smtClean="0"/>
              <a:t> Tumor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100" name="Picture 4" descr="An external file that holds a picture, illustration, etc.&#10;Object name is crt-37-319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45" y="1871688"/>
            <a:ext cx="7905894" cy="38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9756" y="5990331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Yim</a:t>
            </a:r>
            <a:r>
              <a:rPr lang="en-US" i="1" dirty="0" smtClean="0"/>
              <a:t> and Park, 2005)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9868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Herpesvirus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855715"/>
            <a:ext cx="116014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36" y="2766217"/>
            <a:ext cx="3906078" cy="1325563"/>
          </a:xfrm>
        </p:spPr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idup</a:t>
            </a:r>
            <a:r>
              <a:rPr lang="en-US" dirty="0" smtClean="0"/>
              <a:t> </a:t>
            </a:r>
            <a:r>
              <a:rPr lang="en-US" dirty="0" err="1" smtClean="0"/>
              <a:t>Herpesvirus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27" y="0"/>
            <a:ext cx="641198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71" y="5950225"/>
            <a:ext cx="598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Sel </a:t>
            </a:r>
            <a:r>
              <a:rPr lang="en-US" i="1" dirty="0" err="1" smtClean="0"/>
              <a:t>inang</a:t>
            </a:r>
            <a:r>
              <a:rPr lang="en-US" i="1" dirty="0" smtClean="0"/>
              <a:t> </a:t>
            </a:r>
            <a:r>
              <a:rPr lang="en-US" i="1" dirty="0" err="1" smtClean="0"/>
              <a:t>mengalami</a:t>
            </a:r>
            <a:r>
              <a:rPr lang="en-US" i="1" dirty="0" smtClean="0"/>
              <a:t> </a:t>
            </a:r>
            <a:r>
              <a:rPr lang="en-US" i="1" dirty="0" err="1" smtClean="0"/>
              <a:t>kerusakan</a:t>
            </a:r>
            <a:r>
              <a:rPr lang="en-US" i="1" dirty="0" smtClean="0"/>
              <a:t> </a:t>
            </a:r>
            <a:r>
              <a:rPr lang="en-US" i="1" dirty="0" err="1" smtClean="0"/>
              <a:t>setelah</a:t>
            </a:r>
            <a:r>
              <a:rPr lang="en-US" i="1" dirty="0" smtClean="0"/>
              <a:t> </a:t>
            </a:r>
            <a:r>
              <a:rPr lang="en-US" i="1" dirty="0" err="1" smtClean="0"/>
              <a:t>diinfeksi</a:t>
            </a:r>
            <a:r>
              <a:rPr lang="en-US" i="1" dirty="0" smtClean="0"/>
              <a:t> </a:t>
            </a:r>
            <a:r>
              <a:rPr lang="en-US" i="1" dirty="0" err="1" smtClean="0"/>
              <a:t>Herpesvirus</a:t>
            </a:r>
            <a:r>
              <a:rPr lang="en-US" i="1" dirty="0" smtClean="0"/>
              <a:t> (</a:t>
            </a:r>
            <a:r>
              <a:rPr lang="en-US" i="1" dirty="0" err="1" smtClean="0"/>
              <a:t>dampak</a:t>
            </a:r>
            <a:r>
              <a:rPr lang="en-US" i="1" dirty="0" smtClean="0"/>
              <a:t> </a:t>
            </a:r>
            <a:r>
              <a:rPr lang="en-US" i="1" dirty="0" err="1" smtClean="0"/>
              <a:t>sitopatik</a:t>
            </a:r>
            <a:r>
              <a:rPr lang="en-US" i="1" dirty="0" smtClean="0"/>
              <a:t>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5602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57" y="2766218"/>
            <a:ext cx="5738191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Herpes </a:t>
            </a:r>
            <a:r>
              <a:rPr lang="en-US" i="1" dirty="0" err="1" smtClean="0"/>
              <a:t>Simplexvirus</a:t>
            </a:r>
            <a:r>
              <a:rPr lang="en-US" dirty="0" smtClean="0"/>
              <a:t> (HSV)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32" y="0"/>
            <a:ext cx="3260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 1 </a:t>
            </a:r>
            <a:r>
              <a:rPr lang="en-US" dirty="0" err="1" smtClean="0"/>
              <a:t>dan</a:t>
            </a:r>
            <a:r>
              <a:rPr lang="en-US" smtClean="0"/>
              <a:t>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9765" cy="4351338"/>
          </a:xfrm>
        </p:spPr>
        <p:txBody>
          <a:bodyPr/>
          <a:lstStyle/>
          <a:p>
            <a:r>
              <a:rPr lang="en-US" dirty="0" smtClean="0"/>
              <a:t>HSV 1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sering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cold sore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atau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fever blister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awalnya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bintik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kemerahan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kulit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benjolan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cairan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penuh</a:t>
            </a:r>
            <a:r>
              <a:rPr lang="en-US" dirty="0" smtClean="0">
                <a:sym typeface="Wingdings" panose="05000000000000000000" pitchFamily="2" charset="2"/>
              </a:rPr>
              <a:t> virus)  </a:t>
            </a:r>
            <a:r>
              <a:rPr lang="en-US" dirty="0" err="1" smtClean="0">
                <a:sym typeface="Wingdings" panose="05000000000000000000" pitchFamily="2" charset="2"/>
              </a:rPr>
              <a:t>pecah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luka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mengering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sembuh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tanpa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pengobatan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7-10 </a:t>
            </a:r>
            <a:r>
              <a:rPr lang="en-US" dirty="0" err="1" smtClean="0">
                <a:sym typeface="Wingdings" panose="05000000000000000000" pitchFamily="2" charset="2"/>
              </a:rPr>
              <a:t>hari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Penularan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kontak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langsung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416658"/>
            <a:ext cx="3457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1 </a:t>
            </a:r>
            <a:r>
              <a:rPr lang="en-US" dirty="0" err="1" smtClean="0"/>
              <a:t>dan</a:t>
            </a:r>
            <a:r>
              <a:rPr lang="en-US" dirty="0" smtClean="0"/>
              <a:t>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HSV 2 </a:t>
            </a:r>
            <a:r>
              <a:rPr lang="en-US" dirty="0" err="1" smtClean="0"/>
              <a:t>menyebabkan</a:t>
            </a:r>
            <a:r>
              <a:rPr lang="en-US" dirty="0" smtClean="0"/>
              <a:t> herpes </a:t>
            </a:r>
            <a:r>
              <a:rPr lang="en-US" dirty="0" err="1" smtClean="0"/>
              <a:t>kelamin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membengkak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daerah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melepuh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kesembuhan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setelah</a:t>
            </a:r>
            <a:r>
              <a:rPr lang="en-US" dirty="0" smtClean="0">
                <a:sym typeface="Wingdings" panose="05000000000000000000" pitchFamily="2" charset="2"/>
              </a:rPr>
              <a:t> 3 </a:t>
            </a:r>
            <a:r>
              <a:rPr lang="en-US" dirty="0" err="1" smtClean="0">
                <a:sym typeface="Wingdings" panose="05000000000000000000" pitchFamily="2" charset="2"/>
              </a:rPr>
              <a:t>minggu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Ditularkan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melalui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hubungan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seksual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Sexually Transmitted Disease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berulang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laten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r>
              <a:rPr lang="en-US" dirty="0" smtClean="0"/>
              <a:t>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5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1027</Words>
  <Application>Microsoft Office PowerPoint</Application>
  <PresentationFormat>Widescreen</PresentationFormat>
  <Paragraphs>154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Kemampuan Akhir yang Diharapkan</vt:lpstr>
      <vt:lpstr>Beberapa Virus yang Akan Dibahas</vt:lpstr>
      <vt:lpstr>Herpesvirus</vt:lpstr>
      <vt:lpstr>Klasifikasi Herpesvirus</vt:lpstr>
      <vt:lpstr>Siklus Hidup Herpesvirus</vt:lpstr>
      <vt:lpstr>Infeksi laten pada Herpes Simplexvirus (HSV)</vt:lpstr>
      <vt:lpstr>Herpes Simplex Virus 1 dan 2</vt:lpstr>
      <vt:lpstr>Herpes Simplex 1 dan 2</vt:lpstr>
      <vt:lpstr>Herpes Simplex 1 dan 2</vt:lpstr>
      <vt:lpstr>Varicella-zoster Virus (VZV)</vt:lpstr>
      <vt:lpstr>Varicella-zoster Virus (VZV)</vt:lpstr>
      <vt:lpstr>Human Herpesvirus 6 (HHV-6)</vt:lpstr>
      <vt:lpstr>Cytomegalovirus (CMV)</vt:lpstr>
      <vt:lpstr>Kaposi Sarcoma Virus</vt:lpstr>
      <vt:lpstr>Epstein Barr Virus</vt:lpstr>
      <vt:lpstr>Hepatitis Virus</vt:lpstr>
      <vt:lpstr>Pengelompokan Virus Hepatitis</vt:lpstr>
      <vt:lpstr>Virus Hepatitis A</vt:lpstr>
      <vt:lpstr>Hepatitis A</vt:lpstr>
      <vt:lpstr>Gejala Hepatitis A</vt:lpstr>
      <vt:lpstr>Hepatitis B</vt:lpstr>
      <vt:lpstr>Hepatitis B</vt:lpstr>
      <vt:lpstr>Gejala Hepatitis B</vt:lpstr>
      <vt:lpstr>Cara Penularan Hepatitis B</vt:lpstr>
      <vt:lpstr>Virus Hepatitis C</vt:lpstr>
      <vt:lpstr>PowerPoint Presentation</vt:lpstr>
      <vt:lpstr>Virus Hepatitis C</vt:lpstr>
      <vt:lpstr>Gejala Infeksi Virus Hepatitis C</vt:lpstr>
      <vt:lpstr>Rotavirus</vt:lpstr>
      <vt:lpstr>Rotavirus </vt:lpstr>
      <vt:lpstr>Infeksi Virus Dengue</vt:lpstr>
      <vt:lpstr>Siklus Hidup Virus Dengue</vt:lpstr>
      <vt:lpstr>Orthomyxovirus</vt:lpstr>
      <vt:lpstr>PowerPoint Presentation</vt:lpstr>
      <vt:lpstr>PowerPoint Presentation</vt:lpstr>
      <vt:lpstr>Papillomavirus</vt:lpstr>
      <vt:lpstr>Genom Papillomavirus</vt:lpstr>
      <vt:lpstr>Papillomavirus</vt:lpstr>
      <vt:lpstr>Human Papillomavirus</vt:lpstr>
      <vt:lpstr>Perkembangan HPV sesuai dengan Diferensiasi Sel Epidermis</vt:lpstr>
      <vt:lpstr>Patogenesis Human Papillomavirus</vt:lpstr>
      <vt:lpstr>HPV dan Penyakit yang Disebabkannya</vt:lpstr>
      <vt:lpstr>Cara HPV Menyebabkan Tumor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2018-10-06T00:15:18Z</dcterms:created>
  <dcterms:modified xsi:type="dcterms:W3CDTF">2018-10-08T00:55:39Z</dcterms:modified>
</cp:coreProperties>
</file>