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07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59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07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44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1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15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49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16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54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70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3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2720C-7D32-4DBF-BE4E-4563D5EBE13C}" type="datetimeFigureOut">
              <a:rPr lang="id-ID" smtClean="0"/>
              <a:t>11/11/2018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2D98-CB19-4705-8BAE-B907E50160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1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ocontrol.entomology.cornell.edu/pathogens/baculoviruses.php#table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3911" y="3720398"/>
            <a:ext cx="5837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VIRUS PATOGEN PADA HEWAN DAN TUMBUHAN</a:t>
            </a:r>
          </a:p>
        </p:txBody>
      </p:sp>
    </p:spTree>
    <p:extLst>
      <p:ext uri="{BB962C8B-B14F-4D97-AF65-F5344CB8AC3E}">
        <p14:creationId xmlns:p14="http://schemas.microsoft.com/office/powerpoint/2010/main" val="116535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83" y="259108"/>
            <a:ext cx="10515600" cy="1325563"/>
          </a:xfrm>
        </p:spPr>
        <p:txBody>
          <a:bodyPr/>
          <a:lstStyle/>
          <a:p>
            <a:r>
              <a:rPr lang="en-US" dirty="0" err="1" smtClean="0"/>
              <a:t>Cacar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(Cowpox)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696" y="2130425"/>
            <a:ext cx="6662530" cy="4351338"/>
          </a:xfrm>
        </p:spPr>
        <p:txBody>
          <a:bodyPr/>
          <a:lstStyle/>
          <a:p>
            <a:r>
              <a:rPr lang="en-US" dirty="0" smtClean="0"/>
              <a:t>Virus cowpox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Famili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Poxviridae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famili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virus smallpox (</a:t>
            </a:r>
            <a:r>
              <a:rPr lang="en-US" dirty="0" err="1" smtClean="0">
                <a:sym typeface="Wingdings" panose="05000000000000000000" pitchFamily="2" charset="2"/>
              </a:rPr>
              <a:t>cacar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berselubung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kucing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anjing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tikus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ternak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seperti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sapi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cowpox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40" y="2130425"/>
            <a:ext cx="35528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470494"/>
            <a:ext cx="10515600" cy="1325563"/>
          </a:xfrm>
        </p:spPr>
        <p:txBody>
          <a:bodyPr/>
          <a:lstStyle/>
          <a:p>
            <a:r>
              <a:rPr lang="en-US" dirty="0" err="1" smtClean="0"/>
              <a:t>Patogenesis</a:t>
            </a:r>
            <a:r>
              <a:rPr lang="en-US" dirty="0" smtClean="0"/>
              <a:t> virus cowpox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92" y="1796057"/>
            <a:ext cx="6940826" cy="4351338"/>
          </a:xfrm>
        </p:spPr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tubuh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binatang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terinfeksi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putting </a:t>
            </a:r>
            <a:r>
              <a:rPr lang="en-US" dirty="0" err="1" smtClean="0"/>
              <a:t>susu</a:t>
            </a:r>
            <a:endParaRPr lang="en-US" dirty="0" smtClean="0"/>
          </a:p>
          <a:p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langsung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maupun</a:t>
            </a:r>
            <a:r>
              <a:rPr lang="en-US" dirty="0" smtClean="0">
                <a:solidFill>
                  <a:srgbClr val="FF0000"/>
                </a:solidFill>
              </a:rPr>
              <a:t> proses </a:t>
            </a:r>
            <a:r>
              <a:rPr lang="en-US" dirty="0" err="1" smtClean="0">
                <a:solidFill>
                  <a:srgbClr val="FF0000"/>
                </a:solidFill>
              </a:rPr>
              <a:t>menyusui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endParaRPr lang="en-US" dirty="0" smtClean="0"/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zoonosis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2050" name="Picture 2" descr="12 cowpox JFMS F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282436"/>
            <a:ext cx="4083188" cy="27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82839" y="3043847"/>
            <a:ext cx="2504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Marian C.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Horzinek</a:t>
            </a:r>
            <a:endParaRPr lang="id-ID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32" y="4050699"/>
            <a:ext cx="3961349" cy="24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Cacar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/>
          <a:lstStyle/>
          <a:p>
            <a:r>
              <a:rPr lang="en-US" dirty="0" smtClean="0"/>
              <a:t>Virus cowpox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bersentuhan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kesembuhan</a:t>
            </a:r>
            <a:r>
              <a:rPr lang="en-US" dirty="0" smtClean="0"/>
              <a:t>,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ditemui</a:t>
            </a:r>
            <a:endParaRPr lang="id-ID" dirty="0"/>
          </a:p>
        </p:txBody>
      </p:sp>
      <p:pic>
        <p:nvPicPr>
          <p:cNvPr id="3074" name="Picture 2" descr="Image result for cowpox in hum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79" y="472002"/>
            <a:ext cx="3684086" cy="27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079" y="3749503"/>
            <a:ext cx="3734836" cy="27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Cowpox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1838878"/>
            <a:ext cx="690107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Edward Jenner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peternak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terlindung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r>
              <a:rPr lang="en-US" dirty="0" smtClean="0"/>
              <a:t> yang </a:t>
            </a:r>
            <a:r>
              <a:rPr lang="en-US" dirty="0" err="1" smtClean="0"/>
              <a:t>mematikan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1976 Jenner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peternak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smtClean="0"/>
              <a:t>Material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, James Phipps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James </a:t>
            </a:r>
            <a:r>
              <a:rPr lang="en-US" dirty="0" err="1" smtClean="0">
                <a:solidFill>
                  <a:srgbClr val="FF0000"/>
                </a:solidFill>
              </a:rPr>
              <a:t>terlindung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penyakit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cacar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vaksinasi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88" y="2048289"/>
            <a:ext cx="4152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Iridoviridae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virus yang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berselubung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ikosahedral</a:t>
            </a:r>
            <a:endParaRPr lang="en-US" dirty="0" smtClean="0"/>
          </a:p>
          <a:p>
            <a:r>
              <a:rPr lang="en-US" dirty="0" err="1" smtClean="0"/>
              <a:t>Genomnya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40" y="3910622"/>
            <a:ext cx="6666051" cy="290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Patogenesitas</a:t>
            </a:r>
            <a:r>
              <a:rPr lang="en-US" dirty="0" smtClean="0"/>
              <a:t> </a:t>
            </a:r>
            <a:r>
              <a:rPr lang="en-US" dirty="0" err="1" smtClean="0"/>
              <a:t>Iridoviridae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endParaRPr lang="en-US" dirty="0" smtClean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08" y="3487121"/>
            <a:ext cx="4969979" cy="3023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6019" y="5514555"/>
            <a:ext cx="318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Larva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(</a:t>
            </a:r>
            <a:r>
              <a:rPr lang="en-US" dirty="0" err="1" smtClean="0"/>
              <a:t>atas</a:t>
            </a:r>
            <a:r>
              <a:rPr lang="en-US" dirty="0" smtClean="0"/>
              <a:t>)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larva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dirty="0" err="1" smtClean="0"/>
              <a:t>iridoviridae</a:t>
            </a:r>
            <a:r>
              <a:rPr lang="en-US" dirty="0" smtClean="0"/>
              <a:t> (</a:t>
            </a:r>
            <a:r>
              <a:rPr lang="en-US" dirty="0" err="1" smtClean="0"/>
              <a:t>bawah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24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Baculovirus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807"/>
            <a:ext cx="10515600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famili</a:t>
            </a:r>
            <a:r>
              <a:rPr lang="en-US" dirty="0" smtClean="0"/>
              <a:t> virus yang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endParaRPr lang="en-US" dirty="0" smtClean="0"/>
          </a:p>
          <a:p>
            <a:r>
              <a:rPr lang="en-US" dirty="0" err="1" smtClean="0"/>
              <a:t>Termasuk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nuclear </a:t>
            </a:r>
            <a:r>
              <a:rPr lang="en-US" i="1" dirty="0" err="1" smtClean="0"/>
              <a:t>polyhedrosis</a:t>
            </a:r>
            <a:r>
              <a:rPr lang="en-US" i="1" dirty="0" smtClean="0"/>
              <a:t> virus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cytoplasmic </a:t>
            </a:r>
            <a:r>
              <a:rPr lang="en-US" i="1" dirty="0" err="1" smtClean="0"/>
              <a:t>polyhedrosis</a:t>
            </a:r>
            <a:r>
              <a:rPr lang="en-US" i="1" dirty="0" smtClean="0"/>
              <a:t> virus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virus DNA</a:t>
            </a:r>
          </a:p>
          <a:p>
            <a:r>
              <a:rPr lang="en-US" dirty="0" smtClean="0"/>
              <a:t>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diinfeksinya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i="1" dirty="0" smtClean="0"/>
              <a:t>inclusion bodies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endParaRPr lang="id-ID" dirty="0"/>
          </a:p>
        </p:txBody>
      </p:sp>
      <p:pic>
        <p:nvPicPr>
          <p:cNvPr id="1026" name="Picture 2" descr="Image result for baculovirus structure and inclusion bo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9" y="4315637"/>
            <a:ext cx="5781399" cy="23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Baculovirus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baculovirus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invertebrata</a:t>
            </a:r>
            <a:endParaRPr lang="en-US" dirty="0" smtClean="0"/>
          </a:p>
          <a:p>
            <a:pPr lvl="1"/>
            <a:r>
              <a:rPr lang="en-US" dirty="0" smtClean="0"/>
              <a:t>Tingkat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inclusion bodies</a:t>
            </a:r>
          </a:p>
          <a:p>
            <a:pPr lvl="1"/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ditumbuhkan</a:t>
            </a:r>
            <a:endParaRPr lang="id-ID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4001294"/>
            <a:ext cx="4098373" cy="28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3" y="365125"/>
            <a:ext cx="11102009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Biopestisida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Baculovirus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711781"/>
              </p:ext>
            </p:extLst>
          </p:nvPr>
        </p:nvGraphicFramePr>
        <p:xfrm>
          <a:off x="662607" y="1690689"/>
          <a:ext cx="10477460" cy="448348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619365"/>
                <a:gridCol w="2619365"/>
                <a:gridCol w="2619365"/>
                <a:gridCol w="2619365"/>
              </a:tblGrid>
              <a:tr h="48783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COMMODITY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INSECT PEST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VIRUS USED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VIRUS PRODUCT</a:t>
                      </a:r>
                    </a:p>
                  </a:txBody>
                  <a:tcPr marL="28575" marR="28575" marT="28575" marB="28575" anchor="ctr"/>
                </a:tc>
              </a:tr>
              <a:tr h="2996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Apple, pear, walnut and plum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Codling moth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Codling moth granulosis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Cyd-Xe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(3)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4878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Cabbage, tomatoes, cotton, (and see pests in next column)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Cabbage moth, American bollworm, diamondback moth, potato tuber moth, and grape berry moth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Cabbage army worm 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Mamestrin*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(5)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285974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Cotton, corn, tomatoes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Spodoptera littoralis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Spodoptera littoralis 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Spodopterin*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(5)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487838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Cotton and vegetables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Tobacco budworm Helicoverpa zea, and Cotton bollworm Heliothis virescens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Helicoverpa zeanuclear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Gemstar LC, Biotrol, Elcar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(3)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285974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Vegetable crops, greenhouse flowers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Beet armyworm (Spodoptera exigua)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Spodoptera exigua 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Spod-X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(3)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285974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Vegetables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Celery looper (Anagrapha falcifera)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Anagrapha falcifera 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none at present</a:t>
                      </a:r>
                    </a:p>
                  </a:txBody>
                  <a:tcPr marL="28575" marR="28575" marT="28575" marB="28575" anchor="ctr"/>
                </a:tc>
              </a:tr>
              <a:tr h="285974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Alfalfa and other crops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Alfalfa looper (Autographa californica)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Autographa californica 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Gusano Biological Pesticide 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(3)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285974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Forest Habitat, Lumber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Douglas fir tussock moth (Orgyia psuedotsugata)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>
                          <a:effectLst/>
                        </a:rPr>
                        <a:t>Orgyia psuedotsugata 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TM Biocontrol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(2)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  <a:tr h="487838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Forest Habitat, Lumber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Gypsy moth </a:t>
                      </a:r>
                      <a:br>
                        <a:rPr lang="id-ID" sz="1200" dirty="0">
                          <a:effectLst/>
                        </a:rPr>
                      </a:br>
                      <a:r>
                        <a:rPr lang="id-ID" sz="1200" dirty="0">
                          <a:effectLst/>
                        </a:rPr>
                        <a:t>(Lymantria dispar)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Lymantria dispar nuclear polyhedrosis virus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effectLst/>
                        </a:rPr>
                        <a:t>Gypchek</a:t>
                      </a:r>
                      <a:r>
                        <a:rPr lang="id-ID" sz="1200" u="sng" dirty="0">
                          <a:effectLst/>
                          <a:hlinkClick r:id="rId2"/>
                        </a:rPr>
                        <a:t>(1)</a:t>
                      </a:r>
                      <a:endParaRPr lang="id-ID" sz="12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2974" y="6347791"/>
            <a:ext cx="712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https://biocontrol.entomology.cornell.edu/pathogens/baculoviruses.php</a:t>
            </a:r>
          </a:p>
        </p:txBody>
      </p:sp>
    </p:spTree>
    <p:extLst>
      <p:ext uri="{BB962C8B-B14F-4D97-AF65-F5344CB8AC3E}">
        <p14:creationId xmlns:p14="http://schemas.microsoft.com/office/powerpoint/2010/main" val="26421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Baculovirus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</a:t>
            </a:r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3074" name="Picture 2" descr="Image result for baculovirus for gene ex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34" y="2392017"/>
            <a:ext cx="9015731" cy="39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id-ID" dirty="0" smtClean="0"/>
              <a:t>enjelaskan </a:t>
            </a:r>
            <a:r>
              <a:rPr lang="id-ID" dirty="0"/>
              <a:t>patogenesitas beberapa virus pada tumbuhan dan hewan</a:t>
            </a:r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2" y="4343400"/>
            <a:ext cx="259896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7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yang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Virus-virus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susah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ditumbuhkan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medium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memerlukan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protoplas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ditumbuhkan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secara</a:t>
            </a:r>
            <a:r>
              <a:rPr lang="en-US" dirty="0" smtClean="0">
                <a:sym typeface="Wingdings" panose="05000000000000000000" pitchFamily="2" charset="2"/>
              </a:rPr>
              <a:t> in vitro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err="1">
                <a:sym typeface="Wingdings" panose="05000000000000000000" pitchFamily="2" charset="2"/>
              </a:rPr>
              <a:t>Penyusun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struktur</a:t>
            </a:r>
            <a:r>
              <a:rPr lang="en-US" sz="2800" dirty="0">
                <a:sym typeface="Wingdings" panose="05000000000000000000" pitchFamily="2" charset="2"/>
              </a:rPr>
              <a:t> virus </a:t>
            </a:r>
            <a:r>
              <a:rPr lang="en-US" sz="2800" dirty="0" err="1">
                <a:sym typeface="Wingdings" panose="05000000000000000000" pitchFamily="2" charset="2"/>
              </a:rPr>
              <a:t>sama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dengan</a:t>
            </a:r>
            <a:r>
              <a:rPr lang="en-US" sz="2800" dirty="0">
                <a:sym typeface="Wingdings" panose="05000000000000000000" pitchFamily="2" charset="2"/>
              </a:rPr>
              <a:t> virus </a:t>
            </a:r>
            <a:r>
              <a:rPr lang="en-US" sz="2800" dirty="0" err="1">
                <a:sym typeface="Wingdings" panose="05000000000000000000" pitchFamily="2" charset="2"/>
              </a:rPr>
              <a:t>pada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binatang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>
                <a:sym typeface="Wingdings" panose="05000000000000000000" pitchFamily="2" charset="2"/>
              </a:rPr>
              <a:t>Karakteristik</a:t>
            </a:r>
            <a:r>
              <a:rPr lang="en-US" sz="2800" dirty="0" smtClean="0">
                <a:sym typeface="Wingdings" panose="05000000000000000000" pitchFamily="2" charset="2"/>
              </a:rPr>
              <a:t> virus </a:t>
            </a:r>
            <a:r>
              <a:rPr lang="en-US" sz="2800" dirty="0" err="1" smtClean="0">
                <a:sym typeface="Wingdings" panose="05000000000000000000" pitchFamily="2" charset="2"/>
              </a:rPr>
              <a:t>tanaman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juga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sama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dengan</a:t>
            </a:r>
            <a:r>
              <a:rPr lang="en-US" sz="2800" dirty="0" smtClean="0">
                <a:sym typeface="Wingdings" panose="05000000000000000000" pitchFamily="2" charset="2"/>
              </a:rPr>
              <a:t> virus </a:t>
            </a:r>
            <a:r>
              <a:rPr lang="en-US" sz="2800" dirty="0" err="1" smtClean="0">
                <a:sym typeface="Wingdings" panose="05000000000000000000" pitchFamily="2" charset="2"/>
              </a:rPr>
              <a:t>pada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binatang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endParaRPr lang="id-ID" dirty="0"/>
          </a:p>
        </p:txBody>
      </p:sp>
      <p:pic>
        <p:nvPicPr>
          <p:cNvPr id="4098" name="Picture 2" descr="Image result for plant viru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27" y="4647191"/>
            <a:ext cx="3341273" cy="22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Virus </a:t>
            </a:r>
            <a:r>
              <a:rPr lang="en-US" dirty="0" err="1" smtClean="0"/>
              <a:t>Tanaman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perlukaan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metode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penanaman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hama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wereng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kumbang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tungau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Melaui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Nematoda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protozoa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tanah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benih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telah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terinfeksi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38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Rabies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887"/>
            <a:ext cx="6569765" cy="3606076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berselubung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ssRNA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 virus </a:t>
            </a:r>
            <a:r>
              <a:rPr lang="en-US" dirty="0" err="1" smtClean="0"/>
              <a:t>membulat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peluru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 descr="Image result for rabies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2570887"/>
            <a:ext cx="4532243" cy="23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Patogenesitas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irus Rabies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26" y="1772615"/>
            <a:ext cx="7391400" cy="4681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infeksi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susunan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anjing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rakun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kelelawar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kucing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r>
              <a:rPr lang="en-US" dirty="0" smtClean="0"/>
              <a:t> 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agresif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hewan</a:t>
            </a:r>
            <a:r>
              <a:rPr lang="en-US" dirty="0" smtClean="0">
                <a:sym typeface="Wingdings" panose="05000000000000000000" pitchFamily="2" charset="2"/>
              </a:rPr>
              <a:t> lain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manusia</a:t>
            </a:r>
            <a:endParaRPr lang="en-US" dirty="0" smtClean="0"/>
          </a:p>
          <a:p>
            <a:pPr lvl="1"/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lvl="1"/>
            <a:r>
              <a:rPr lang="en-US" dirty="0" err="1" smtClean="0"/>
              <a:t>Kelumpuhan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kaki </a:t>
            </a:r>
            <a:r>
              <a:rPr lang="en-US" dirty="0" err="1" smtClean="0"/>
              <a:t>belakang</a:t>
            </a:r>
            <a:endParaRPr lang="en-US" dirty="0" smtClean="0"/>
          </a:p>
          <a:p>
            <a:pPr lvl="1"/>
            <a:r>
              <a:rPr lang="en-US" dirty="0" err="1" smtClean="0"/>
              <a:t>Disorientasi</a:t>
            </a:r>
            <a:endParaRPr lang="en-US" dirty="0" smtClean="0"/>
          </a:p>
          <a:p>
            <a:pPr lvl="1"/>
            <a:r>
              <a:rPr lang="en-US" dirty="0" err="1" smtClean="0"/>
              <a:t>Kelumpuhan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rahang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kerongkongan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mulut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berbusa</a:t>
            </a:r>
            <a:endParaRPr lang="en-US" dirty="0" smtClean="0">
              <a:sym typeface="Wingdings" panose="05000000000000000000" pitchFamily="2" charset="2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err="1">
                <a:sym typeface="Wingdings" panose="05000000000000000000" pitchFamily="2" charset="2"/>
              </a:rPr>
              <a:t>Penyakit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ini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dapat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mengakibatkan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kematian</a:t>
            </a:r>
            <a:endParaRPr lang="en-US" sz="2800" dirty="0"/>
          </a:p>
          <a:p>
            <a:pPr lvl="1"/>
            <a:endParaRPr lang="id-ID" dirty="0"/>
          </a:p>
        </p:txBody>
      </p:sp>
      <p:pic>
        <p:nvPicPr>
          <p:cNvPr id="4098" name="Picture 2" descr="Image result for rabies virus in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83148"/>
            <a:ext cx="3953203" cy="26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6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virus rabies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Image result for rabies virus in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66" y="1825625"/>
            <a:ext cx="6572868" cy="48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5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00775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rabies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zoonosis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765" y="2193424"/>
            <a:ext cx="5045765" cy="4162633"/>
          </a:xfrm>
        </p:spPr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rabies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zoonosis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pic>
        <p:nvPicPr>
          <p:cNvPr id="5122" name="Picture 2" descr="Image result for rabies virus transmission from animal to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143794"/>
            <a:ext cx="5153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3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pencegahan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Vaksinasi</a:t>
            </a:r>
            <a:endParaRPr lang="id-ID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16" y="4575114"/>
            <a:ext cx="4840495" cy="22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Vaccination of rabies in h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36" y="1771396"/>
            <a:ext cx="3436635" cy="24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Vaccination of rab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43" y="4225154"/>
            <a:ext cx="4774489" cy="26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Vacc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59" y="2412935"/>
            <a:ext cx="3309752" cy="2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3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Simian Immunodeficiency Virus (SIV)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0103"/>
            <a:ext cx="6503504" cy="4016859"/>
          </a:xfrm>
        </p:spPr>
        <p:txBody>
          <a:bodyPr/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Retrovirus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HIV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 smtClean="0">
                <a:sym typeface="Wingdings" panose="05000000000000000000" pitchFamily="2" charset="2"/>
              </a:rPr>
              <a:t> virus </a:t>
            </a:r>
            <a:r>
              <a:rPr lang="en-US" dirty="0" err="1" smtClean="0">
                <a:sym typeface="Wingdings" panose="05000000000000000000" pitchFamily="2" charset="2"/>
              </a:rPr>
              <a:t>berselubung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genom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ssRNA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positif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pic>
        <p:nvPicPr>
          <p:cNvPr id="7172" name="Picture 4" descr="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96" y="1825625"/>
            <a:ext cx="39909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6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Patogenesitas</a:t>
            </a:r>
            <a:r>
              <a:rPr lang="en-US" dirty="0" smtClean="0"/>
              <a:t> SIV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82948" cy="4351338"/>
          </a:xfrm>
        </p:spPr>
        <p:txBody>
          <a:bodyPr/>
          <a:lstStyle/>
          <a:p>
            <a:r>
              <a:rPr lang="en-US" dirty="0" smtClean="0"/>
              <a:t>Virus yang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30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kera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sooty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mangabey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simpanse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hewan-hewan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HIV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4" name="Picture 2" descr="Image result for sooty mangabey mon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19" y="318103"/>
            <a:ext cx="2748859" cy="24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chimpanz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46" y="3487219"/>
            <a:ext cx="4046154" cy="26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34331" y="2821760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Sooty </a:t>
            </a:r>
            <a:r>
              <a:rPr lang="en-US" dirty="0" err="1" smtClean="0"/>
              <a:t>mangabey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9634331" y="6184655"/>
            <a:ext cx="148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simpanse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89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756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Kemampuan Akhir yang Diharapkan</vt:lpstr>
      <vt:lpstr>Virus Rabies</vt:lpstr>
      <vt:lpstr>Patogenesitas Virus Rabies</vt:lpstr>
      <vt:lpstr>Cara penularan virus rabies</vt:lpstr>
      <vt:lpstr>Penyakit rabies merupakan penyakit zoonosis</vt:lpstr>
      <vt:lpstr>Cara pencegahan</vt:lpstr>
      <vt:lpstr>Simian Immunodeficiency Virus (SIV)</vt:lpstr>
      <vt:lpstr>Patogenesitas SIV</vt:lpstr>
      <vt:lpstr>Cacar Sapi (Cowpox)</vt:lpstr>
      <vt:lpstr>Patogenesis virus cowpox</vt:lpstr>
      <vt:lpstr>Cacar sapi pada manusia</vt:lpstr>
      <vt:lpstr>Virus Cowpox dan vaksin</vt:lpstr>
      <vt:lpstr>Iridoviridae</vt:lpstr>
      <vt:lpstr>Patogenesitas Iridoviridae</vt:lpstr>
      <vt:lpstr>Baculovirus</vt:lpstr>
      <vt:lpstr>Manfaat Baculovirus</vt:lpstr>
      <vt:lpstr>Contoh Beberapa Biopestisida dari Baculovirus</vt:lpstr>
      <vt:lpstr>Manfaat Baculovirus</vt:lpstr>
      <vt:lpstr>Virus yang Menginfeksi Tanaman</vt:lpstr>
      <vt:lpstr>Cara Penularan Virus Tanaman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2018-11-05T00:19:50Z</dcterms:created>
  <dcterms:modified xsi:type="dcterms:W3CDTF">2018-11-11T08:39:39Z</dcterms:modified>
</cp:coreProperties>
</file>