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65" r:id="rId10"/>
    <p:sldId id="264" r:id="rId11"/>
    <p:sldId id="266" r:id="rId12"/>
    <p:sldId id="268" r:id="rId13"/>
    <p:sldId id="269" r:id="rId14"/>
    <p:sldId id="267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8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07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40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673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6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34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91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9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34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6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2452-C8A9-4FF1-8E29-6D49C1C3C73D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23F8-3505-4A3D-B345-6FF0E883D7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78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85056" y="3389078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2200" b="1" dirty="0" smtClean="0">
                <a:solidFill>
                  <a:schemeClr val="bg1"/>
                </a:solidFill>
                <a:latin typeface="+mj-lt"/>
              </a:rPr>
              <a:t>Inhibitor </a:t>
            </a:r>
            <a:endParaRPr lang="en-US" altLang="en-US" sz="22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PERTEMUAN </a:t>
            </a:r>
            <a:r>
              <a:rPr lang="id-ID" altLang="en-US" sz="2200" b="1" dirty="0" smtClean="0">
                <a:solidFill>
                  <a:schemeClr val="bg1"/>
                </a:solidFill>
                <a:latin typeface="+mj-lt"/>
              </a:rPr>
              <a:t>11 </a:t>
            </a:r>
            <a:r>
              <a:rPr lang="id-ID" altLang="en-US" sz="2200" b="1" dirty="0" smtClean="0">
                <a:solidFill>
                  <a:schemeClr val="bg1"/>
                </a:solidFill>
                <a:latin typeface="+mj-lt"/>
              </a:rPr>
              <a:t>dan </a:t>
            </a:r>
            <a:r>
              <a:rPr lang="id-ID" altLang="en-US" sz="2200" b="1" dirty="0" smtClean="0">
                <a:solidFill>
                  <a:schemeClr val="bg1"/>
                </a:solidFill>
                <a:latin typeface="+mj-lt"/>
              </a:rPr>
              <a:t>12 </a:t>
            </a:r>
            <a:endParaRPr lang="en-US" altLang="en-US" sz="22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Adri Nora </a:t>
            </a:r>
            <a:r>
              <a:rPr lang="en-US" altLang="en-US" sz="2200" b="1" dirty="0" err="1">
                <a:solidFill>
                  <a:schemeClr val="bg1"/>
                </a:solidFill>
                <a:latin typeface="+mj-lt"/>
              </a:rPr>
              <a:t>S.Si</a:t>
            </a: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+mj-lt"/>
              </a:rPr>
              <a:t>M.Si</a:t>
            </a:r>
            <a:endParaRPr lang="en-US" altLang="en-US" sz="22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chemeClr val="bg1"/>
                </a:solidFill>
                <a:latin typeface="+mj-lt"/>
              </a:rPr>
              <a:t>Bioteknologi</a:t>
            </a:r>
            <a:r>
              <a:rPr lang="en-US" altLang="en-US" sz="2200" b="1" dirty="0">
                <a:solidFill>
                  <a:schemeClr val="bg1"/>
                </a:solidFill>
                <a:latin typeface="+mj-lt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348596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/>
              <a:t>Inhibisi Unkompetitif</a:t>
            </a:r>
            <a:endParaRPr lang="id-ID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26" t="33685" r="37204" b="58687"/>
          <a:stretch/>
        </p:blipFill>
        <p:spPr>
          <a:xfrm>
            <a:off x="837126" y="1128083"/>
            <a:ext cx="7186411" cy="11512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134117"/>
            <a:ext cx="7886700" cy="240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699901"/>
            <a:ext cx="7886700" cy="362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300" dirty="0" smtClean="0"/>
              <a:t>Pada inhibisi unkompetitif, inhibitor tidak berkompetisi dengan susbtrat karena bentuknya yang berbeda dengan substrat</a:t>
            </a:r>
          </a:p>
          <a:p>
            <a:r>
              <a:rPr lang="id-ID" sz="2300" dirty="0" smtClean="0"/>
              <a:t>Saat substrat telah berikatan dengan enzim, enzim membentuk suatu poket (sisi alosterik) yang sebelumnya tidak ada</a:t>
            </a:r>
          </a:p>
          <a:p>
            <a:r>
              <a:rPr lang="id-ID" sz="2300" dirty="0" smtClean="0"/>
              <a:t>Sisi alosterik tersebut akan diisi oleh inhibitor, sehingga kompleks enzim-substrat tidak mampu menghasilkan produk</a:t>
            </a:r>
          </a:p>
          <a:p>
            <a:r>
              <a:rPr lang="id-ID" sz="2300" dirty="0" smtClean="0"/>
              <a:t>Penambahan konsentrasi substrat tidak akan menyelesaikan permasalahan inhibisi ini</a:t>
            </a: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249046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0" y="835762"/>
            <a:ext cx="7739509" cy="4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03" y="0"/>
            <a:ext cx="5732897" cy="420654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4253" y="4430081"/>
            <a:ext cx="7540800" cy="2949263"/>
          </a:xfrm>
        </p:spPr>
        <p:txBody>
          <a:bodyPr>
            <a:normAutofit/>
          </a:bodyPr>
          <a:lstStyle/>
          <a:p>
            <a:r>
              <a:rPr lang="id-ID" sz="2000" dirty="0" smtClean="0"/>
              <a:t>Pada inhibisi unkompetitif, nilai V max akan turun karena ketika inhibitor telah menempel pada kompleks ES maka enzim tidak akan berfungsi lebih baik lagi</a:t>
            </a:r>
          </a:p>
          <a:p>
            <a:r>
              <a:rPr lang="id-ID" sz="2000" dirty="0" smtClean="0"/>
              <a:t>Nilai Km juga akan turun karena nilai Vmax yang turun sehingga menyebabkan nilai ½ Vmax juga turun</a:t>
            </a:r>
          </a:p>
          <a:p>
            <a:r>
              <a:rPr lang="id-ID" sz="2000" dirty="0" smtClean="0"/>
              <a:t>Reaksi ini akan tetap berjalan walaupun konsentrasi substrat hanya sedikit</a:t>
            </a:r>
          </a:p>
        </p:txBody>
      </p:sp>
    </p:spTree>
    <p:extLst>
      <p:ext uri="{BB962C8B-B14F-4D97-AF65-F5344CB8AC3E}">
        <p14:creationId xmlns:p14="http://schemas.microsoft.com/office/powerpoint/2010/main" val="302434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1" y="0"/>
            <a:ext cx="7886700" cy="1115944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/>
              <a:t>Inhibisi Nonkompetitif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657" t="53987" r="43764" b="22069"/>
          <a:stretch/>
        </p:blipFill>
        <p:spPr>
          <a:xfrm>
            <a:off x="2218997" y="1000034"/>
            <a:ext cx="4810066" cy="30007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244" y="3968073"/>
            <a:ext cx="8103227" cy="235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300" dirty="0" smtClean="0"/>
              <a:t>Inhibisi nonkompetitif terjadi saat inhibitor memiliki bentuk yang berbeda dengan substrat</a:t>
            </a:r>
          </a:p>
          <a:p>
            <a:r>
              <a:rPr lang="id-ID" sz="2300" dirty="0" smtClean="0"/>
              <a:t>Beberapa enzim telah memiliki sisi alosterik sebelum berikatan dengan substrat </a:t>
            </a:r>
          </a:p>
          <a:p>
            <a:r>
              <a:rPr lang="id-ID" sz="2300" dirty="0" smtClean="0"/>
              <a:t>Adanya sisi alosterik menyebabkan enzim dapat berikatan langsung dengan inhibitor</a:t>
            </a: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161856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4" y="596251"/>
            <a:ext cx="8552250" cy="53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43" y="129038"/>
            <a:ext cx="5961032" cy="38438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244" y="3968073"/>
            <a:ext cx="8103227" cy="235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300" dirty="0" smtClean="0"/>
              <a:t>Pada inhibisi nonkompetitif, nilai Vmaks berubah menjadi lebih rendah</a:t>
            </a:r>
          </a:p>
          <a:p>
            <a:r>
              <a:rPr lang="id-ID" sz="2300" dirty="0" smtClean="0"/>
              <a:t>Nilai Km pada inhibisi ini tidak berubah</a:t>
            </a:r>
          </a:p>
          <a:p>
            <a:r>
              <a:rPr lang="id-ID" sz="2300" dirty="0" smtClean="0"/>
              <a:t>Inhibisi ini jarang sekali terjadi</a:t>
            </a:r>
          </a:p>
          <a:p>
            <a:endParaRPr lang="id-ID" sz="2300" dirty="0" smtClean="0"/>
          </a:p>
          <a:p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242431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9" y="415282"/>
            <a:ext cx="7615111" cy="56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65" y="672145"/>
            <a:ext cx="7429779" cy="53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7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Contoh soal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56" y="1690689"/>
            <a:ext cx="7394888" cy="44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11369" y="632445"/>
            <a:ext cx="7276564" cy="3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300" dirty="0" smtClean="0"/>
              <a:t>Untuk enzim yang mengikuti kinetika michaelis menten, tentukan nilai V max, jika diketahui nilai V adalah 70µmol/s dan nilai [S] = 5 Km!</a:t>
            </a:r>
          </a:p>
          <a:p>
            <a:r>
              <a:rPr lang="id-ID" sz="2300" dirty="0" smtClean="0"/>
              <a:t>Tentukan ratio Km/[S], jika kecepatan enzim mengkatalisis reaksi adalah 10% dari Vmaxnya!</a:t>
            </a:r>
          </a:p>
          <a:p>
            <a:endParaRPr lang="id-ID" sz="2300" dirty="0" smtClean="0"/>
          </a:p>
          <a:p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385154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/>
              <a:t>Inhibitor Enzim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Agar dapat bekerja dengan baik, maka sistem biologis harus mampu mengatur aktivitas dari enzim. Enzim harus mengetahui kapan waktunya bekerja kapan harus berhenti</a:t>
            </a:r>
          </a:p>
          <a:p>
            <a:r>
              <a:rPr lang="id-ID" sz="2400" dirty="0" smtClean="0"/>
              <a:t>Suatu senyawa yang dapat berikatan dan dapat menghentikan kerja enzim dinamakan dengan </a:t>
            </a:r>
            <a:r>
              <a:rPr lang="id-ID" sz="2400" dirty="0" smtClean="0">
                <a:solidFill>
                  <a:srgbClr val="FF0000"/>
                </a:solidFill>
              </a:rPr>
              <a:t>inhibitor</a:t>
            </a:r>
          </a:p>
          <a:p>
            <a:r>
              <a:rPr lang="id-ID" sz="2400" dirty="0" smtClean="0"/>
              <a:t>Inhibitor berdasarkan kekuatan ikatannya dibagi menjadi dua: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Inhibitor ireversibel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Inhibitor reversibel</a:t>
            </a:r>
          </a:p>
          <a:p>
            <a:pPr marL="0" indent="0">
              <a:buNone/>
            </a:pPr>
            <a:r>
              <a:rPr lang="id-ID" sz="2400" dirty="0">
                <a:solidFill>
                  <a:srgbClr val="FF0000"/>
                </a:solidFill>
              </a:rPr>
              <a:t>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2765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/>
              <a:t>Inhibitor Ireversibel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Beberapa inhibitor dapat berikatan kuat dengan enzim melalui ikatan kovalen atau non-kovalen</a:t>
            </a:r>
          </a:p>
          <a:p>
            <a:r>
              <a:rPr lang="id-ID" sz="2400" dirty="0" smtClean="0"/>
              <a:t>Ketika mereka telah berikatan, biasanya inhibitor akan sulit terlepas dari enzim sehingga dianamakan inhbitor ireversibel</a:t>
            </a:r>
          </a:p>
          <a:p>
            <a:pPr marL="0" indent="0">
              <a:buNone/>
            </a:pPr>
            <a:r>
              <a:rPr lang="id-ID" sz="2400" dirty="0" smtClean="0"/>
              <a:t>	E + I 		EI  (Ekuilibrium akan bergerak ke kanan)</a:t>
            </a:r>
          </a:p>
          <a:p>
            <a:r>
              <a:rPr lang="id-ID" sz="2400" dirty="0" smtClean="0"/>
              <a:t>Beberapa contoh dari inhibitor ireversibel: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Penicilin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Nerve gas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Aspirin </a:t>
            </a:r>
          </a:p>
          <a:p>
            <a:endParaRPr lang="id-ID" sz="2400" dirty="0" smtClean="0"/>
          </a:p>
          <a:p>
            <a:endParaRPr lang="id-ID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1076" y="3850783"/>
            <a:ext cx="978794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05318" y="3966693"/>
            <a:ext cx="978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7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81" y="357433"/>
            <a:ext cx="7886700" cy="6094882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id-ID" sz="2400" dirty="0" smtClean="0"/>
              <a:t>Nerve gas: </a:t>
            </a:r>
          </a:p>
          <a:p>
            <a:pPr algn="just"/>
            <a:r>
              <a:rPr lang="id-ID" sz="2400" dirty="0" smtClean="0"/>
              <a:t>adalah salah satu inhibitor yang sangat berbahaya jika berikatan dengan enzim acethylcholinesterase</a:t>
            </a:r>
          </a:p>
          <a:p>
            <a:pPr algn="just"/>
            <a:r>
              <a:rPr lang="id-ID" sz="2400" dirty="0" smtClean="0"/>
              <a:t>Enzim ini mengkatalisis pemecahan acethylcholine yang mengatur kontraksi otot.</a:t>
            </a:r>
          </a:p>
          <a:p>
            <a:pPr algn="just"/>
            <a:r>
              <a:rPr lang="id-ID" sz="2400" dirty="0" smtClean="0"/>
              <a:t>Jika enzim ini tidak dapat bekerja maka otot akan menjadi lumpuh</a:t>
            </a:r>
          </a:p>
          <a:p>
            <a:pPr marL="0" indent="0" algn="just">
              <a:buNone/>
            </a:pPr>
            <a:r>
              <a:rPr lang="id-ID" sz="2400" dirty="0" smtClean="0"/>
              <a:t>2. Penicilin:</a:t>
            </a:r>
          </a:p>
          <a:p>
            <a:pPr algn="just"/>
            <a:r>
              <a:rPr lang="id-ID" sz="2400" dirty="0" smtClean="0"/>
              <a:t>adalah salah satu inhibitor yang berguna ketika terkena infeksi bakteri</a:t>
            </a:r>
          </a:p>
          <a:p>
            <a:pPr algn="just"/>
            <a:r>
              <a:rPr lang="id-ID" sz="2400" dirty="0" smtClean="0"/>
              <a:t>Penicilin mampu berikatan dengan transpeptidase sehingga menghalangi bakteri untuk membentuk dinding selnya</a:t>
            </a:r>
          </a:p>
          <a:p>
            <a:pPr marL="0" indent="0">
              <a:buNone/>
            </a:pPr>
            <a:r>
              <a:rPr lang="id-ID" sz="2400" dirty="0"/>
              <a:t>3. Aspirin:</a:t>
            </a:r>
          </a:p>
          <a:p>
            <a:r>
              <a:rPr lang="id-ID" sz="2400" dirty="0"/>
              <a:t>Dapat berikatan </a:t>
            </a:r>
            <a:r>
              <a:rPr lang="id-ID" sz="2400" dirty="0" smtClean="0"/>
              <a:t>cyclooxygenase</a:t>
            </a:r>
          </a:p>
          <a:p>
            <a:r>
              <a:rPr lang="id-ID" sz="2400" dirty="0" smtClean="0"/>
              <a:t>Cycloooxygenase dapat mengkatalisis pembentukkan senyawa tertentu yang menyebabkan inflamasi</a:t>
            </a:r>
          </a:p>
          <a:p>
            <a:endParaRPr lang="id-ID" sz="2400" dirty="0"/>
          </a:p>
          <a:p>
            <a:pPr marL="0" indent="0" algn="just">
              <a:buNone/>
            </a:pPr>
            <a:endParaRPr lang="id-ID" sz="2400" dirty="0" smtClean="0"/>
          </a:p>
          <a:p>
            <a:pPr marL="0" indent="0" algn="just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3469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/>
              <a:t>Inhibitor Reversibel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Beberapa inhibitor dapat berikatan lemah dengan enzim</a:t>
            </a:r>
          </a:p>
          <a:p>
            <a:r>
              <a:rPr lang="id-ID" sz="2400" dirty="0" smtClean="0"/>
              <a:t>Inhibitor yang dapat berikatan lemah dengan enzim dapat memutuskan ikatannya dengan enzim pada kondisi lingkungan tertentu. Inhibitor ini dinamakan inhibitor reversibel</a:t>
            </a:r>
          </a:p>
          <a:p>
            <a:r>
              <a:rPr lang="id-ID" sz="2400" dirty="0" smtClean="0"/>
              <a:t>Inhibitor reversibel dibagi menjadi 3: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Inhibitor kompetitif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Inhibitor nonkompetitif</a:t>
            </a:r>
          </a:p>
          <a:p>
            <a:pPr marL="457200" indent="-457200">
              <a:buAutoNum type="arabicPeriod"/>
            </a:pPr>
            <a:r>
              <a:rPr lang="id-ID" sz="2400" dirty="0" smtClean="0"/>
              <a:t>Inhibitor unkompetitif</a:t>
            </a:r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56689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/>
              <a:t>Inhibisi kompetitif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8196"/>
            <a:ext cx="7886700" cy="4288666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Pada inhibisi ini, inhibitor </a:t>
            </a:r>
            <a:r>
              <a:rPr lang="id-ID" sz="2400" dirty="0" smtClean="0">
                <a:solidFill>
                  <a:srgbClr val="FF0000"/>
                </a:solidFill>
              </a:rPr>
              <a:t>bentuknya sama dengan substrat </a:t>
            </a:r>
            <a:r>
              <a:rPr lang="id-ID" sz="2400" dirty="0" smtClean="0"/>
              <a:t>dan mampu berikatan secara langsung dengan sisi aktif dari enzim</a:t>
            </a:r>
          </a:p>
          <a:p>
            <a:r>
              <a:rPr lang="id-ID" sz="2400" dirty="0" smtClean="0"/>
              <a:t>Ketika inhibitor ini berikatan dengan enzim, maka substrat tidak akan mampu berikatan dengan enzim</a:t>
            </a:r>
          </a:p>
          <a:p>
            <a:r>
              <a:rPr lang="id-ID" sz="2400" dirty="0" smtClean="0"/>
              <a:t>Inhibitor ini memiliki afinitas yang lebih besar daripada susbtratnya</a:t>
            </a:r>
          </a:p>
          <a:p>
            <a:r>
              <a:rPr lang="id-ID" sz="2400" dirty="0" smtClean="0"/>
              <a:t>Untuk mampu berkompetisi dengan inhibitor, maka konsentrasi substrat dapat dinaikkan sehingga inhibitor dapat terdesak dan terlepas dari enzim</a:t>
            </a:r>
          </a:p>
          <a:p>
            <a:r>
              <a:rPr lang="id-ID" sz="2400" dirty="0" smtClean="0"/>
              <a:t>Contoh: methotrexade adalah inhibitor kompetitif pada enzim dihidrofolat reduktase (substrat: dihidrofolat)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40" t="60107" r="64946" b="32808"/>
          <a:stretch/>
        </p:blipFill>
        <p:spPr>
          <a:xfrm>
            <a:off x="1133342" y="1148274"/>
            <a:ext cx="7205240" cy="10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352" y="1046488"/>
            <a:ext cx="8012219" cy="41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1" y="1188740"/>
            <a:ext cx="8505370" cy="46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2434" cy="3547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507" y="3199899"/>
            <a:ext cx="5310341" cy="36581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1070" y="3554317"/>
            <a:ext cx="3402437" cy="2949263"/>
          </a:xfrm>
        </p:spPr>
        <p:txBody>
          <a:bodyPr>
            <a:normAutofit/>
          </a:bodyPr>
          <a:lstStyle/>
          <a:p>
            <a:r>
              <a:rPr lang="id-ID" sz="2000" dirty="0" smtClean="0"/>
              <a:t>Inhibisi kompetitif tidak mengubah Vmax </a:t>
            </a:r>
          </a:p>
          <a:p>
            <a:r>
              <a:rPr lang="id-ID" sz="2000" dirty="0" smtClean="0"/>
              <a:t>Inhibisi kompetitif mampu mengubah nilai Km menjadi lebih besar</a:t>
            </a:r>
          </a:p>
        </p:txBody>
      </p:sp>
    </p:spTree>
    <p:extLst>
      <p:ext uri="{BB962C8B-B14F-4D97-AF65-F5344CB8AC3E}">
        <p14:creationId xmlns:p14="http://schemas.microsoft.com/office/powerpoint/2010/main" val="255761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521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Inhibitor Enzim</vt:lpstr>
      <vt:lpstr>Inhibitor Ireversibel</vt:lpstr>
      <vt:lpstr>PowerPoint Presentation</vt:lpstr>
      <vt:lpstr>Inhibitor Reversibel</vt:lpstr>
      <vt:lpstr>Inhibisi kompetitif</vt:lpstr>
      <vt:lpstr>PowerPoint Presentation</vt:lpstr>
      <vt:lpstr>PowerPoint Presentation</vt:lpstr>
      <vt:lpstr>PowerPoint Presentation</vt:lpstr>
      <vt:lpstr>Inhibisi Unkompetitif</vt:lpstr>
      <vt:lpstr>PowerPoint Presentation</vt:lpstr>
      <vt:lpstr>PowerPoint Presentation</vt:lpstr>
      <vt:lpstr>Inhibisi Nonkompetitif</vt:lpstr>
      <vt:lpstr>PowerPoint Presentation</vt:lpstr>
      <vt:lpstr>PowerPoint Presentation</vt:lpstr>
      <vt:lpstr>PowerPoint Presentation</vt:lpstr>
      <vt:lpstr>PowerPoint Presentation</vt:lpstr>
      <vt:lpstr>Contoh soal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- [2010]</cp:lastModifiedBy>
  <cp:revision>16</cp:revision>
  <dcterms:created xsi:type="dcterms:W3CDTF">2018-05-30T08:50:55Z</dcterms:created>
  <dcterms:modified xsi:type="dcterms:W3CDTF">2018-07-01T13:06:45Z</dcterms:modified>
</cp:coreProperties>
</file>