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40" d="100"/>
          <a:sy n="40" d="100"/>
        </p:scale>
        <p:origin x="-2268" y="-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14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5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4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9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5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7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5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8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54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2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8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514600" y="3471863"/>
            <a:ext cx="5638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en-US" sz="2200" b="1" dirty="0" smtClean="0">
                <a:solidFill>
                  <a:schemeClr val="bg1"/>
                </a:solidFill>
                <a:latin typeface="+mj-lt"/>
              </a:rPr>
              <a:t>Aplikasi Enzim </a:t>
            </a:r>
            <a:endParaRPr lang="en-US" altLang="en-US" sz="2200" b="1" dirty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+mj-lt"/>
              </a:rPr>
              <a:t>PERTEMUAN </a:t>
            </a:r>
            <a:r>
              <a:rPr lang="id-ID" altLang="en-US" sz="2200" b="1" dirty="0" smtClean="0">
                <a:solidFill>
                  <a:schemeClr val="bg1"/>
                </a:solidFill>
                <a:latin typeface="+mj-lt"/>
              </a:rPr>
              <a:t>13 dan 14 </a:t>
            </a:r>
            <a:endParaRPr lang="en-US" altLang="en-US" sz="2200" b="1" dirty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+mj-lt"/>
              </a:rPr>
              <a:t>Adri Nora </a:t>
            </a:r>
            <a:r>
              <a:rPr lang="en-US" altLang="en-US" sz="2200" b="1" dirty="0" err="1">
                <a:solidFill>
                  <a:schemeClr val="bg1"/>
                </a:solidFill>
                <a:latin typeface="+mj-lt"/>
              </a:rPr>
              <a:t>S.Si</a:t>
            </a:r>
            <a:r>
              <a:rPr lang="en-US" altLang="en-US" sz="2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+mj-lt"/>
              </a:rPr>
              <a:t>M.Si</a:t>
            </a:r>
            <a:endParaRPr lang="en-US" altLang="en-US" sz="2200" b="1" dirty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chemeClr val="bg1"/>
                </a:solidFill>
                <a:latin typeface="+mj-lt"/>
              </a:rPr>
              <a:t>Bioteknologi</a:t>
            </a:r>
            <a:r>
              <a:rPr lang="en-US" altLang="en-US" sz="2200" b="1" dirty="0">
                <a:solidFill>
                  <a:schemeClr val="bg1"/>
                </a:solidFill>
                <a:latin typeface="+mj-lt"/>
              </a:rPr>
              <a:t>/FIKES</a:t>
            </a:r>
          </a:p>
        </p:txBody>
      </p:sp>
    </p:spTree>
    <p:extLst>
      <p:ext uri="{BB962C8B-B14F-4D97-AF65-F5344CB8AC3E}">
        <p14:creationId xmlns:p14="http://schemas.microsoft.com/office/powerpoint/2010/main" val="73194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" y="118348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6. Invertase</a:t>
            </a:r>
          </a:p>
          <a:p>
            <a:r>
              <a:rPr lang="id-ID" dirty="0" smtClean="0"/>
              <a:t>Enzim ini termasuk ke dalam enzim ekstraseluler dan intraseluler</a:t>
            </a:r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r>
              <a:rPr lang="id-ID" dirty="0" smtClean="0"/>
              <a:t>Invertase merupakan enzim yang dapat mengkatalisis hidrolisis sukrosa menjadi fruktosa dan glukosa</a:t>
            </a:r>
          </a:p>
          <a:p>
            <a:r>
              <a:rPr lang="id-ID" dirty="0" smtClean="0"/>
              <a:t>Enzim ini banyak digunakan dalam industri permen karet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7170" name="Picture 2" descr="Hasil gambar untuk invertase enzyme re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01" y="2584700"/>
            <a:ext cx="68294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640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89" y="782054"/>
            <a:ext cx="8229600" cy="5450304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7"/>
            </a:pPr>
            <a:r>
              <a:rPr lang="id-ID" dirty="0" smtClean="0"/>
              <a:t>Pectinase </a:t>
            </a:r>
          </a:p>
          <a:p>
            <a:r>
              <a:rPr lang="id-ID" dirty="0" smtClean="0"/>
              <a:t>Pektinase adalah enzim yang dapat mengkatalisis  degradasi dari pektin</a:t>
            </a:r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r>
              <a:rPr lang="id-ID" dirty="0" smtClean="0"/>
              <a:t>Pektinase merupakan salah satu enzim yang sangat penting dalam industri jus  buah karena enzim ini dapat menghasilkan jus yang jernih dan stabil dengan hasil yang maksimal</a:t>
            </a:r>
          </a:p>
          <a:p>
            <a:r>
              <a:rPr lang="id-ID" dirty="0" smtClean="0"/>
              <a:t>Enzim ini juga banyak berfungsi untuk ekstraksi gula </a:t>
            </a:r>
          </a:p>
          <a:p>
            <a:endParaRPr lang="id-ID" dirty="0"/>
          </a:p>
        </p:txBody>
      </p:sp>
      <p:pic>
        <p:nvPicPr>
          <p:cNvPr id="8194" name="Picture 2" descr="Hasil gambar untuk pectinase re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8" y="2027070"/>
            <a:ext cx="85725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057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89" y="721895"/>
            <a:ext cx="8229600" cy="5342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8. Xylanase</a:t>
            </a:r>
          </a:p>
          <a:p>
            <a:r>
              <a:rPr lang="id-ID" dirty="0" smtClean="0"/>
              <a:t>Xylanase adalah enzim yang mengkatalisis degradasi polisakarida xylan menjadi xylosa dan juga mampu memecah hemiselulosa </a:t>
            </a:r>
          </a:p>
          <a:p>
            <a:r>
              <a:rPr lang="id-ID" dirty="0" smtClean="0"/>
              <a:t>Xylanase banyak digunakan dalam industri roti, tepung, dan biskuit</a:t>
            </a:r>
          </a:p>
          <a:p>
            <a:r>
              <a:rPr lang="id-ID" dirty="0" smtClean="0"/>
              <a:t>Xylanase memiliki suhu optimum di bawa 50</a:t>
            </a:r>
            <a:r>
              <a:rPr lang="id-ID" baseline="30000" dirty="0" smtClean="0"/>
              <a:t>0</a:t>
            </a:r>
            <a:r>
              <a:rPr lang="id-ID" dirty="0" smtClean="0"/>
              <a:t>C dan pH optimum pada pH asam atau netral</a:t>
            </a:r>
          </a:p>
          <a:p>
            <a:r>
              <a:rPr lang="id-ID" dirty="0" smtClean="0"/>
              <a:t>Dalm industri biskuit, xylanase digunakan untuk membuat biskuit lebih ringan  dan memperbaiki tekstur dari biskuit</a:t>
            </a:r>
          </a:p>
          <a:p>
            <a:r>
              <a:rPr lang="id-ID" dirty="0" smtClean="0"/>
              <a:t>Xylanase jika digabungkan dengan endoglukonase dapat berfungsi untuk mengisolasi gluten dari pati atau tepung gandum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31958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" y="918787"/>
            <a:ext cx="8229600" cy="4525963"/>
          </a:xfrm>
        </p:spPr>
        <p:txBody>
          <a:bodyPr/>
          <a:lstStyle/>
          <a:p>
            <a:pPr marL="457200" indent="-457200">
              <a:buAutoNum type="arabicPeriod" startAt="8"/>
            </a:pPr>
            <a:r>
              <a:rPr lang="id-ID" dirty="0" smtClean="0"/>
              <a:t>Asparaginase</a:t>
            </a:r>
          </a:p>
          <a:p>
            <a:r>
              <a:rPr lang="id-ID" dirty="0" smtClean="0"/>
              <a:t>Asparaginase merupakan enzim yang dapat memecah L-asparagine menjadi L-asam aspartat dan menghasilkan amonia</a:t>
            </a:r>
          </a:p>
          <a:p>
            <a:r>
              <a:rPr lang="id-ID" dirty="0" smtClean="0"/>
              <a:t>Enzim ini berfungsi  pada industri roti atau industri lainnya yang berhubungan dengan proses penggorengan atau pembakaran. </a:t>
            </a:r>
          </a:p>
          <a:p>
            <a:r>
              <a:rPr lang="id-ID" dirty="0" smtClean="0"/>
              <a:t>Asparaginase akan ditambahkan saat proses pemanasa n karena enzim tersebut dapat mengubah asparagine yang apabila dipanaskan dapat membentuk akrilamid</a:t>
            </a:r>
            <a:endParaRPr lang="id-ID" dirty="0"/>
          </a:p>
        </p:txBody>
      </p:sp>
      <p:pic>
        <p:nvPicPr>
          <p:cNvPr id="9218" name="Picture 2" descr="Hasil gambar untuk asparaginase mechanism of 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4648200"/>
            <a:ext cx="30289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113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" y="1632410"/>
            <a:ext cx="8229600" cy="9330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6000" dirty="0" smtClean="0">
                <a:latin typeface="+mj-lt"/>
              </a:rPr>
              <a:t>Industri kesehatan</a:t>
            </a:r>
            <a:endParaRPr lang="id-ID" sz="6000" dirty="0">
              <a:latin typeface="+mj-lt"/>
            </a:endParaRPr>
          </a:p>
        </p:txBody>
      </p:sp>
      <p:pic>
        <p:nvPicPr>
          <p:cNvPr id="15362" name="Picture 2" descr="Hasil gambar untuk medic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1" y="3246354"/>
            <a:ext cx="3983288" cy="2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asil gambar untuk medic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7" y="3180511"/>
            <a:ext cx="3571124" cy="234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439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" y="1183481"/>
            <a:ext cx="8229600" cy="45259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id-ID" dirty="0" smtClean="0"/>
              <a:t>Streptokinase</a:t>
            </a:r>
          </a:p>
          <a:p>
            <a:r>
              <a:rPr lang="id-ID" dirty="0" smtClean="0"/>
              <a:t>Streptokinase adalah enzim yang berfungsi untuk melarutkan gumpalan darah dalam pembuluh darah pada penderita serangan jantung, emboli paru, dan trombosis  vena yang terjadi di kaki</a:t>
            </a:r>
          </a:p>
          <a:p>
            <a:pPr marL="457200" indent="-457200">
              <a:buAutoNum type="arabicPeriod" startAt="2"/>
            </a:pPr>
            <a:r>
              <a:rPr lang="id-ID" dirty="0" smtClean="0"/>
              <a:t>Urokinase</a:t>
            </a:r>
          </a:p>
          <a:p>
            <a:r>
              <a:rPr lang="id-ID" dirty="0" smtClean="0"/>
              <a:t>Urokinase adalah suatu enzim yang dapat mengkatalisis konversi plasminogen menjadi plasmin</a:t>
            </a:r>
          </a:p>
          <a:p>
            <a:r>
              <a:rPr lang="id-ID" dirty="0" smtClean="0"/>
              <a:t>Enzim ini dihasilkan dari jaringan sel ginjal manusia</a:t>
            </a:r>
          </a:p>
          <a:p>
            <a:r>
              <a:rPr lang="id-ID" dirty="0" smtClean="0"/>
              <a:t>Enzim ini juga memiliki fungsi yang sama dengan streptokinase </a:t>
            </a:r>
          </a:p>
        </p:txBody>
      </p:sp>
    </p:spTree>
    <p:extLst>
      <p:ext uri="{BB962C8B-B14F-4D97-AF65-F5344CB8AC3E}">
        <p14:creationId xmlns:p14="http://schemas.microsoft.com/office/powerpoint/2010/main" val="2793197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253"/>
            <a:ext cx="8229600" cy="4525963"/>
          </a:xfrm>
        </p:spPr>
        <p:txBody>
          <a:bodyPr/>
          <a:lstStyle/>
          <a:p>
            <a:pPr marL="457200" indent="-457200">
              <a:buAutoNum type="arabicPeriod" startAt="3"/>
            </a:pPr>
            <a:r>
              <a:rPr lang="id-ID" dirty="0" smtClean="0"/>
              <a:t>Lisozim</a:t>
            </a:r>
          </a:p>
          <a:p>
            <a:r>
              <a:rPr lang="id-ID" dirty="0" smtClean="0"/>
              <a:t>Lisozim adalah enzim yang mampu mengkatalisis hidrolisis ikatan 1,4-beta  pada peptidoglikan, yang merupakan komponen utama pada dinding sel  bakteri gram negatif</a:t>
            </a:r>
          </a:p>
          <a:p>
            <a:r>
              <a:rPr lang="id-ID" dirty="0" smtClean="0"/>
              <a:t>Dengan mampu menghancurkan dinding sel bakteri, maka bakteri tersebut akan mati</a:t>
            </a:r>
          </a:p>
          <a:p>
            <a:r>
              <a:rPr lang="id-ID" dirty="0" smtClean="0"/>
              <a:t>Lisozim memiliki pH optimum yaitu 5 dan suhu optimum yaitu 72</a:t>
            </a:r>
            <a:r>
              <a:rPr lang="id-ID" baseline="30000" dirty="0" smtClean="0"/>
              <a:t>0</a:t>
            </a:r>
            <a:r>
              <a:rPr lang="id-ID" dirty="0" smtClean="0"/>
              <a:t>C</a:t>
            </a:r>
          </a:p>
          <a:p>
            <a:r>
              <a:rPr lang="id-ID" dirty="0" smtClean="0"/>
              <a:t>Enzim ini merupakan enzim antibakteri yang banyak digunakan dalam bidang kesehatan</a:t>
            </a:r>
          </a:p>
        </p:txBody>
      </p:sp>
    </p:spTree>
    <p:extLst>
      <p:ext uri="{BB962C8B-B14F-4D97-AF65-F5344CB8AC3E}">
        <p14:creationId xmlns:p14="http://schemas.microsoft.com/office/powerpoint/2010/main" val="2412294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" y="118348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4. Tripsin dan kemotripsin</a:t>
            </a:r>
          </a:p>
          <a:p>
            <a:r>
              <a:rPr lang="id-ID" dirty="0" smtClean="0"/>
              <a:t>Termasuk ke dalam kelompok enzim  protease</a:t>
            </a:r>
          </a:p>
          <a:p>
            <a:r>
              <a:rPr lang="id-ID" dirty="0" smtClean="0"/>
              <a:t>Penggunaan tripsin dengan senyaw antibiotik lainnya dapat menyembuhkan bekas luka bakar karena dapat menghindari kemungkinan pertumbuhan bakteri</a:t>
            </a:r>
          </a:p>
          <a:p>
            <a:r>
              <a:rPr lang="id-ID" dirty="0" smtClean="0"/>
              <a:t>Pemakaian larutan kemotripsin juga mampu digunakan untuk pengobatan katarak pada mata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8180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143C7F-507D-4A43-A869-9CC11BE18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572351"/>
            <a:ext cx="8229600" cy="1143000"/>
          </a:xfrm>
        </p:spPr>
        <p:txBody>
          <a:bodyPr>
            <a:normAutofit/>
          </a:bodyPr>
          <a:lstStyle/>
          <a:p>
            <a:r>
              <a:rPr lang="id-ID" sz="3600" dirty="0" smtClean="0"/>
              <a:t>Aplikasi Enzim dalam Bioteknologi</a:t>
            </a:r>
            <a:endParaRPr lang="id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835163-AA6E-44B6-BBDD-6C05F8B02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43" y="1731576"/>
            <a:ext cx="8245687" cy="3777623"/>
          </a:xfrm>
        </p:spPr>
        <p:txBody>
          <a:bodyPr>
            <a:normAutofit/>
          </a:bodyPr>
          <a:lstStyle/>
          <a:p>
            <a:r>
              <a:rPr lang="id-ID" dirty="0" smtClean="0"/>
              <a:t>Enzim memiliki banyak manfaat dalam kehidupan sehari-hari</a:t>
            </a:r>
          </a:p>
          <a:p>
            <a:r>
              <a:rPr lang="id-ID" dirty="0" smtClean="0"/>
              <a:t>Aplikasi dari enzim banyak digunakan dalam industri:</a:t>
            </a:r>
          </a:p>
          <a:p>
            <a:pPr marL="457200" indent="-457200">
              <a:buAutoNum type="alphaLcPeriod"/>
            </a:pPr>
            <a:r>
              <a:rPr lang="id-ID" dirty="0" smtClean="0"/>
              <a:t>Makanan</a:t>
            </a:r>
          </a:p>
          <a:p>
            <a:pPr marL="457200" indent="-457200">
              <a:buAutoNum type="alphaLcPeriod"/>
            </a:pPr>
            <a:r>
              <a:rPr lang="id-ID" dirty="0" smtClean="0"/>
              <a:t>Kesehatan</a:t>
            </a:r>
          </a:p>
          <a:p>
            <a:pPr marL="457200" indent="-457200">
              <a:buAutoNum type="alphaLcPeriod"/>
            </a:pPr>
            <a:r>
              <a:rPr lang="id-ID" dirty="0" smtClean="0"/>
              <a:t>Tekstil</a:t>
            </a:r>
          </a:p>
          <a:p>
            <a:pPr marL="457200" indent="-457200">
              <a:buAutoNum type="alphaLcPeriod"/>
            </a:pPr>
            <a:r>
              <a:rPr lang="id-ID" dirty="0" smtClean="0"/>
              <a:t>lainnya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0670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" y="1632410"/>
            <a:ext cx="8229600" cy="9330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6000" dirty="0" smtClean="0">
                <a:latin typeface="+mj-lt"/>
              </a:rPr>
              <a:t>Industri Makanan</a:t>
            </a:r>
            <a:endParaRPr lang="id-ID" sz="6000" dirty="0">
              <a:latin typeface="+mj-lt"/>
            </a:endParaRPr>
          </a:p>
        </p:txBody>
      </p:sp>
      <p:pic>
        <p:nvPicPr>
          <p:cNvPr id="11266" name="Picture 2" descr="Hasil gambar untuk food proces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59" y="3193080"/>
            <a:ext cx="2683878" cy="165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asil gambar untuk food process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290" y="3198511"/>
            <a:ext cx="2515435" cy="157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asil gambar untuk food process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803" y="3164807"/>
            <a:ext cx="2741696" cy="160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72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92748C-ED25-48D9-9586-F339EC8C0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444760"/>
            <a:ext cx="8229600" cy="1143000"/>
          </a:xfrm>
        </p:spPr>
        <p:txBody>
          <a:bodyPr>
            <a:normAutofit/>
          </a:bodyPr>
          <a:lstStyle/>
          <a:p>
            <a:r>
              <a:rPr lang="id-ID" sz="4000" dirty="0" smtClean="0"/>
              <a:t>Enzim dalam Industri Makanan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id-ID" dirty="0" smtClean="0"/>
              <a:t>Protease</a:t>
            </a:r>
          </a:p>
          <a:p>
            <a:r>
              <a:rPr lang="id-ID" dirty="0" smtClean="0"/>
              <a:t>Protease adalah enzim yang paling penting dalam industri makanan</a:t>
            </a:r>
          </a:p>
          <a:p>
            <a:r>
              <a:rPr lang="id-ID" dirty="0" smtClean="0"/>
              <a:t>Protease berfungsi untuk menghidrolisis ikatan peptida pada protein</a:t>
            </a:r>
          </a:p>
          <a:p>
            <a:r>
              <a:rPr lang="id-ID" dirty="0" smtClean="0"/>
              <a:t>Enzim protease komersial yang banyak digunakan adalah papain, bromelain, dan ficin.</a:t>
            </a:r>
          </a:p>
          <a:p>
            <a:r>
              <a:rPr lang="id-ID" dirty="0" smtClean="0"/>
              <a:t>Protease memiliki suhu maksimum 70</a:t>
            </a:r>
            <a:r>
              <a:rPr lang="id-ID" baseline="30000" dirty="0" smtClean="0"/>
              <a:t>0</a:t>
            </a:r>
            <a:r>
              <a:rPr lang="id-ID" dirty="0" smtClean="0"/>
              <a:t>C dan pH maksimum yaitu 4</a:t>
            </a:r>
          </a:p>
          <a:p>
            <a:r>
              <a:rPr lang="id-ID" dirty="0" smtClean="0"/>
              <a:t>Bromelain berfungsi untuk memberikan kelembutan pada daging</a:t>
            </a:r>
          </a:p>
          <a:p>
            <a:endParaRPr lang="id-ID" dirty="0"/>
          </a:p>
        </p:txBody>
      </p:sp>
      <p:sp>
        <p:nvSpPr>
          <p:cNvPr id="5" name="AutoShape 2" descr="Hasil gambar untuk brewing be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15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1487" y="883936"/>
            <a:ext cx="8229600" cy="4525963"/>
          </a:xfrm>
        </p:spPr>
        <p:txBody>
          <a:bodyPr>
            <a:noAutofit/>
          </a:bodyPr>
          <a:lstStyle/>
          <a:p>
            <a:r>
              <a:rPr lang="id-ID" dirty="0" smtClean="0"/>
              <a:t>Ficin berfungsi untuk menghancurkan protein myofibrilliar dan kolagen</a:t>
            </a:r>
          </a:p>
          <a:p>
            <a:r>
              <a:rPr lang="id-ID" dirty="0" smtClean="0"/>
              <a:t>Papain dan bromelain biasa digunakan dalam industri pembuatan saus dan daging ham</a:t>
            </a:r>
          </a:p>
          <a:p>
            <a:r>
              <a:rPr lang="id-ID" dirty="0" smtClean="0"/>
              <a:t>Selain itu, protease juga banyak digunakan dalam industri keju</a:t>
            </a:r>
            <a:endParaRPr lang="id-ID" dirty="0"/>
          </a:p>
        </p:txBody>
      </p:sp>
      <p:sp>
        <p:nvSpPr>
          <p:cNvPr id="7" name="AutoShape 2" descr="Hasil gambar untuk prot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3076" name="Picture 4" descr="Hasil gambar untuk prote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434" y="2978547"/>
            <a:ext cx="4586287" cy="343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7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1487" y="9695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2. Amilase</a:t>
            </a:r>
          </a:p>
          <a:p>
            <a:r>
              <a:rPr lang="id-ID" dirty="0" smtClean="0"/>
              <a:t>Alpha-amilase merupakan enzim ekstraseluler yang dapat mengkatalisis reaksi hidrolisis </a:t>
            </a:r>
            <a:r>
              <a:rPr lang="el-GR" dirty="0" smtClean="0"/>
              <a:t>α</a:t>
            </a:r>
            <a:r>
              <a:rPr lang="id-ID" dirty="0" smtClean="0"/>
              <a:t>-1,4-glikosidic pada pati untuk menghasilkan gula-gula sederhana seperti glukosa.</a:t>
            </a:r>
          </a:p>
          <a:p>
            <a:r>
              <a:rPr lang="id-ID" dirty="0" smtClean="0"/>
              <a:t>pH optimum pada enzim amilase adalah 2-12 dan enzim ini juga termasuk ke dalam enzim yang tahan terhadap panas</a:t>
            </a:r>
          </a:p>
          <a:p>
            <a:r>
              <a:rPr lang="id-ID" dirty="0" smtClean="0"/>
              <a:t>Enzim amilase banyak digunakan untuk menghasilkan sirup jagung, sirup glukosa, dan biskuit</a:t>
            </a:r>
          </a:p>
          <a:p>
            <a:r>
              <a:rPr lang="id-ID" dirty="0" smtClean="0"/>
              <a:t> Selain itu amilase juga dapat berfungsi pada industri kertas</a:t>
            </a:r>
            <a:endParaRPr lang="id-ID" dirty="0"/>
          </a:p>
        </p:txBody>
      </p:sp>
      <p:pic>
        <p:nvPicPr>
          <p:cNvPr id="4098" name="Picture 2" descr="Hasil gambar untuk amil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994" y="4591049"/>
            <a:ext cx="16764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3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1487" y="717332"/>
            <a:ext cx="8229600" cy="16159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dirty="0" smtClean="0"/>
              <a:t>3. Lipase</a:t>
            </a:r>
          </a:p>
          <a:p>
            <a:r>
              <a:rPr lang="id-ID" dirty="0" smtClean="0"/>
              <a:t>Lipase berfungsi untuk memecah atau menghidrolisis triasilgliserol menjadi gliserol dan memberikan rasa yang khas pada keju</a:t>
            </a:r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r>
              <a:rPr lang="id-ID" dirty="0" smtClean="0"/>
              <a:t>Lipase banyak digunakan dalam industri keju dan susu</a:t>
            </a:r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8" name="AutoShape 2" descr="Hasil gambar untuk lipase rea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AutoShape 4" descr="Hasil gambar untuk lipase reac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AutoShape 6" descr="Hasil gambar untuk lipase reac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456" y="2553356"/>
            <a:ext cx="6219661" cy="207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9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07" y="87498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4. Katalase</a:t>
            </a:r>
          </a:p>
          <a:p>
            <a:r>
              <a:rPr lang="id-ID" dirty="0" smtClean="0"/>
              <a:t>Katalase berfungsi untuk memutuskan ikatan pada hidrogen peroksida menasi air dan oksigen</a:t>
            </a:r>
          </a:p>
          <a:p>
            <a:r>
              <a:rPr lang="id-ID" dirty="0" smtClean="0"/>
              <a:t>Katalase biasanya diisolasi dari liver hewan</a:t>
            </a:r>
          </a:p>
          <a:p>
            <a:r>
              <a:rPr lang="id-ID" dirty="0" smtClean="0"/>
              <a:t>Katalase memiliki pH dan suhu maksimum yang berbeda-beda tergantung dari sumbernya</a:t>
            </a:r>
          </a:p>
          <a:p>
            <a:r>
              <a:rPr lang="id-ID" dirty="0" smtClean="0"/>
              <a:t>Enzim ini dapat digunakan dalam industri keju untuk menghilangkan hidrogen peroksida dari susu</a:t>
            </a:r>
          </a:p>
          <a:p>
            <a:r>
              <a:rPr lang="id-ID" dirty="0" smtClean="0"/>
              <a:t>Katalase juga digunakan dalam industri roti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71473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" y="1183482"/>
            <a:ext cx="8229600" cy="4447298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5. Glukosa oksidase</a:t>
            </a:r>
          </a:p>
          <a:p>
            <a:r>
              <a:rPr lang="id-ID" dirty="0" smtClean="0"/>
              <a:t>Enzim ini berfungsi untuk mengkatalisis pemutusan glukosa menadi glukono lakton dalam keadaan  aerob</a:t>
            </a:r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r>
              <a:rPr lang="id-ID" dirty="0" smtClean="0"/>
              <a:t>Enzim ini digunakan dalam industri makanan untuk menghilangkan oksigen pada makanan dan glukosa dari minuman khusus diabetes</a:t>
            </a:r>
          </a:p>
          <a:p>
            <a:endParaRPr lang="id-ID" dirty="0"/>
          </a:p>
        </p:txBody>
      </p:sp>
      <p:pic>
        <p:nvPicPr>
          <p:cNvPr id="6146" name="Picture 2" descr="https://upload.wikimedia.org/wikipedia/commons/thumb/9/9a/Glucose_oxidase_rxn.svg/600px-Glucose_oxidase_rx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69" y="2572835"/>
            <a:ext cx="6830125" cy="144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558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653</Words>
  <Application>Microsoft Office PowerPoint</Application>
  <PresentationFormat>On-screen Show (4:3)</PresentationFormat>
  <Paragraphs>97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Aplikasi Enzim dalam Bioteknologi</vt:lpstr>
      <vt:lpstr>PowerPoint Presentation</vt:lpstr>
      <vt:lpstr>Enzim dalam Industri Makanan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Heksokinase</dc:title>
  <dc:creator>Nathan Nainggolan</dc:creator>
  <cp:lastModifiedBy>ismail - [2010]</cp:lastModifiedBy>
  <cp:revision>24</cp:revision>
  <dcterms:created xsi:type="dcterms:W3CDTF">2018-04-11T17:16:01Z</dcterms:created>
  <dcterms:modified xsi:type="dcterms:W3CDTF">2018-07-01T13:04:39Z</dcterms:modified>
</cp:coreProperties>
</file>