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73" r:id="rId7"/>
    <p:sldId id="261" r:id="rId8"/>
    <p:sldId id="262" r:id="rId9"/>
    <p:sldId id="263" r:id="rId10"/>
    <p:sldId id="264" r:id="rId11"/>
    <p:sldId id="265" r:id="rId12"/>
    <p:sldId id="268" r:id="rId13"/>
    <p:sldId id="275" r:id="rId14"/>
    <p:sldId id="277" r:id="rId15"/>
    <p:sldId id="278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2527" autoAdjust="0"/>
  </p:normalViewPr>
  <p:slideViewPr>
    <p:cSldViewPr snapToGrid="0">
      <p:cViewPr>
        <p:scale>
          <a:sx n="70" d="100"/>
          <a:sy n="7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4A42-7C91-48B1-B538-A1BCDBA0C33E}" type="datetimeFigureOut">
              <a:rPr lang="id-ID" smtClean="0"/>
              <a:t>24/05/2018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3A566-46DF-4B4B-BD5A-3A54552D13E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285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Konsentrasi</a:t>
            </a:r>
            <a:r>
              <a:rPr lang="id-ID" baseline="0" dirty="0" smtClean="0"/>
              <a:t> substrat menunjukkan substrat yang menempel dengan sisi katalitik enzim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A566-46DF-4B4B-BD5A-3A54552D13ED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208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Persamaan kinetika michaelis menten digunakan untuk mencari penuruna</a:t>
            </a:r>
            <a:r>
              <a:rPr lang="id-ID" baseline="0" dirty="0" smtClean="0"/>
              <a:t>n rumus untuk diagram diatas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A566-46DF-4B4B-BD5A-3A54552D13ED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819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4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6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4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5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4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4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1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1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14600" y="3471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Kinetika Enzim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id-ID" alt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8 dan 9 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Adri Nora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S.Si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M.Si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Bioteknologi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/FIKES</a:t>
            </a:r>
          </a:p>
        </p:txBody>
      </p:sp>
    </p:spTree>
    <p:extLst>
      <p:ext uri="{BB962C8B-B14F-4D97-AF65-F5344CB8AC3E}">
        <p14:creationId xmlns:p14="http://schemas.microsoft.com/office/powerpoint/2010/main" val="252441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55224" r="74511" b="26679"/>
          <a:stretch/>
        </p:blipFill>
        <p:spPr bwMode="auto">
          <a:xfrm>
            <a:off x="648907" y="1187354"/>
            <a:ext cx="7438031" cy="324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978" y="4682966"/>
            <a:ext cx="8092618" cy="2376140"/>
          </a:xfrm>
        </p:spPr>
        <p:txBody>
          <a:bodyPr>
            <a:noAutofit/>
          </a:bodyPr>
          <a:lstStyle/>
          <a:p>
            <a:r>
              <a:rPr lang="id-ID" sz="2200" dirty="0" smtClean="0">
                <a:cs typeface="Arial" panose="020B0604020202020204" pitchFamily="34" charset="0"/>
              </a:rPr>
              <a:t>Asumsi pada keadaan dasar (steady state), dimana konsentrasi intermediet tidak akan berubah sehingga laju pembentukkan dan disosiasi ES akan sama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5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17724" r="35176" b="65034"/>
          <a:stretch/>
        </p:blipFill>
        <p:spPr bwMode="auto">
          <a:xfrm>
            <a:off x="560517" y="1045925"/>
            <a:ext cx="7823491" cy="25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4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34918" r="35176" b="43143"/>
          <a:stretch/>
        </p:blipFill>
        <p:spPr bwMode="auto">
          <a:xfrm>
            <a:off x="192027" y="1599199"/>
            <a:ext cx="8858953" cy="369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2" t="51527" r="35212" b="18373"/>
          <a:stretch/>
        </p:blipFill>
        <p:spPr bwMode="auto">
          <a:xfrm>
            <a:off x="177421" y="1337478"/>
            <a:ext cx="8777574" cy="502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4" r="65956" b="45836"/>
          <a:stretch/>
        </p:blipFill>
        <p:spPr bwMode="auto">
          <a:xfrm>
            <a:off x="395782" y="873456"/>
            <a:ext cx="7991413" cy="34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977" y="4134141"/>
                <a:ext cx="8072678" cy="84842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d-ID" sz="22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                                 V max = K2 [E]total</a:t>
                </a:r>
              </a:p>
              <a:p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Laju reaksi maksimum (Vmax) pada enzim dideskripsikan sebagai </a:t>
                </a:r>
                <a:r>
                  <a:rPr lang="id-ID" sz="22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jumlah maksimum substrat yang dapat diubah menjadi produk ketika semua sisi aktif enzim telah digunakan</a:t>
                </a:r>
              </a:p>
              <a:p>
                <a:pPr marL="0" indent="0">
                  <a:buNone/>
                </a:pPr>
                <a:r>
                  <a:rPr lang="id-ID" sz="220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	</a:t>
                </a:r>
                <a:r>
                  <a:rPr lang="id-ID" sz="22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K</m:t>
                    </m:r>
                    <m:r>
                      <a:rPr lang="id-ID" sz="22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2 </m:t>
                    </m:r>
                    <m:r>
                      <a:rPr lang="id-ID" sz="220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d-ID" sz="22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d-ID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𝑉𝑚𝑎𝑥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d-ID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d-ID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id-ID" sz="2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𝑡𝑜𝑡𝑎𝑙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977" y="4134141"/>
                <a:ext cx="8072678" cy="848422"/>
              </a:xfrm>
              <a:blipFill rotWithShape="1">
                <a:blip r:embed="rId4"/>
                <a:stretch>
                  <a:fillRect l="-906" t="-8633" b="-1345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21373" y="1104338"/>
                <a:ext cx="8072678" cy="2566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id-ID" sz="2200" dirty="0" smtClean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		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K</m:t>
                    </m:r>
                    <m:r>
                      <a:rPr lang="id-ID" sz="220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2 </m:t>
                    </m:r>
                    <m:r>
                      <a:rPr lang="id-ID" sz="220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d-ID" sz="22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d-ID" sz="22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𝑉𝑚𝑎𝑥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d-ID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d-ID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id-ID" sz="22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𝑡𝑜𝑡𝑎𝑙</m:t>
                        </m:r>
                      </m:den>
                    </m:f>
                    <m:r>
                      <a:rPr lang="id-ID" sz="22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id-ID" sz="2200" b="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id-ID" sz="2200" b="0" dirty="0" smtClean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			</a:t>
                </a:r>
                <a:r>
                  <a:rPr lang="id-ID" sz="2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200" dirty="0">
                        <a:latin typeface="Cambria Math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sty m:val="p"/>
                      </m:rPr>
                      <a:rPr lang="id-ID" sz="2200" b="0" i="0" dirty="0" smtClean="0">
                        <a:latin typeface="Cambria Math"/>
                        <a:cs typeface="Arial" panose="020B0604020202020204" pitchFamily="34" charset="0"/>
                      </a:rPr>
                      <m:t>cat</m:t>
                    </m:r>
                    <m:r>
                      <a:rPr lang="id-ID" sz="220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id-ID" sz="22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d-ID" sz="22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d-ID" sz="2200" i="1">
                            <a:latin typeface="Cambria Math"/>
                            <a:cs typeface="Arial" panose="020B0604020202020204" pitchFamily="34" charset="0"/>
                          </a:rPr>
                          <m:t>𝑉𝑚𝑎𝑥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id-ID" sz="22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id-ID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d>
                        <m:r>
                          <a:rPr lang="id-ID" sz="2200" i="1">
                            <a:latin typeface="Cambria Math"/>
                            <a:cs typeface="Arial" panose="020B0604020202020204" pitchFamily="34" charset="0"/>
                          </a:rPr>
                          <m:t>𝑡𝑜𝑡𝑎𝑙</m:t>
                        </m:r>
                      </m:den>
                    </m:f>
                    <m:r>
                      <a:rPr lang="id-ID" sz="2200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id-ID" sz="2200" b="0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K</a:t>
                </a:r>
                <a:r>
                  <a:rPr lang="id-ID" sz="2200" baseline="-25000" dirty="0" smtClean="0">
                    <a:latin typeface="+mj-lt"/>
                    <a:cs typeface="Arial" panose="020B0604020202020204" pitchFamily="34" charset="0"/>
                  </a:rPr>
                  <a:t>2 </a:t>
                </a:r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biasa dikenal sebagai Kcat, yaitu turnover number dari enzim</a:t>
                </a:r>
              </a:p>
              <a:p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Kcat menunjukkan jumlah mol substrat maksimum yang diubah menjadi produk per detik per mol enzim dalam kondisi jenuh</a:t>
                </a:r>
              </a:p>
              <a:p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Sehingga tetapan katalitik (Kcat) adalah ukuran seberapa cepat enzim tertentu dapat mengkatalisis reaksi spesifik</a:t>
                </a:r>
              </a:p>
              <a:p>
                <a:r>
                  <a:rPr lang="id-ID" sz="2200" dirty="0" smtClean="0">
                    <a:latin typeface="+mj-lt"/>
                    <a:cs typeface="Arial" panose="020B0604020202020204" pitchFamily="34" charset="0"/>
                  </a:rPr>
                  <a:t>Satuan dari Kcat adalah s</a:t>
                </a:r>
                <a:r>
                  <a:rPr lang="id-ID" sz="2200" baseline="30000" dirty="0" smtClean="0">
                    <a:latin typeface="+mj-lt"/>
                    <a:cs typeface="Arial" panose="020B0604020202020204" pitchFamily="34" charset="0"/>
                  </a:rPr>
                  <a:t>-1</a:t>
                </a:r>
              </a:p>
              <a:p>
                <a:endParaRPr lang="en-US" sz="2200" baseline="-250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73" y="1104338"/>
                <a:ext cx="8072678" cy="2566910"/>
              </a:xfrm>
              <a:prstGeom prst="rect">
                <a:avLst/>
              </a:prstGeom>
              <a:blipFill rotWithShape="1">
                <a:blip r:embed="rId3"/>
                <a:stretch>
                  <a:fillRect l="-906" b="-394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59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35" y="207067"/>
            <a:ext cx="7842153" cy="1164531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cs typeface="Arial" panose="020B0604020202020204" pitchFamily="34" charset="0"/>
              </a:rPr>
              <a:t>I</a:t>
            </a:r>
            <a:r>
              <a:rPr lang="id-ID" sz="3600" dirty="0" smtClean="0">
                <a:cs typeface="Arial" panose="020B0604020202020204" pitchFamily="34" charset="0"/>
              </a:rPr>
              <a:t>nterpretasi dari Pers.Michaelis Menten</a:t>
            </a:r>
            <a:endParaRPr lang="en-US" sz="3600" dirty="0"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2" r="62343" b="44740"/>
          <a:stretch/>
        </p:blipFill>
        <p:spPr bwMode="auto">
          <a:xfrm>
            <a:off x="0" y="1030402"/>
            <a:ext cx="9035334" cy="498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27" y="1399053"/>
            <a:ext cx="8072678" cy="3393572"/>
          </a:xfrm>
        </p:spPr>
        <p:txBody>
          <a:bodyPr>
            <a:noAutofit/>
          </a:bodyPr>
          <a:lstStyle/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Ketika nilai Km (konstanta Michaelis menten) = [S], maka laju reaksi enzim (Vo) nilainya setengah dari laju reaksi maksimum. </a:t>
            </a:r>
          </a:p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Km (konstanta Michaelis Menten) menjelaskan tentang konsentrasi substrat yang dibutuhkan untuk mencapai laju reaksi dimana laju reaksi tersebut nilainya setengah dari laju reaksi maksimum</a:t>
            </a:r>
          </a:p>
          <a:p>
            <a:endParaRPr lang="id-ID" sz="2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endParaRPr lang="id-ID" sz="22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endParaRPr lang="id-ID" sz="2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Sehingga tetapan Michaelis Menten (Km) adalah ukuran afinitas dari enzim untuk substrat (M)</a:t>
            </a:r>
          </a:p>
          <a:p>
            <a:r>
              <a:rPr lang="id-ID" sz="2200" dirty="0" smtClean="0">
                <a:latin typeface="+mj-lt"/>
                <a:cs typeface="Arial" panose="020B0604020202020204" pitchFamily="34" charset="0"/>
              </a:rPr>
              <a:t>Semakin kecil nilai Km maka semakin bagus enzim bekerja karena semakin kuat substrat terikat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68935" r="73319" b="25000"/>
          <a:stretch/>
        </p:blipFill>
        <p:spPr bwMode="auto">
          <a:xfrm>
            <a:off x="136477" y="3105269"/>
            <a:ext cx="8147713" cy="113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16" y="573434"/>
            <a:ext cx="7200900" cy="1114425"/>
          </a:xfrm>
        </p:spPr>
        <p:txBody>
          <a:bodyPr/>
          <a:lstStyle/>
          <a:p>
            <a:pPr algn="ctr"/>
            <a:r>
              <a:rPr lang="id-ID" dirty="0" smtClean="0"/>
              <a:t>Kinetika Enzim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687858"/>
            <a:ext cx="8094373" cy="3320869"/>
          </a:xfrm>
        </p:spPr>
        <p:txBody>
          <a:bodyPr>
            <a:noAutofit/>
          </a:bodyPr>
          <a:lstStyle/>
          <a:p>
            <a:r>
              <a:rPr lang="id-ID" sz="2400" dirty="0" smtClean="0">
                <a:cs typeface="Arial" panose="020B0604020202020204" pitchFamily="34" charset="0"/>
              </a:rPr>
              <a:t>Hingga pertengahan abad ke-20, riset enzim yang dilakukan banyak berhubungan dengan riset kinetik</a:t>
            </a:r>
          </a:p>
          <a:p>
            <a:r>
              <a:rPr lang="id-ID" sz="2400" dirty="0" smtClean="0">
                <a:cs typeface="Arial" panose="020B0604020202020204" pitchFamily="34" charset="0"/>
              </a:rPr>
              <a:t>Riset kinetik tersebut mengungkapkan bagaimana laju reaksi enzim dipengaruhi oleh </a:t>
            </a:r>
            <a:r>
              <a:rPr lang="id-ID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kondisi dalam percobaan </a:t>
            </a:r>
            <a:r>
              <a:rPr lang="id-ID" sz="2400" dirty="0" smtClean="0">
                <a:cs typeface="Arial" panose="020B0604020202020204" pitchFamily="34" charset="0"/>
              </a:rPr>
              <a:t>atau </a:t>
            </a:r>
            <a:r>
              <a:rPr lang="id-ID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konsentrasi enzim dan substrat</a:t>
            </a:r>
            <a:endParaRPr lang="id-ID" sz="2400" dirty="0">
              <a:cs typeface="Arial" panose="020B0604020202020204" pitchFamily="34" charset="0"/>
            </a:endParaRPr>
          </a:p>
          <a:p>
            <a:r>
              <a:rPr lang="id-ID" sz="2400" dirty="0" smtClean="0">
                <a:cs typeface="Arial" panose="020B0604020202020204" pitchFamily="34" charset="0"/>
              </a:rPr>
              <a:t>Sebelum membahas lebih jauh tentang kinetika enzim, ada baiknya terlebih dahulu membahas tentang kinetika kimia</a:t>
            </a:r>
          </a:p>
        </p:txBody>
      </p:sp>
    </p:spTree>
    <p:extLst>
      <p:ext uri="{BB962C8B-B14F-4D97-AF65-F5344CB8AC3E}">
        <p14:creationId xmlns:p14="http://schemas.microsoft.com/office/powerpoint/2010/main" val="318809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937" y="1451949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id-ID" sz="2400" dirty="0" smtClean="0"/>
                  <a:t>Kinetika kimia adalah studi yang mempelajari hubungan antara jumlah produk yang terbentuk dalam suatu satuan waktu.</a:t>
                </a:r>
              </a:p>
              <a:p>
                <a:r>
                  <a:rPr lang="id-ID" sz="2400" dirty="0" smtClean="0"/>
                  <a:t>Kinetika kimia berhubungan dengan laju reaksi kimia</a:t>
                </a:r>
              </a:p>
              <a:p>
                <a:r>
                  <a:rPr lang="id-ID" sz="2400" dirty="0"/>
                  <a:t> </a:t>
                </a:r>
                <a:r>
                  <a:rPr lang="id-ID" sz="2400" dirty="0" smtClean="0"/>
                  <a:t>Pada suatu reaksi:</a:t>
                </a:r>
              </a:p>
              <a:p>
                <a:pPr marL="0" indent="0">
                  <a:buNone/>
                </a:pPr>
                <a:r>
                  <a:rPr lang="id-ID" sz="2400" dirty="0"/>
                  <a:t>	</a:t>
                </a:r>
                <a:r>
                  <a:rPr lang="id-ID" sz="2400" dirty="0" smtClean="0"/>
                  <a:t>		A + B </a:t>
                </a:r>
                <a:r>
                  <a:rPr lang="id-ID" sz="2400" dirty="0" smtClean="0">
                    <a:sym typeface="Wingdings" pitchFamily="2" charset="2"/>
                  </a:rPr>
                  <a:t> C + D</a:t>
                </a:r>
              </a:p>
              <a:p>
                <a:pPr marL="0" indent="0">
                  <a:buNone/>
                </a:pPr>
                <a:r>
                  <a:rPr lang="id-ID" sz="2400" dirty="0" smtClean="0">
                    <a:sym typeface="Wingdings" pitchFamily="2" charset="2"/>
                  </a:rPr>
                  <a:t>Maka laju reaksinya dapat didefinisikan sebagai seberapa cepat reaktan diubah menjadi produk dan sebaliknya:</a:t>
                </a:r>
              </a:p>
              <a:p>
                <a:pPr marL="0" indent="0">
                  <a:buNone/>
                </a:pPr>
                <a:r>
                  <a:rPr lang="id-ID" sz="2400" dirty="0">
                    <a:sym typeface="Wingdings" pitchFamily="2" charset="2"/>
                  </a:rPr>
                  <a:t> </a:t>
                </a:r>
                <a:r>
                  <a:rPr lang="id-ID" sz="2400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sz="2400" b="0" i="0" smtClean="0">
                        <a:latin typeface="Cambria Math"/>
                        <a:sym typeface="Wingdings" pitchFamily="2" charset="2"/>
                      </a:rPr>
                      <m:t>V</m:t>
                    </m:r>
                    <m:r>
                      <a:rPr lang="id-ID" sz="240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id-ID" sz="2400" b="0" i="1" smtClean="0">
                        <a:latin typeface="Cambria Math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id-ID" sz="24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id-ID" sz="2400" i="1" smtClean="0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b="0" i="1" smtClean="0">
                            <a:latin typeface="Cambria Math"/>
                            <a:sym typeface="Wingdings" pitchFamily="2" charset="2"/>
                          </a:rPr>
                          <m:t>𝐴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b="0" i="1" smtClean="0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den>
                    </m:f>
                    <m:r>
                      <a:rPr lang="id-ID" sz="2400" b="0" i="1" smtClean="0">
                        <a:latin typeface="Cambria Math"/>
                        <a:sym typeface="Wingdings" pitchFamily="2" charset="2"/>
                      </a:rPr>
                      <m:t>=−</m:t>
                    </m:r>
                    <m:f>
                      <m:fPr>
                        <m:ctrlPr>
                          <a:rPr lang="id-ID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b="0" i="1" smtClean="0">
                            <a:latin typeface="Cambria Math"/>
                            <a:sym typeface="Wingdings" pitchFamily="2" charset="2"/>
                          </a:rPr>
                          <m:t>𝐵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den>
                    </m:f>
                    <m:r>
                      <a:rPr lang="id-ID" sz="2400" b="0" i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b="0" i="1" smtClean="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den>
                    </m:f>
                    <m:r>
                      <a:rPr lang="id-ID" sz="2400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id-ID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b="0" i="1" smtClean="0">
                            <a:latin typeface="Cambria Math"/>
                            <a:sym typeface="Wingdings" pitchFamily="2" charset="2"/>
                          </a:rPr>
                          <m:t>𝐷</m:t>
                        </m:r>
                      </m:num>
                      <m:den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∆</m:t>
                        </m:r>
                        <m:r>
                          <a:rPr lang="id-ID" sz="2400" i="1"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den>
                    </m:f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937" y="1451949"/>
                <a:ext cx="7886700" cy="4351338"/>
              </a:xfrm>
              <a:blipFill rotWithShape="1"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42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5516" y="573434"/>
            <a:ext cx="7200900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dirty="0" smtClean="0"/>
              <a:t>Konstanta Laju Reaksi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4938" y="1669619"/>
            <a:ext cx="8094373" cy="3320869"/>
          </a:xfrm>
        </p:spPr>
        <p:txBody>
          <a:bodyPr>
            <a:noAutofit/>
          </a:bodyPr>
          <a:lstStyle/>
          <a:p>
            <a:r>
              <a:rPr lang="id-ID" sz="2400" dirty="0" smtClean="0">
                <a:cs typeface="Arial" panose="020B0604020202020204" pitchFamily="34" charset="0"/>
              </a:rPr>
              <a:t>Pada suatu reaksi elementer (reaksi yang hanya memiliki satu langkah): </a:t>
            </a:r>
            <a:endParaRPr lang="id-ID" sz="2400" dirty="0">
              <a:cs typeface="Arial" panose="020B0604020202020204" pitchFamily="34" charset="0"/>
            </a:endParaRPr>
          </a:p>
          <a:p>
            <a:endParaRPr lang="id-ID" sz="2400" dirty="0" smtClean="0">
              <a:cs typeface="Arial" panose="020B0604020202020204" pitchFamily="34" charset="0"/>
            </a:endParaRPr>
          </a:p>
          <a:p>
            <a:endParaRPr lang="id-ID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2400" dirty="0" smtClean="0">
                <a:cs typeface="Arial" panose="020B0604020202020204" pitchFamily="34" charset="0"/>
              </a:rPr>
              <a:t>Laju reaksi dari reaksi elementer tersebut dapat dididefinisikan dengan menggunakan hukum laju yaitu:</a:t>
            </a:r>
          </a:p>
          <a:p>
            <a:pPr marL="0" indent="0">
              <a:buNone/>
            </a:pPr>
            <a:r>
              <a:rPr lang="id-ID" sz="2400" dirty="0">
                <a:cs typeface="Arial" panose="020B0604020202020204" pitchFamily="34" charset="0"/>
              </a:rPr>
              <a:t> </a:t>
            </a:r>
            <a:r>
              <a:rPr lang="id-ID" sz="2400" dirty="0" smtClean="0">
                <a:cs typeface="Arial" panose="020B0604020202020204" pitchFamily="34" charset="0"/>
              </a:rPr>
              <a:t>	rate forward = k1 [A]</a:t>
            </a:r>
          </a:p>
          <a:p>
            <a:pPr marL="0" indent="0">
              <a:buNone/>
            </a:pPr>
            <a:r>
              <a:rPr lang="id-ID" sz="2400" dirty="0">
                <a:cs typeface="Arial" panose="020B0604020202020204" pitchFamily="34" charset="0"/>
              </a:rPr>
              <a:t>	</a:t>
            </a:r>
            <a:r>
              <a:rPr lang="id-ID" sz="2400" dirty="0" smtClean="0">
                <a:cs typeface="Arial" panose="020B0604020202020204" pitchFamily="34" charset="0"/>
              </a:rPr>
              <a:t>rate reverse = k-1 [B]</a:t>
            </a:r>
          </a:p>
          <a:p>
            <a:pPr marL="0" indent="0">
              <a:buNone/>
            </a:pPr>
            <a:r>
              <a:rPr lang="id-ID" sz="2400" dirty="0" smtClean="0">
                <a:cs typeface="Arial" panose="020B0604020202020204" pitchFamily="34" charset="0"/>
              </a:rPr>
              <a:t>Laju reaksi tersebut bergantung kepada konstanta laju reaksi dan juga konsentrasi dari reaktan</a:t>
            </a:r>
          </a:p>
          <a:p>
            <a:pPr marL="0" indent="0">
              <a:buNone/>
            </a:pPr>
            <a:r>
              <a:rPr lang="id-ID" sz="2400" dirty="0" smtClean="0"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9737" y="2783301"/>
            <a:ext cx="1364776" cy="1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039737" y="2947074"/>
            <a:ext cx="1364776" cy="13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5966" y="2332925"/>
            <a:ext cx="49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k1</a:t>
            </a:r>
            <a:endParaRPr lang="id-ID" dirty="0"/>
          </a:p>
        </p:txBody>
      </p:sp>
      <p:sp>
        <p:nvSpPr>
          <p:cNvPr id="19" name="TextBox 18"/>
          <p:cNvSpPr txBox="1"/>
          <p:nvPr/>
        </p:nvSpPr>
        <p:spPr>
          <a:xfrm>
            <a:off x="4545344" y="2960722"/>
            <a:ext cx="49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K-1</a:t>
            </a:r>
            <a:endParaRPr lang="id-ID" dirty="0"/>
          </a:p>
        </p:txBody>
      </p:sp>
      <p:sp>
        <p:nvSpPr>
          <p:cNvPr id="20" name="TextBox 19"/>
          <p:cNvSpPr txBox="1"/>
          <p:nvPr/>
        </p:nvSpPr>
        <p:spPr>
          <a:xfrm>
            <a:off x="3469667" y="2653489"/>
            <a:ext cx="490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59828" y="2659892"/>
            <a:ext cx="490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dirty="0" smtClean="0"/>
              <a:t>B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220589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459" y="1687858"/>
                <a:ext cx="8094373" cy="3320869"/>
              </a:xfrm>
            </p:spPr>
            <p:txBody>
              <a:bodyPr>
                <a:noAutofit/>
              </a:bodyPr>
              <a:lstStyle/>
              <a:p>
                <a:r>
                  <a:rPr lang="id-ID" sz="2400" dirty="0" smtClean="0">
                    <a:cs typeface="Arial" panose="020B0604020202020204" pitchFamily="34" charset="0"/>
                  </a:rPr>
                  <a:t>Pada reaksi yang lebih rumit, laju reaksi dapat ditentukan oleh konsentrasi kedua substrat</a:t>
                </a:r>
              </a:p>
              <a:p>
                <a:pPr marL="0" indent="0">
                  <a:buNone/>
                </a:pPr>
                <a:r>
                  <a:rPr lang="id-ID" sz="2400" dirty="0">
                    <a:cs typeface="Arial" panose="020B0604020202020204" pitchFamily="34" charset="0"/>
                  </a:rPr>
                  <a:t> </a:t>
                </a:r>
                <a:r>
                  <a:rPr lang="id-ID" sz="2400" dirty="0" smtClean="0">
                    <a:cs typeface="Arial" panose="020B0604020202020204" pitchFamily="34" charset="0"/>
                  </a:rPr>
                  <a:t>			A + B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id-ID" sz="2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id-ID" sz="2400" b="0" i="1" smtClean="0">
                            <a:latin typeface="Cambria Math"/>
                            <a:cs typeface="Arial" panose="020B0604020202020204" pitchFamily="34" charset="0"/>
                          </a:rPr>
                          <m:t>𝐾</m:t>
                        </m:r>
                      </m:e>
                    </m:groupChr>
                  </m:oMath>
                </a14:m>
                <a:r>
                  <a:rPr lang="id-ID" sz="2400" dirty="0" smtClean="0">
                    <a:cs typeface="Arial" panose="020B0604020202020204" pitchFamily="34" charset="0"/>
                  </a:rPr>
                  <a:t> C</a:t>
                </a:r>
              </a:p>
              <a:p>
                <a:pPr marL="0" indent="0">
                  <a:buNone/>
                </a:pPr>
                <a:r>
                  <a:rPr lang="id-ID" sz="2400" dirty="0">
                    <a:cs typeface="Arial" panose="020B0604020202020204" pitchFamily="34" charset="0"/>
                  </a:rPr>
                  <a:t> </a:t>
                </a:r>
                <a:r>
                  <a:rPr lang="id-ID" sz="2400" dirty="0" smtClean="0">
                    <a:cs typeface="Arial" panose="020B0604020202020204" pitchFamily="34" charset="0"/>
                  </a:rPr>
                  <a:t>maka laju reaksi dari persamaan kimia tersebut adalah:</a:t>
                </a:r>
              </a:p>
              <a:p>
                <a:pPr marL="0" indent="0">
                  <a:buNone/>
                </a:pPr>
                <a:r>
                  <a:rPr lang="id-ID" sz="2400" dirty="0">
                    <a:cs typeface="Arial" panose="020B0604020202020204" pitchFamily="34" charset="0"/>
                  </a:rPr>
                  <a:t>	 </a:t>
                </a:r>
                <a:r>
                  <a:rPr lang="id-ID" sz="2400" dirty="0" smtClean="0">
                    <a:cs typeface="Arial" panose="020B0604020202020204" pitchFamily="34" charset="0"/>
                  </a:rPr>
                  <a:t>                     V = K [A] [B]</a:t>
                </a:r>
              </a:p>
              <a:p>
                <a:pPr marL="0" indent="0">
                  <a:buNone/>
                </a:pPr>
                <a:r>
                  <a:rPr lang="id-ID" sz="2400" dirty="0" smtClean="0">
                    <a:cs typeface="Arial" panose="020B0604020202020204" pitchFamily="34" charset="0"/>
                  </a:rPr>
                  <a:t>Reaksi ini dapat dikatakan suatu reaksi biomolekul karena melibatkan dua molekul bereaksi untuk membentuk produk</a:t>
                </a:r>
              </a:p>
              <a:p>
                <a:pPr marL="0" indent="0">
                  <a:buNone/>
                </a:pPr>
                <a:endParaRPr lang="id-ID" sz="2400" dirty="0" smtClean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59" y="1687858"/>
                <a:ext cx="8094373" cy="3320869"/>
              </a:xfrm>
              <a:blipFill rotWithShape="1">
                <a:blip r:embed="rId3"/>
                <a:stretch>
                  <a:fillRect l="-1130" t="-2569" r="-18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3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5516" y="573434"/>
            <a:ext cx="7200900" cy="1114425"/>
          </a:xfrm>
        </p:spPr>
        <p:txBody>
          <a:bodyPr/>
          <a:lstStyle/>
          <a:p>
            <a:pPr algn="ctr"/>
            <a:r>
              <a:rPr lang="id-ID" dirty="0" smtClean="0"/>
              <a:t>Kinetika Enzim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100" y="1524085"/>
            <a:ext cx="8094373" cy="3320869"/>
          </a:xfrm>
        </p:spPr>
        <p:txBody>
          <a:bodyPr>
            <a:noAutofit/>
          </a:bodyPr>
          <a:lstStyle/>
          <a:p>
            <a:r>
              <a:rPr lang="id-ID" sz="2400" dirty="0" smtClean="0">
                <a:cs typeface="Arial" panose="020B0604020202020204" pitchFamily="34" charset="0"/>
              </a:rPr>
              <a:t>Kinetika enzim adalah studi yang mempelajari laju reaksi dari suatu reaksi enzimatis</a:t>
            </a:r>
          </a:p>
          <a:p>
            <a:r>
              <a:rPr lang="id-ID" sz="2400" dirty="0" smtClean="0">
                <a:cs typeface="Arial" panose="020B0604020202020204" pitchFamily="34" charset="0"/>
              </a:rPr>
              <a:t>Untuk mempelajari kinetika reaksi yang dikatalisis oleh enzim maka kita dapat menggambarkan suatu diagram yang menghubungkan antara kecepatan reaksi dengan konsentrasi susbtrat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8470" r="78182" b="60448"/>
          <a:stretch/>
        </p:blipFill>
        <p:spPr bwMode="auto">
          <a:xfrm>
            <a:off x="2497540" y="3446463"/>
            <a:ext cx="4613461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4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8470" r="78182" b="60448"/>
          <a:stretch/>
        </p:blipFill>
        <p:spPr bwMode="auto">
          <a:xfrm>
            <a:off x="163774" y="1331059"/>
            <a:ext cx="4613461" cy="360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31307" y="1524085"/>
            <a:ext cx="3802166" cy="3320869"/>
          </a:xfrm>
        </p:spPr>
        <p:txBody>
          <a:bodyPr>
            <a:noAutofit/>
          </a:bodyPr>
          <a:lstStyle/>
          <a:p>
            <a:r>
              <a:rPr lang="id-ID" sz="2400" dirty="0" smtClean="0">
                <a:cs typeface="Arial" panose="020B0604020202020204" pitchFamily="34" charset="0"/>
              </a:rPr>
              <a:t>Dari diagram terlihat bahwa saat substrat tidak ada maka laju reaksi akan bernilai nol. Ketika substrat semakin bertmbah, maka laju reaksi akan semakin bertambah</a:t>
            </a:r>
          </a:p>
          <a:p>
            <a:r>
              <a:rPr lang="id-ID" sz="2400" dirty="0" smtClean="0">
                <a:cs typeface="Arial" panose="020B0604020202020204" pitchFamily="34" charset="0"/>
              </a:rPr>
              <a:t>Namun, semakin banyaknya substrat yang ditambahkan akan membuat laju reaksi mencapai laju maksimumnya.</a:t>
            </a:r>
          </a:p>
        </p:txBody>
      </p:sp>
    </p:spTree>
    <p:extLst>
      <p:ext uri="{BB962C8B-B14F-4D97-AF65-F5344CB8AC3E}">
        <p14:creationId xmlns:p14="http://schemas.microsoft.com/office/powerpoint/2010/main" val="4616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6583" y="1393624"/>
            <a:ext cx="8132573" cy="4351338"/>
          </a:xfrm>
        </p:spPr>
        <p:txBody>
          <a:bodyPr>
            <a:normAutofit/>
          </a:bodyPr>
          <a:lstStyle/>
          <a:p>
            <a:r>
              <a:rPr lang="id-ID" sz="2400" dirty="0" smtClean="0"/>
              <a:t>Dari grafik tersebut dapat dituliskan reaksi kimia antara substrat dengan enzim:</a:t>
            </a:r>
          </a:p>
          <a:p>
            <a:endParaRPr lang="id-ID" sz="2400" dirty="0"/>
          </a:p>
          <a:p>
            <a:endParaRPr lang="id-ID" sz="2400" dirty="0" smtClean="0"/>
          </a:p>
          <a:p>
            <a:endParaRPr lang="id-ID" sz="2400" dirty="0"/>
          </a:p>
          <a:p>
            <a:r>
              <a:rPr lang="id-ID" sz="2400" dirty="0" smtClean="0"/>
              <a:t>Reaksi kimia tersebut  terjadi ketika t= 0 dan V= Vo. Pada saat ini produk yang dihasilkan akan sangat sedikit dan produk tidak akan berubah kembali menjadi ES</a:t>
            </a:r>
          </a:p>
          <a:p>
            <a:endParaRPr lang="id-ID" sz="2400" dirty="0" smtClean="0"/>
          </a:p>
          <a:p>
            <a:pPr marL="0" indent="0">
              <a:buNone/>
            </a:pPr>
            <a:endParaRPr lang="id-ID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46875" r="47973" b="38858"/>
          <a:stretch/>
        </p:blipFill>
        <p:spPr bwMode="auto">
          <a:xfrm>
            <a:off x="1651379" y="2402813"/>
            <a:ext cx="5145206" cy="10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6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7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7" y="906752"/>
            <a:ext cx="7200900" cy="63509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cs typeface="Arial" panose="020B0604020202020204" pitchFamily="34" charset="0"/>
              </a:rPr>
              <a:t>Kinetika Michaelis-Menten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33" y="1772779"/>
            <a:ext cx="8092618" cy="2376140"/>
          </a:xfrm>
        </p:spPr>
        <p:txBody>
          <a:bodyPr>
            <a:noAutofit/>
          </a:bodyPr>
          <a:lstStyle/>
          <a:p>
            <a:r>
              <a:rPr lang="en-US" sz="2200" dirty="0" smtClean="0">
                <a:cs typeface="Arial" panose="020B0604020202020204" pitchFamily="34" charset="0"/>
              </a:rPr>
              <a:t>K</a:t>
            </a:r>
            <a:r>
              <a:rPr lang="id-ID" sz="2200" dirty="0" smtClean="0">
                <a:cs typeface="Arial" panose="020B0604020202020204" pitchFamily="34" charset="0"/>
              </a:rPr>
              <a:t>inetika Michaelis Menten digunakan untuk mempelajari kinetika enzim</a:t>
            </a:r>
          </a:p>
          <a:p>
            <a:r>
              <a:rPr lang="id-ID" sz="2200" dirty="0" smtClean="0">
                <a:cs typeface="Arial" panose="020B0604020202020204" pitchFamily="34" charset="0"/>
              </a:rPr>
              <a:t>Turunan persamaan Michaelis Menten disampaikan oleh George E.Briggs dan J.B. Haldane, yang disebut turunan keadaan dasar (Steady state)</a:t>
            </a:r>
          </a:p>
          <a:p>
            <a:r>
              <a:rPr lang="id-ID" sz="2200" dirty="0" smtClean="0">
                <a:cs typeface="Arial" panose="020B0604020202020204" pitchFamily="34" charset="0"/>
              </a:rPr>
              <a:t>Keadaan dasar adalah kondisi umum untuk reaksi metabolik dalam sel.</a:t>
            </a:r>
          </a:p>
          <a:p>
            <a:endParaRPr lang="id-ID" sz="2200" dirty="0">
              <a:cs typeface="Arial" panose="020B0604020202020204" pitchFamily="34" charset="0"/>
            </a:endParaRPr>
          </a:p>
          <a:p>
            <a:endParaRPr lang="id-ID" sz="2200" dirty="0" smtClean="0">
              <a:cs typeface="Arial" panose="020B0604020202020204" pitchFamily="34" charset="0"/>
            </a:endParaRPr>
          </a:p>
          <a:p>
            <a:endParaRPr lang="id-ID" sz="2200" dirty="0" smtClean="0">
              <a:cs typeface="Arial" panose="020B0604020202020204" pitchFamily="34" charset="0"/>
            </a:endParaRPr>
          </a:p>
          <a:p>
            <a:r>
              <a:rPr lang="id-ID" sz="2200" dirty="0" smtClean="0">
                <a:cs typeface="Arial" panose="020B0604020202020204" pitchFamily="34" charset="0"/>
              </a:rPr>
              <a:t>Dalam suatu keadaan dasar (steady state), yang perlu kita perhatikan adalah [ES] (intermediet) bernilai konstan </a:t>
            </a:r>
          </a:p>
          <a:p>
            <a:pPr marL="0" indent="0">
              <a:buNone/>
            </a:pPr>
            <a:endParaRPr lang="id-ID" sz="2200" dirty="0" smtClean="0">
              <a:cs typeface="Arial" panose="020B0604020202020204" pitchFamily="34" charset="0"/>
            </a:endParaRPr>
          </a:p>
          <a:p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46875" r="47973" b="38858"/>
          <a:stretch/>
        </p:blipFill>
        <p:spPr bwMode="auto">
          <a:xfrm>
            <a:off x="1828800" y="4122430"/>
            <a:ext cx="5145206" cy="10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70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489</Words>
  <Application>Microsoft Office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Kinetika Enzim</vt:lpstr>
      <vt:lpstr>PowerPoint Presentation</vt:lpstr>
      <vt:lpstr>PowerPoint Presentation</vt:lpstr>
      <vt:lpstr>PowerPoint Presentation</vt:lpstr>
      <vt:lpstr>Kinetika Enzim</vt:lpstr>
      <vt:lpstr>PowerPoint Presentation</vt:lpstr>
      <vt:lpstr>PowerPoint Presentation</vt:lpstr>
      <vt:lpstr>Kinetika Michaelis-Menten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Interpretasi dari Pers.Michaelis Menten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Asam Karboksilat dan ester</dc:title>
  <dc:creator>Adri Nora</dc:creator>
  <cp:lastModifiedBy>ismail - [2010]</cp:lastModifiedBy>
  <cp:revision>47</cp:revision>
  <dcterms:created xsi:type="dcterms:W3CDTF">2017-05-12T02:36:21Z</dcterms:created>
  <dcterms:modified xsi:type="dcterms:W3CDTF">2018-05-24T02:59:24Z</dcterms:modified>
</cp:coreProperties>
</file>