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312" r:id="rId3"/>
    <p:sldId id="259" r:id="rId4"/>
    <p:sldId id="260" r:id="rId5"/>
    <p:sldId id="261" r:id="rId6"/>
    <p:sldId id="262" r:id="rId7"/>
    <p:sldId id="303" r:id="rId8"/>
    <p:sldId id="307" r:id="rId9"/>
    <p:sldId id="263" r:id="rId10"/>
    <p:sldId id="309" r:id="rId11"/>
    <p:sldId id="310" r:id="rId12"/>
    <p:sldId id="311" r:id="rId13"/>
    <p:sldId id="313" r:id="rId14"/>
    <p:sldId id="314" r:id="rId15"/>
    <p:sldId id="305" r:id="rId16"/>
    <p:sldId id="315" r:id="rId17"/>
    <p:sldId id="316" r:id="rId18"/>
    <p:sldId id="317" r:id="rId19"/>
    <p:sldId id="318" r:id="rId20"/>
    <p:sldId id="306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757"/>
    <a:srgbClr val="FF962D"/>
    <a:srgbClr val="FFAB57"/>
    <a:srgbClr val="FF99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22" autoAdjust="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E09BF-530A-42A5-B24E-2182F8FDED47}" type="datetimeFigureOut">
              <a:rPr lang="en-US" smtClean="0"/>
              <a:t>30-Mar-19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03AE2-1DD6-44E5-84FF-B14EF47FE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04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813EE77-4C04-4110-9A0E-C836FBB945F0}" type="slidenum">
              <a:rPr lang="id-ID"/>
              <a:pPr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1319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2E97CE9-7046-4F21-A3A7-E9782FC26337}" type="slidenum">
              <a:rPr lang="id-ID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6925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842E7B0-A5D5-4D7B-B0D0-87CBD76D778C}" type="slidenum">
              <a:rPr lang="id-ID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0770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20EE671-6C6E-4F7B-8F00-3122ECB87F02}" type="slidenum">
              <a:rPr lang="id-ID"/>
              <a:pPr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7369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B0A6A2C-5A28-4606-B86E-B92CF76B39FC}" type="slidenum">
              <a:rPr lang="id-ID"/>
              <a:pPr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932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1981EA8-E420-4F4D-86F2-8B2BD689F553}" type="slidenum">
              <a:rPr lang="id-ID"/>
              <a:pPr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3901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03AE2-1DD6-44E5-84FF-B14EF47FEB1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25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B272-5141-4E4A-842A-A586B7384C02}" type="datetimeFigureOut">
              <a:rPr lang="en-US" smtClean="0"/>
              <a:t>30-Mar-19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FD93-725E-4878-8BD0-12874E02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20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B272-5141-4E4A-842A-A586B7384C02}" type="datetimeFigureOut">
              <a:rPr lang="en-US" smtClean="0"/>
              <a:t>30-Mar-19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FD93-725E-4878-8BD0-12874E02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74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B272-5141-4E4A-842A-A586B7384C02}" type="datetimeFigureOut">
              <a:rPr lang="en-US" smtClean="0"/>
              <a:t>30-Mar-19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FD93-725E-4878-8BD0-12874E02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39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B272-5141-4E4A-842A-A586B7384C02}" type="datetimeFigureOut">
              <a:rPr lang="en-US" smtClean="0"/>
              <a:t>30-Mar-19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FD93-725E-4878-8BD0-12874E02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73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B272-5141-4E4A-842A-A586B7384C02}" type="datetimeFigureOut">
              <a:rPr lang="en-US" smtClean="0"/>
              <a:t>30-Mar-19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FD93-725E-4878-8BD0-12874E02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77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B272-5141-4E4A-842A-A586B7384C02}" type="datetimeFigureOut">
              <a:rPr lang="en-US" smtClean="0"/>
              <a:t>30-Mar-19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FD93-725E-4878-8BD0-12874E02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1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B272-5141-4E4A-842A-A586B7384C02}" type="datetimeFigureOut">
              <a:rPr lang="en-US" smtClean="0"/>
              <a:t>30-Mar-19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FD93-725E-4878-8BD0-12874E02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1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B272-5141-4E4A-842A-A586B7384C02}" type="datetimeFigureOut">
              <a:rPr lang="en-US" smtClean="0"/>
              <a:t>30-Mar-19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FD93-725E-4878-8BD0-12874E02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28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B272-5141-4E4A-842A-A586B7384C02}" type="datetimeFigureOut">
              <a:rPr lang="en-US" smtClean="0"/>
              <a:t>30-Mar-19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FD93-725E-4878-8BD0-12874E02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49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B272-5141-4E4A-842A-A586B7384C02}" type="datetimeFigureOut">
              <a:rPr lang="en-US" smtClean="0"/>
              <a:t>30-Mar-19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FD93-725E-4878-8BD0-12874E02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53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B272-5141-4E4A-842A-A586B7384C02}" type="datetimeFigureOut">
              <a:rPr lang="en-US" smtClean="0"/>
              <a:t>30-Mar-19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FD93-725E-4878-8BD0-12874E02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56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1B272-5141-4E4A-842A-A586B7384C02}" type="datetimeFigureOut">
              <a:rPr lang="en-US" smtClean="0"/>
              <a:t>30-Mar-19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FFD93-725E-4878-8BD0-12874E02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56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2971800" y="3694093"/>
            <a:ext cx="6172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800" b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IBL 381</a:t>
            </a:r>
            <a:endParaRPr lang="en-US"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ctr" eaLnBrk="1" hangingPunct="1"/>
            <a:r>
              <a:rPr lang="en-US" sz="28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METODOLOGI PENELITIAN</a:t>
            </a:r>
            <a:endParaRPr lang="en-US"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3690938" y="4659868"/>
            <a:ext cx="472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Radisti A. </a:t>
            </a:r>
            <a:r>
              <a:rPr lang="en-US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Praptiwi</a:t>
            </a:r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B.Eng</a:t>
            </a:r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M.Sc. PhD</a:t>
            </a:r>
            <a:endParaRPr lang="id-ID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5189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0717" y="0"/>
            <a:ext cx="915471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29"/>
          <a:stretch/>
        </p:blipFill>
        <p:spPr bwMode="auto">
          <a:xfrm>
            <a:off x="-10716" y="6248401"/>
            <a:ext cx="915471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110343"/>
            <a:ext cx="7886700" cy="718457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Metode</a:t>
            </a:r>
            <a:r>
              <a:rPr lang="en-US" sz="3000" b="1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Penelitian</a:t>
            </a:r>
            <a:r>
              <a:rPr lang="en-US" sz="3000" b="1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: </a:t>
            </a:r>
            <a:r>
              <a:rPr lang="en-US" sz="30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Pendahuluan</a:t>
            </a:r>
            <a:endParaRPr lang="en-US" sz="3000" b="1" dirty="0">
              <a:solidFill>
                <a:srgbClr val="C000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8650" y="2207407"/>
            <a:ext cx="7886700" cy="3507593"/>
          </a:xfrm>
        </p:spPr>
        <p:txBody>
          <a:bodyPr>
            <a:normAutofit fontScale="92500"/>
          </a:bodyPr>
          <a:lstStyle/>
          <a:p>
            <a:r>
              <a:rPr lang="en-US" sz="4000" dirty="0" err="1" smtClean="0"/>
              <a:t>Definisi</a:t>
            </a:r>
            <a:r>
              <a:rPr lang="en-US" sz="4000" dirty="0" smtClean="0"/>
              <a:t> </a:t>
            </a:r>
            <a:r>
              <a:rPr lang="en-US" sz="4000" dirty="0" err="1" smtClean="0"/>
              <a:t>penelitian</a:t>
            </a:r>
            <a:r>
              <a:rPr lang="en-US" sz="4000" dirty="0" smtClean="0"/>
              <a:t> (</a:t>
            </a:r>
            <a:r>
              <a:rPr lang="en-US" sz="4000" i="1" dirty="0" smtClean="0"/>
              <a:t>research</a:t>
            </a:r>
            <a:r>
              <a:rPr lang="en-US" sz="4000" dirty="0" smtClean="0"/>
              <a:t>)</a:t>
            </a:r>
          </a:p>
          <a:p>
            <a:r>
              <a:rPr lang="en-US" sz="4000" dirty="0" err="1" smtClean="0"/>
              <a:t>Karakteristik</a:t>
            </a:r>
            <a:r>
              <a:rPr lang="en-US" sz="4000" dirty="0" smtClean="0"/>
              <a:t> </a:t>
            </a:r>
            <a:r>
              <a:rPr lang="en-US" sz="4000" dirty="0" err="1" smtClean="0"/>
              <a:t>umum</a:t>
            </a:r>
            <a:r>
              <a:rPr lang="en-US" sz="4000" dirty="0" smtClean="0"/>
              <a:t> </a:t>
            </a:r>
            <a:r>
              <a:rPr lang="en-US" sz="4000" dirty="0" err="1" smtClean="0"/>
              <a:t>penelitian</a:t>
            </a:r>
            <a:endParaRPr lang="en-US" sz="4000" dirty="0" smtClean="0"/>
          </a:p>
          <a:p>
            <a:r>
              <a:rPr lang="en-US" sz="4000" dirty="0" err="1" smtClean="0"/>
              <a:t>Fungsi</a:t>
            </a:r>
            <a:r>
              <a:rPr lang="en-US" sz="4000" dirty="0" smtClean="0"/>
              <a:t>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 smtClean="0"/>
              <a:t>tujuan</a:t>
            </a:r>
            <a:r>
              <a:rPr lang="en-US" sz="4000" dirty="0" smtClean="0"/>
              <a:t> </a:t>
            </a:r>
            <a:r>
              <a:rPr lang="en-US" sz="4000" dirty="0" err="1" smtClean="0"/>
              <a:t>adanya</a:t>
            </a:r>
            <a:r>
              <a:rPr lang="en-US" sz="4000" dirty="0" smtClean="0"/>
              <a:t> </a:t>
            </a:r>
            <a:r>
              <a:rPr lang="en-US" sz="4000" dirty="0" err="1" smtClean="0"/>
              <a:t>penelitian</a:t>
            </a:r>
            <a:endParaRPr lang="en-US" sz="4000" dirty="0" smtClean="0"/>
          </a:p>
          <a:p>
            <a:r>
              <a:rPr lang="en-US" sz="4000" dirty="0" err="1" smtClean="0"/>
              <a:t>Motivasi</a:t>
            </a:r>
            <a:r>
              <a:rPr lang="en-US" sz="4000" dirty="0" smtClean="0"/>
              <a:t> </a:t>
            </a:r>
            <a:r>
              <a:rPr lang="en-US" sz="4000" dirty="0" err="1" smtClean="0"/>
              <a:t>penelitian</a:t>
            </a:r>
            <a:endParaRPr lang="en-US" sz="4000" dirty="0" smtClean="0"/>
          </a:p>
          <a:p>
            <a:r>
              <a:rPr lang="en-US" sz="4000" dirty="0" err="1" smtClean="0"/>
              <a:t>Klasifikasi</a:t>
            </a:r>
            <a:r>
              <a:rPr lang="en-US" sz="4000" dirty="0" smtClean="0"/>
              <a:t>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 smtClean="0"/>
              <a:t>jenis-jenis</a:t>
            </a:r>
            <a:r>
              <a:rPr lang="en-US" sz="4000" dirty="0" smtClean="0"/>
              <a:t> </a:t>
            </a:r>
            <a:r>
              <a:rPr lang="en-US" sz="4000" dirty="0" err="1" smtClean="0"/>
              <a:t>penelitian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162361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050" name="Picture 2" descr="Image result for what is rese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676400"/>
            <a:ext cx="6667500" cy="4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70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manakah</a:t>
            </a:r>
            <a:r>
              <a:rPr lang="en-US" dirty="0" smtClean="0"/>
              <a:t> yang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4" y="1737519"/>
            <a:ext cx="4114800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737519"/>
            <a:ext cx="3505200" cy="2408072"/>
          </a:xfrm>
          <a:prstGeom prst="rect">
            <a:avLst/>
          </a:prstGeom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74" b="11111"/>
          <a:stretch/>
        </p:blipFill>
        <p:spPr bwMode="auto">
          <a:xfrm>
            <a:off x="420914" y="4085771"/>
            <a:ext cx="3886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75" y="4213283"/>
            <a:ext cx="3502025" cy="233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83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Berbagai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Definisi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Penelitian</a:t>
            </a:r>
            <a:r>
              <a:rPr lang="en-US" b="1" dirty="0" smtClean="0">
                <a:solidFill>
                  <a:srgbClr val="C00000"/>
                </a:solidFill>
              </a:rPr>
              <a:t> (</a:t>
            </a:r>
            <a:r>
              <a:rPr lang="en-US" b="1" i="1" dirty="0">
                <a:solidFill>
                  <a:srgbClr val="C00000"/>
                </a:solidFill>
              </a:rPr>
              <a:t>R</a:t>
            </a:r>
            <a:r>
              <a:rPr lang="en-US" b="1" i="1" dirty="0" smtClean="0">
                <a:solidFill>
                  <a:srgbClr val="C00000"/>
                </a:solidFill>
              </a:rPr>
              <a:t>esearch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1676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“a careful investigation or inquiry </a:t>
            </a:r>
            <a:r>
              <a:rPr lang="en-US" dirty="0" smtClean="0"/>
              <a:t>specially through </a:t>
            </a:r>
            <a:r>
              <a:rPr lang="en-US" dirty="0"/>
              <a:t>search for new facts </a:t>
            </a:r>
            <a:r>
              <a:rPr lang="en-US" dirty="0" smtClean="0"/>
              <a:t>in any </a:t>
            </a:r>
            <a:r>
              <a:rPr lang="en-US" dirty="0"/>
              <a:t>branch of knowledge</a:t>
            </a:r>
            <a:r>
              <a:rPr lang="en-US" dirty="0" smtClean="0"/>
              <a:t>.”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Advanced Learner’s Dictionary of Current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English)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810000"/>
            <a:ext cx="82296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the manipulation of things, concepts or symbols for the purpose of </a:t>
            </a:r>
            <a:r>
              <a:rPr lang="en-US" dirty="0" smtClean="0"/>
              <a:t>generalizing to extend</a:t>
            </a:r>
            <a:r>
              <a:rPr lang="en-US" dirty="0"/>
              <a:t>, correct or verify knowledge, whether that knowledge aids in construction of theory or in </a:t>
            </a:r>
            <a:r>
              <a:rPr lang="en-US" dirty="0" smtClean="0"/>
              <a:t>the practice </a:t>
            </a:r>
            <a:r>
              <a:rPr lang="en-US" dirty="0"/>
              <a:t>of an </a:t>
            </a:r>
            <a:r>
              <a:rPr lang="en-US" dirty="0" smtClean="0"/>
              <a:t>art.”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(D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Slesinger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&amp; M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Stephenson in the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Encyclopedia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of Social Sciences)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54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Berbagai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Definisi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Penelitian</a:t>
            </a:r>
            <a:r>
              <a:rPr lang="en-US" b="1" dirty="0" smtClean="0">
                <a:solidFill>
                  <a:srgbClr val="C00000"/>
                </a:solidFill>
              </a:rPr>
              <a:t> (</a:t>
            </a:r>
            <a:r>
              <a:rPr lang="en-US" b="1" i="1" dirty="0">
                <a:solidFill>
                  <a:srgbClr val="C00000"/>
                </a:solidFill>
              </a:rPr>
              <a:t>R</a:t>
            </a:r>
            <a:r>
              <a:rPr lang="en-US" b="1" i="1" dirty="0" smtClean="0">
                <a:solidFill>
                  <a:srgbClr val="C00000"/>
                </a:solidFill>
              </a:rPr>
              <a:t>esearch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“Research </a:t>
            </a:r>
            <a:r>
              <a:rPr lang="en-US" dirty="0"/>
              <a:t>is a point of view, an attitude of inquiry or a frame of mind</a:t>
            </a:r>
            <a:r>
              <a:rPr lang="en-US" b="1" dirty="0"/>
              <a:t>. It asks questions which </a:t>
            </a:r>
            <a:r>
              <a:rPr lang="en-US" b="1" dirty="0" smtClean="0"/>
              <a:t>have hitherto </a:t>
            </a:r>
            <a:r>
              <a:rPr lang="en-US" b="1" dirty="0"/>
              <a:t>not been asked</a:t>
            </a:r>
            <a:r>
              <a:rPr lang="en-US" dirty="0"/>
              <a:t>, and it </a:t>
            </a:r>
            <a:r>
              <a:rPr lang="en-US" b="1" dirty="0"/>
              <a:t>seeks to answer them by following a fairly definite procedure</a:t>
            </a:r>
            <a:r>
              <a:rPr lang="en-US" dirty="0"/>
              <a:t>. It is </a:t>
            </a:r>
            <a:r>
              <a:rPr lang="en-US" dirty="0" smtClean="0"/>
              <a:t>not a </a:t>
            </a:r>
            <a:r>
              <a:rPr lang="en-US" dirty="0"/>
              <a:t>mere </a:t>
            </a:r>
            <a:r>
              <a:rPr lang="en-US" dirty="0" smtClean="0"/>
              <a:t>theorizing, </a:t>
            </a:r>
            <a:r>
              <a:rPr lang="en-US" dirty="0"/>
              <a:t>but rather an attempt to elicit facts and to face them once they have been </a:t>
            </a:r>
            <a:r>
              <a:rPr lang="en-US" dirty="0" smtClean="0"/>
              <a:t>assembled. Research </a:t>
            </a:r>
            <a:r>
              <a:rPr lang="en-US" dirty="0"/>
              <a:t>is likewise </a:t>
            </a:r>
            <a:r>
              <a:rPr lang="en-US" b="1" dirty="0"/>
              <a:t>not an attempt to bolster up pre-conceived opinions</a:t>
            </a:r>
            <a:r>
              <a:rPr lang="en-US" dirty="0"/>
              <a:t>, and </a:t>
            </a:r>
            <a:r>
              <a:rPr lang="en-US" b="1" dirty="0"/>
              <a:t>it implies a readiness </a:t>
            </a:r>
            <a:r>
              <a:rPr lang="en-US" b="1" dirty="0" smtClean="0"/>
              <a:t>to accept </a:t>
            </a:r>
            <a:r>
              <a:rPr lang="en-US" b="1" dirty="0"/>
              <a:t>the conclusions to which an inquiry leads, no matter how unwelcome they may prove</a:t>
            </a:r>
            <a:r>
              <a:rPr lang="en-US" dirty="0"/>
              <a:t>. </a:t>
            </a:r>
            <a:r>
              <a:rPr lang="en-US" dirty="0" smtClean="0"/>
              <a:t>When successful</a:t>
            </a:r>
            <a:r>
              <a:rPr lang="en-US" dirty="0"/>
              <a:t>, research </a:t>
            </a:r>
            <a:r>
              <a:rPr lang="en-US" b="1" dirty="0"/>
              <a:t>adds to the scientific knowledge</a:t>
            </a:r>
            <a:r>
              <a:rPr lang="en-US" dirty="0"/>
              <a:t> of the subject</a:t>
            </a:r>
            <a:r>
              <a:rPr lang="en-US" dirty="0" smtClean="0"/>
              <a:t>.”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(Rusk in Singh 2006)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07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303955" y="5042540"/>
            <a:ext cx="172194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8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8800" b="1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≠</a:t>
            </a:r>
            <a:endParaRPr lang="en-US" sz="5400" b="1" dirty="0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0717" y="0"/>
            <a:ext cx="915471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4136" y="859971"/>
            <a:ext cx="7886700" cy="718457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Penelitian</a:t>
            </a:r>
            <a:endParaRPr lang="en-US" sz="4800" b="1" dirty="0">
              <a:solidFill>
                <a:srgbClr val="C000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14136" y="1828800"/>
            <a:ext cx="7886700" cy="160259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dirty="0" err="1" smtClean="0"/>
              <a:t>Secara</a:t>
            </a:r>
            <a:r>
              <a:rPr lang="en-US" sz="4000" dirty="0" smtClean="0"/>
              <a:t> </a:t>
            </a:r>
            <a:r>
              <a:rPr lang="en-US" sz="4000" dirty="0" err="1" smtClean="0"/>
              <a:t>sederhana</a:t>
            </a:r>
            <a:r>
              <a:rPr lang="en-US" sz="4000" dirty="0" smtClean="0"/>
              <a:t>, </a:t>
            </a:r>
            <a:r>
              <a:rPr lang="en-US" sz="4000" dirty="0" err="1" smtClean="0"/>
              <a:t>adalah</a:t>
            </a:r>
            <a:r>
              <a:rPr lang="en-US" sz="4000" dirty="0" smtClean="0"/>
              <a:t> </a:t>
            </a:r>
            <a:r>
              <a:rPr lang="en-US" sz="4000" dirty="0" err="1" smtClean="0"/>
              <a:t>upaya</a:t>
            </a:r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pencarian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jawaban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akan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suatu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pertanyaan</a:t>
            </a:r>
            <a:r>
              <a:rPr lang="en-US" sz="4000" dirty="0" smtClean="0">
                <a:solidFill>
                  <a:srgbClr val="0070C0"/>
                </a:solidFill>
              </a:rPr>
              <a:t> yang </a:t>
            </a:r>
            <a:r>
              <a:rPr lang="en-US" sz="4000" dirty="0" err="1" smtClean="0">
                <a:solidFill>
                  <a:srgbClr val="0070C0"/>
                </a:solidFill>
              </a:rPr>
              <a:t>belum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pernah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terjawab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/>
              <a:t>sebelumnya</a:t>
            </a:r>
            <a:r>
              <a:rPr lang="en-US" sz="4000" dirty="0" smtClean="0"/>
              <a:t> –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 smtClean="0"/>
              <a:t>jawaban</a:t>
            </a:r>
            <a:r>
              <a:rPr lang="en-US" sz="4000" dirty="0" smtClean="0"/>
              <a:t> </a:t>
            </a:r>
            <a:r>
              <a:rPr lang="en-US" sz="4000" dirty="0" err="1" smtClean="0"/>
              <a:t>tersebut</a:t>
            </a:r>
            <a:r>
              <a:rPr lang="en-US" sz="4000" dirty="0" smtClean="0"/>
              <a:t> </a:t>
            </a:r>
            <a:r>
              <a:rPr lang="en-US" sz="4000" dirty="0" err="1" smtClean="0"/>
              <a:t>akan</a:t>
            </a:r>
            <a:r>
              <a:rPr lang="en-US" sz="4000" dirty="0" smtClean="0"/>
              <a:t> </a:t>
            </a:r>
            <a:r>
              <a:rPr lang="en-US" sz="4000" dirty="0" err="1" smtClean="0"/>
              <a:t>didapatkan</a:t>
            </a:r>
            <a:r>
              <a:rPr lang="en-US" sz="4000" dirty="0" smtClean="0"/>
              <a:t> </a:t>
            </a:r>
            <a:r>
              <a:rPr lang="en-US" sz="4000" b="1" dirty="0" err="1" smtClean="0"/>
              <a:t>melalui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usaha</a:t>
            </a:r>
            <a:r>
              <a:rPr lang="en-US" sz="4000" b="1" dirty="0" smtClean="0"/>
              <a:t> </a:t>
            </a:r>
            <a:r>
              <a:rPr lang="en-US" sz="4000" dirty="0" smtClean="0"/>
              <a:t>yang </a:t>
            </a:r>
            <a:r>
              <a:rPr lang="en-US" sz="4000" dirty="0" err="1" smtClean="0"/>
              <a:t>dilakukan</a:t>
            </a:r>
            <a:r>
              <a:rPr lang="en-US" sz="4000" dirty="0" smtClean="0"/>
              <a:t>.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3291" y="3502807"/>
            <a:ext cx="7886700" cy="160259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000" dirty="0" smtClean="0"/>
              <a:t>Usaha yang </a:t>
            </a:r>
            <a:r>
              <a:rPr lang="en-US" sz="4000" dirty="0" err="1" smtClean="0"/>
              <a:t>dilakukan</a:t>
            </a:r>
            <a:r>
              <a:rPr lang="en-US" sz="4000" dirty="0" smtClean="0"/>
              <a:t> </a:t>
            </a:r>
            <a:r>
              <a:rPr lang="en-US" sz="4000" dirty="0" err="1" smtClean="0"/>
              <a:t>tersebut</a:t>
            </a:r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meliputi</a:t>
            </a:r>
            <a:r>
              <a:rPr lang="en-US" sz="4000" dirty="0" smtClean="0">
                <a:solidFill>
                  <a:srgbClr val="0070C0"/>
                </a:solidFill>
              </a:rPr>
              <a:t> proses </a:t>
            </a:r>
            <a:r>
              <a:rPr lang="en-US" sz="4000" dirty="0" err="1" smtClean="0"/>
              <a:t>pencaharian</a:t>
            </a:r>
            <a:r>
              <a:rPr lang="en-US" sz="4000" dirty="0" smtClean="0"/>
              <a:t> yang </a:t>
            </a:r>
            <a:r>
              <a:rPr lang="en-US" sz="4000" b="1" dirty="0" err="1" smtClean="0"/>
              <a:t>terencana</a:t>
            </a:r>
            <a:r>
              <a:rPr lang="en-US" sz="4000" dirty="0" smtClean="0"/>
              <a:t>, </a:t>
            </a:r>
            <a:r>
              <a:rPr lang="en-US" sz="4000" b="1" dirty="0" err="1" smtClean="0"/>
              <a:t>sistematis</a:t>
            </a:r>
            <a:r>
              <a:rPr lang="en-US" sz="4000" b="1" dirty="0" smtClean="0"/>
              <a:t>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b="1" dirty="0" err="1" smtClean="0"/>
              <a:t>mengikuti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sebuah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prosedur</a:t>
            </a:r>
            <a:r>
              <a:rPr lang="en-US" sz="4000" dirty="0" smtClean="0"/>
              <a:t>, yang </a:t>
            </a:r>
            <a:r>
              <a:rPr lang="en-US" sz="4000" dirty="0" err="1" smtClean="0"/>
              <a:t>kemudian</a:t>
            </a:r>
            <a:r>
              <a:rPr lang="en-US" sz="4000" dirty="0" smtClean="0"/>
              <a:t> </a:t>
            </a:r>
            <a:r>
              <a:rPr lang="en-US" sz="4000" dirty="0" err="1" smtClean="0"/>
              <a:t>diikuti</a:t>
            </a:r>
            <a:r>
              <a:rPr lang="en-US" sz="4000" dirty="0" smtClean="0"/>
              <a:t> </a:t>
            </a:r>
            <a:r>
              <a:rPr lang="en-US" sz="4000" dirty="0" err="1" smtClean="0"/>
              <a:t>oleh</a:t>
            </a:r>
            <a:r>
              <a:rPr lang="en-US" sz="4000" dirty="0" smtClean="0"/>
              <a:t> </a:t>
            </a:r>
            <a:r>
              <a:rPr lang="en-US" sz="4000" b="1" dirty="0" err="1" smtClean="0"/>
              <a:t>analisa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interpretasi</a:t>
            </a:r>
            <a:r>
              <a:rPr lang="en-US" sz="4000" b="1" dirty="0" smtClean="0"/>
              <a:t> data </a:t>
            </a:r>
            <a:r>
              <a:rPr lang="en-US" sz="4000" dirty="0" smtClean="0"/>
              <a:t>yang </a:t>
            </a:r>
            <a:r>
              <a:rPr lang="en-US" sz="4000" dirty="0" err="1" smtClean="0"/>
              <a:t>diperoleh</a:t>
            </a:r>
            <a:r>
              <a:rPr lang="en-US" sz="4000" dirty="0" smtClean="0"/>
              <a:t>.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5176814"/>
            <a:ext cx="3048000" cy="11974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Research</a:t>
            </a:r>
            <a:endParaRPr lang="en-US" sz="4800" b="1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63216" y="5052252"/>
            <a:ext cx="80342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≠</a:t>
            </a:r>
            <a:endParaRPr lang="en-US" sz="5400" dirty="0"/>
          </a:p>
        </p:txBody>
      </p:sp>
      <p:sp>
        <p:nvSpPr>
          <p:cNvPr id="9" name="Rectangle 8"/>
          <p:cNvSpPr/>
          <p:nvPr/>
        </p:nvSpPr>
        <p:spPr>
          <a:xfrm>
            <a:off x="4825999" y="5412002"/>
            <a:ext cx="40368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Facts </a:t>
            </a:r>
            <a:r>
              <a:rPr lang="en-US" sz="48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finding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0811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 build="p"/>
      <p:bldP spid="6" grpId="0"/>
      <p:bldP spid="7" grpId="0"/>
      <p:bldP spid="2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533400"/>
            <a:ext cx="8382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Research</a:t>
            </a:r>
            <a:r>
              <a:rPr lang="en-US" sz="4800" b="1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8000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≠ </a:t>
            </a:r>
            <a:r>
              <a:rPr lang="en-US" sz="4800" b="1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Facts finding</a:t>
            </a:r>
            <a:endParaRPr lang="en-US" sz="4800" b="1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facts fin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133600"/>
            <a:ext cx="4797425" cy="419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2362200"/>
            <a:ext cx="2514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But research does involve a process of facts finding.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92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3349823"/>
            <a:ext cx="8229600" cy="28194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Research means to observe the phenomena again and again from different dimensions,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Collect the data, and, on the basis of that, draws conclusion, 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Research is </a:t>
            </a:r>
            <a:r>
              <a:rPr lang="en-US" sz="2400" dirty="0"/>
              <a:t>oriented towards the discovery of relationship that exists among phenomena of </a:t>
            </a:r>
            <a:r>
              <a:rPr lang="en-US" sz="2400" dirty="0" err="1" smtClean="0"/>
              <a:t>theworld</a:t>
            </a:r>
            <a:r>
              <a:rPr lang="en-US" sz="2400" dirty="0" smtClean="0"/>
              <a:t> </a:t>
            </a:r>
            <a:r>
              <a:rPr lang="en-US" sz="2400" dirty="0"/>
              <a:t>in which we live.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2"/>
          <a:stretch/>
        </p:blipFill>
        <p:spPr>
          <a:xfrm>
            <a:off x="228600" y="609600"/>
            <a:ext cx="8610600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4600" y="6169223"/>
            <a:ext cx="1980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2"/>
                </a:solidFill>
              </a:rPr>
              <a:t>Taken from Singh (2006)</a:t>
            </a:r>
            <a:endParaRPr lang="en-US" sz="1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54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76400"/>
            <a:ext cx="3154892" cy="236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endParaRPr lang="en-US" dirty="0"/>
          </a:p>
        </p:txBody>
      </p:sp>
      <p:pic>
        <p:nvPicPr>
          <p:cNvPr id="3076" name="Picture 4" descr="Image result for finding hidden truth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0" r="673" b="12091"/>
          <a:stretch/>
        </p:blipFill>
        <p:spPr bwMode="auto">
          <a:xfrm>
            <a:off x="5471621" y="4071598"/>
            <a:ext cx="3474471" cy="220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4" y="1896495"/>
            <a:ext cx="5675086" cy="3780971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Penelitian</a:t>
            </a:r>
            <a:r>
              <a:rPr lang="en-US" sz="2400" dirty="0" smtClean="0"/>
              <a:t> </a:t>
            </a:r>
            <a:r>
              <a:rPr lang="en-US" sz="2400" dirty="0" err="1" smtClean="0"/>
              <a:t>biasanya</a:t>
            </a:r>
            <a:r>
              <a:rPr lang="en-US" sz="2400" dirty="0" smtClean="0"/>
              <a:t> </a:t>
            </a:r>
            <a:r>
              <a:rPr lang="en-US" sz="2400" dirty="0" err="1" smtClean="0"/>
              <a:t>bertujuan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menemukan</a:t>
            </a:r>
            <a:r>
              <a:rPr lang="en-US" sz="2400" dirty="0" smtClean="0"/>
              <a:t> </a:t>
            </a:r>
            <a:r>
              <a:rPr lang="en-US" sz="2400" dirty="0" err="1" smtClean="0"/>
              <a:t>jawaban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pertanyaan</a:t>
            </a:r>
            <a:r>
              <a:rPr lang="en-US" sz="2400" dirty="0" smtClean="0"/>
              <a:t> </a:t>
            </a:r>
            <a:r>
              <a:rPr lang="en-US" sz="2400" dirty="0" err="1" smtClean="0"/>
              <a:t>riset</a:t>
            </a:r>
            <a:r>
              <a:rPr lang="en-US" sz="2400" dirty="0" smtClean="0"/>
              <a:t>, </a:t>
            </a:r>
            <a:r>
              <a:rPr lang="en-US" sz="2400" dirty="0" err="1" smtClean="0"/>
              <a:t>melalui</a:t>
            </a:r>
            <a:r>
              <a:rPr lang="en-US" sz="2400" dirty="0" smtClean="0"/>
              <a:t> </a:t>
            </a:r>
            <a:r>
              <a:rPr lang="en-US" sz="2400" dirty="0" err="1" smtClean="0"/>
              <a:t>aplikasi</a:t>
            </a:r>
            <a:r>
              <a:rPr lang="en-US" sz="2400" dirty="0" smtClean="0"/>
              <a:t> </a:t>
            </a:r>
            <a:r>
              <a:rPr lang="en-US" sz="2400" dirty="0" err="1" smtClean="0"/>
              <a:t>prosedur</a:t>
            </a:r>
            <a:r>
              <a:rPr lang="en-US" sz="2400" dirty="0" smtClean="0"/>
              <a:t> </a:t>
            </a:r>
            <a:r>
              <a:rPr lang="en-US" sz="2400" dirty="0" err="1" smtClean="0"/>
              <a:t>ilmiah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Target </a:t>
            </a:r>
            <a:r>
              <a:rPr lang="en-US" sz="2400" dirty="0" err="1" smtClean="0"/>
              <a:t>utama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menemukan</a:t>
            </a:r>
            <a:r>
              <a:rPr lang="en-US" sz="2400" dirty="0" smtClean="0"/>
              <a:t> </a:t>
            </a:r>
            <a:r>
              <a:rPr lang="en-US" sz="2400" dirty="0" err="1" smtClean="0"/>
              <a:t>kebenaran</a:t>
            </a:r>
            <a:r>
              <a:rPr lang="en-US" sz="2400" dirty="0"/>
              <a:t> </a:t>
            </a:r>
            <a:r>
              <a:rPr lang="en-US" sz="2400" dirty="0" smtClean="0"/>
              <a:t>(“</a:t>
            </a:r>
            <a:r>
              <a:rPr lang="en-US" sz="2400" i="1" dirty="0" smtClean="0"/>
              <a:t>truth</a:t>
            </a:r>
            <a:r>
              <a:rPr lang="en-US" sz="2400" dirty="0" smtClean="0"/>
              <a:t>”) yang </a:t>
            </a:r>
            <a:r>
              <a:rPr lang="en-US" sz="2400" dirty="0" err="1" smtClean="0"/>
              <a:t>masih</a:t>
            </a:r>
            <a:r>
              <a:rPr lang="en-US" sz="2400" dirty="0" smtClean="0"/>
              <a:t> </a:t>
            </a:r>
            <a:r>
              <a:rPr lang="en-US" sz="2400" dirty="0" err="1" smtClean="0"/>
              <a:t>tersembunyi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belum</a:t>
            </a:r>
            <a:r>
              <a:rPr lang="en-US" sz="2400" dirty="0" smtClean="0"/>
              <a:t> </a:t>
            </a:r>
            <a:r>
              <a:rPr lang="en-US" sz="2400" dirty="0" err="1" smtClean="0"/>
              <a:t>ditemukan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57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thinking primat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  <a14:imgEffect>
                      <a14:sharpenSoften amount="50000"/>
                    </a14:imgEffect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5455" y="2607808"/>
            <a:ext cx="7103059" cy="4250192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8229600" cy="1143000"/>
          </a:xfrm>
        </p:spPr>
        <p:txBody>
          <a:bodyPr/>
          <a:lstStyle/>
          <a:p>
            <a:pPr algn="r"/>
            <a:r>
              <a:rPr lang="en-US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Tujuan</a:t>
            </a:r>
            <a:r>
              <a:rPr lang="en-US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Penelitian</a:t>
            </a:r>
            <a:endParaRPr lang="en-US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229600" cy="4525963"/>
          </a:xfrm>
        </p:spPr>
        <p:txBody>
          <a:bodyPr>
            <a:noAutofit/>
          </a:bodyPr>
          <a:lstStyle/>
          <a:p>
            <a:r>
              <a:rPr lang="en-US" sz="1800" b="1" dirty="0" err="1" smtClean="0"/>
              <a:t>Berkontribusi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pada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pengkayaan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pengetahuan</a:t>
            </a:r>
            <a:r>
              <a:rPr lang="en-US" sz="1800" b="1" dirty="0" smtClean="0"/>
              <a:t> (</a:t>
            </a:r>
            <a:r>
              <a:rPr lang="en-US" sz="1800" b="1" i="1" dirty="0" smtClean="0"/>
              <a:t>knowledge</a:t>
            </a:r>
            <a:r>
              <a:rPr lang="en-US" sz="1800" b="1" dirty="0" smtClean="0"/>
              <a:t>)</a:t>
            </a:r>
          </a:p>
          <a:p>
            <a:r>
              <a:rPr lang="en-US" sz="1800" b="1" dirty="0" err="1" smtClean="0"/>
              <a:t>Untuk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memecahkan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permasalahan</a:t>
            </a:r>
            <a:endParaRPr lang="en-US" sz="1800" b="1" dirty="0" smtClean="0"/>
          </a:p>
          <a:p>
            <a:r>
              <a:rPr lang="en-US" sz="1800" b="1" dirty="0" err="1" smtClean="0"/>
              <a:t>Untuk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mengetahui</a:t>
            </a:r>
            <a:r>
              <a:rPr lang="en-US" sz="1800" b="1" dirty="0" smtClean="0"/>
              <a:t> “</a:t>
            </a:r>
            <a:r>
              <a:rPr lang="en-US" sz="1800" b="1" dirty="0" err="1" smtClean="0"/>
              <a:t>apa</a:t>
            </a:r>
            <a:r>
              <a:rPr lang="en-US" sz="1800" b="1" dirty="0" smtClean="0"/>
              <a:t> yang </a:t>
            </a:r>
            <a:r>
              <a:rPr lang="en-US" sz="1800" b="1" dirty="0" err="1" smtClean="0"/>
              <a:t>terjadi</a:t>
            </a:r>
            <a:r>
              <a:rPr lang="en-US" sz="1800" b="1" dirty="0" smtClean="0"/>
              <a:t>”</a:t>
            </a:r>
          </a:p>
          <a:p>
            <a:r>
              <a:rPr lang="en-US" sz="1800" b="1" dirty="0" err="1" smtClean="0"/>
              <a:t>Untuk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menemukan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bukti</a:t>
            </a:r>
            <a:endParaRPr lang="en-US" sz="1800" b="1" dirty="0" smtClean="0"/>
          </a:p>
          <a:p>
            <a:r>
              <a:rPr lang="en-US" sz="1800" b="1" dirty="0" err="1" smtClean="0"/>
              <a:t>Lebih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memahami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mengenai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manusia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dunianya</a:t>
            </a:r>
            <a:endParaRPr lang="en-US" sz="1800" b="1" dirty="0" smtClean="0"/>
          </a:p>
          <a:p>
            <a:r>
              <a:rPr lang="en-US" sz="1800" b="1" dirty="0" err="1" smtClean="0"/>
              <a:t>Sebagai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upaya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prediksi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perencanaan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dan</a:t>
            </a:r>
            <a:r>
              <a:rPr lang="en-US" sz="1800" b="1" dirty="0" smtClean="0"/>
              <a:t> control</a:t>
            </a:r>
          </a:p>
          <a:p>
            <a:r>
              <a:rPr lang="en-US" sz="1800" b="1" dirty="0" err="1" smtClean="0"/>
              <a:t>Untuk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berkontribusi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terhadap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kesejahteraan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manusia</a:t>
            </a:r>
            <a:endParaRPr lang="en-US" sz="1800" b="1" dirty="0" smtClean="0"/>
          </a:p>
          <a:p>
            <a:r>
              <a:rPr lang="en-US" sz="1800" b="1" dirty="0" err="1" smtClean="0"/>
              <a:t>Untuk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berkontribusi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pada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kebutuhan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hidup</a:t>
            </a:r>
            <a:endParaRPr lang="en-US" sz="1800" b="1" dirty="0" smtClean="0"/>
          </a:p>
          <a:p>
            <a:r>
              <a:rPr lang="en-US" sz="1800" b="1" dirty="0" err="1" smtClean="0"/>
              <a:t>Untuk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menguji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sebuah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teori</a:t>
            </a:r>
            <a:endParaRPr lang="en-US" sz="1800" b="1" dirty="0" smtClean="0"/>
          </a:p>
          <a:p>
            <a:r>
              <a:rPr lang="en-US" sz="1800" b="1" dirty="0" err="1" smtClean="0"/>
              <a:t>Untuk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mencari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solusi</a:t>
            </a:r>
            <a:r>
              <a:rPr lang="en-US" sz="1800" b="1" dirty="0" smtClean="0"/>
              <a:t> / </a:t>
            </a:r>
            <a:r>
              <a:rPr lang="en-US" sz="1800" b="1" dirty="0" err="1" smtClean="0"/>
              <a:t>cara</a:t>
            </a:r>
            <a:r>
              <a:rPr lang="en-US" sz="1800" b="1" dirty="0" smtClean="0"/>
              <a:t> yang </a:t>
            </a:r>
            <a:r>
              <a:rPr lang="en-US" sz="1800" b="1" dirty="0" err="1" smtClean="0"/>
              <a:t>lebih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baik</a:t>
            </a:r>
            <a:endParaRPr lang="en-US" sz="1800" b="1" dirty="0" smtClean="0"/>
          </a:p>
          <a:p>
            <a:r>
              <a:rPr lang="en-US" sz="1800" b="1" dirty="0" err="1" smtClean="0"/>
              <a:t>Untuk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memahami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sudut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pandang</a:t>
            </a:r>
            <a:r>
              <a:rPr lang="en-US" sz="1800" b="1" dirty="0" smtClean="0"/>
              <a:t> yang lain</a:t>
            </a:r>
          </a:p>
        </p:txBody>
      </p:sp>
    </p:spTree>
    <p:extLst>
      <p:ext uri="{BB962C8B-B14F-4D97-AF65-F5344CB8AC3E}">
        <p14:creationId xmlns:p14="http://schemas.microsoft.com/office/powerpoint/2010/main" val="26703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22964" y="4055191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03.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Memformulasikan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Research Problems  </a:t>
            </a:r>
            <a:endParaRPr lang="en-US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01.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Penelitian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: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Pendahuluan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10921" y="364033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02. Proses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Penelitian</a:t>
            </a:r>
            <a:endParaRPr lang="en-US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22964" y="4448192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04.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Hipotesis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Variabel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en-US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33355" y="4811877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05.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Desain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riset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633355" y="5185953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06.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Desain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sampling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pengambilan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data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633355" y="5591202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07.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Pemahaman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dasar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mengenai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data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dan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89737" y="5993191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Literature review</a:t>
            </a:r>
            <a:endParaRPr lang="en-US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7467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0717" y="0"/>
            <a:ext cx="915471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690046"/>
            <a:ext cx="7886700" cy="71845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Motivasi</a:t>
            </a:r>
            <a:r>
              <a:rPr lang="en-US" sz="3600" b="1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dalam</a:t>
            </a:r>
            <a:r>
              <a:rPr lang="en-US" sz="3600" b="1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Penelitian</a:t>
            </a:r>
            <a:endParaRPr lang="en-US" sz="3600" b="1" dirty="0">
              <a:solidFill>
                <a:srgbClr val="C000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8650" y="2207407"/>
            <a:ext cx="7886700" cy="350759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4000" dirty="0" err="1" smtClean="0"/>
              <a:t>Apa</a:t>
            </a:r>
            <a:r>
              <a:rPr lang="en-US" sz="4000" dirty="0" smtClean="0"/>
              <a:t> yang </a:t>
            </a:r>
            <a:r>
              <a:rPr lang="en-US" sz="4000" dirty="0" err="1" smtClean="0"/>
              <a:t>menyebabkan</a:t>
            </a:r>
            <a:r>
              <a:rPr lang="en-US" sz="4000" dirty="0" smtClean="0"/>
              <a:t> </a:t>
            </a:r>
            <a:r>
              <a:rPr lang="en-US" sz="4000" dirty="0" err="1" smtClean="0"/>
              <a:t>seseorang</a:t>
            </a:r>
            <a:r>
              <a:rPr lang="en-US" sz="4000" dirty="0" smtClean="0"/>
              <a:t> </a:t>
            </a:r>
            <a:r>
              <a:rPr lang="en-US" sz="4000" dirty="0" err="1" smtClean="0"/>
              <a:t>ingin</a:t>
            </a:r>
            <a:r>
              <a:rPr lang="en-US" sz="4000" dirty="0" smtClean="0"/>
              <a:t> </a:t>
            </a:r>
            <a:r>
              <a:rPr lang="en-US" sz="4000" dirty="0" err="1" smtClean="0"/>
              <a:t>melakukan</a:t>
            </a:r>
            <a:r>
              <a:rPr lang="en-US" sz="4000" dirty="0" smtClean="0"/>
              <a:t> </a:t>
            </a:r>
            <a:r>
              <a:rPr lang="en-US" sz="4000" dirty="0" err="1" smtClean="0"/>
              <a:t>penelitian</a:t>
            </a:r>
            <a:r>
              <a:rPr lang="en-US" sz="4000" dirty="0" smtClean="0"/>
              <a:t>?</a:t>
            </a:r>
          </a:p>
          <a:p>
            <a:pPr marL="425054" indent="-425054">
              <a:spcBef>
                <a:spcPts val="0"/>
              </a:spcBef>
              <a:spcAft>
                <a:spcPts val="900"/>
              </a:spcAft>
            </a:pPr>
            <a:endParaRPr lang="en-US" sz="4000" dirty="0" smtClean="0"/>
          </a:p>
        </p:txBody>
      </p:sp>
      <p:pic>
        <p:nvPicPr>
          <p:cNvPr id="5122" name="Picture 2" descr="Image result for rese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41" y="3946689"/>
            <a:ext cx="8382000" cy="281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2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735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 smtClean="0"/>
              <a:t>Keinginan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meraih</a:t>
            </a:r>
            <a:r>
              <a:rPr lang="en-US" dirty="0" smtClean="0"/>
              <a:t> </a:t>
            </a:r>
            <a:r>
              <a:rPr lang="en-US" dirty="0" err="1" smtClean="0"/>
              <a:t>kualifikasi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, </a:t>
            </a:r>
            <a:r>
              <a:rPr lang="en-US" dirty="0" err="1" smtClean="0"/>
              <a:t>beserta</a:t>
            </a:r>
            <a:r>
              <a:rPr lang="en-US" dirty="0" smtClean="0"/>
              <a:t> </a:t>
            </a:r>
            <a:r>
              <a:rPr lang="en-US" dirty="0" err="1" smtClean="0"/>
              <a:t>benefitnya</a:t>
            </a:r>
            <a:r>
              <a:rPr lang="en-US" dirty="0" smtClean="0"/>
              <a:t> di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mendatang</a:t>
            </a:r>
            <a:r>
              <a:rPr lang="en-US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dirty="0" err="1" smtClean="0"/>
              <a:t>Merasa</a:t>
            </a:r>
            <a:r>
              <a:rPr lang="en-US" dirty="0" smtClean="0"/>
              <a:t> </a:t>
            </a:r>
            <a:r>
              <a:rPr lang="en-US" dirty="0" err="1" smtClean="0"/>
              <a:t>tertantang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menjawab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yang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misteri</a:t>
            </a:r>
            <a:r>
              <a:rPr lang="en-US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kenikmatan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rasa </a:t>
            </a:r>
            <a:r>
              <a:rPr lang="en-US" dirty="0" err="1" smtClean="0"/>
              <a:t>puas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en-US" dirty="0" err="1" smtClean="0"/>
              <a:t>kreatif</a:t>
            </a:r>
            <a:r>
              <a:rPr lang="en-US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bermanfaat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Beberapa</a:t>
            </a:r>
            <a:r>
              <a:rPr lang="en-US" sz="3600" b="1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Motivasi</a:t>
            </a:r>
            <a:r>
              <a:rPr lang="en-US" sz="3600" b="1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Pelaksanaan</a:t>
            </a:r>
            <a:r>
              <a:rPr lang="en-US" sz="3600" b="1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Riset</a:t>
            </a:r>
            <a:r>
              <a:rPr lang="en-US" sz="3600" b="1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/>
            </a:r>
            <a:br>
              <a:rPr lang="en-US" sz="3600" b="1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solidFill>
                  <a:schemeClr val="accent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(Kothari 2004)</a:t>
            </a:r>
            <a:endParaRPr lang="en-US" sz="3600" b="1" dirty="0">
              <a:solidFill>
                <a:schemeClr val="accent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96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 sum up..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19400"/>
          </a:xfrm>
        </p:spPr>
        <p:txBody>
          <a:bodyPr/>
          <a:lstStyle/>
          <a:p>
            <a:r>
              <a:rPr lang="en-US" dirty="0"/>
              <a:t>research is a </a:t>
            </a:r>
            <a:r>
              <a:rPr lang="en-US" dirty="0" smtClean="0"/>
              <a:t>process for </a:t>
            </a:r>
            <a:r>
              <a:rPr lang="en-US" dirty="0"/>
              <a:t>collecting, analyzing and interpreting information </a:t>
            </a:r>
            <a:r>
              <a:rPr lang="en-US" dirty="0" smtClean="0"/>
              <a:t>to answer </a:t>
            </a:r>
            <a:r>
              <a:rPr lang="en-US" dirty="0"/>
              <a:t>questions</a:t>
            </a:r>
            <a:r>
              <a:rPr lang="en-US" dirty="0" smtClean="0"/>
              <a:t>.</a:t>
            </a:r>
          </a:p>
          <a:p>
            <a:r>
              <a:rPr lang="en-US" dirty="0"/>
              <a:t>But </a:t>
            </a:r>
            <a:r>
              <a:rPr lang="en-US" dirty="0" smtClean="0"/>
              <a:t>to </a:t>
            </a:r>
            <a:r>
              <a:rPr lang="en-US" b="1" dirty="0" smtClean="0"/>
              <a:t>qualify </a:t>
            </a:r>
            <a:r>
              <a:rPr lang="en-US" b="1" dirty="0"/>
              <a:t>as research</a:t>
            </a:r>
            <a:r>
              <a:rPr lang="en-US" dirty="0"/>
              <a:t>, the process </a:t>
            </a:r>
            <a:r>
              <a:rPr lang="en-US" dirty="0" smtClean="0"/>
              <a:t>must have </a:t>
            </a:r>
            <a:r>
              <a:rPr lang="en-US" dirty="0"/>
              <a:t>certain </a:t>
            </a:r>
            <a:r>
              <a:rPr lang="en-US" dirty="0" smtClean="0"/>
              <a:t>characteristics: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16903" y="4552146"/>
            <a:ext cx="15804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chemeClr val="tx2"/>
                </a:solidFill>
              </a:rPr>
              <a:t>Controlled</a:t>
            </a:r>
            <a:endParaRPr lang="en-US" sz="25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3978" y="4552146"/>
            <a:ext cx="161672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chemeClr val="tx2"/>
                </a:solidFill>
              </a:rPr>
              <a:t>Systematic</a:t>
            </a:r>
            <a:endParaRPr lang="en-US" sz="25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7345" y="4552146"/>
            <a:ext cx="84343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chemeClr val="tx2"/>
                </a:solidFill>
              </a:rPr>
              <a:t>Valid</a:t>
            </a:r>
            <a:endParaRPr lang="en-US" sz="25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5369" y="5267726"/>
            <a:ext cx="146187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chemeClr val="tx2"/>
                </a:solidFill>
              </a:rPr>
              <a:t>Verifiable</a:t>
            </a:r>
            <a:endParaRPr lang="en-US" sz="25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83903" y="5267726"/>
            <a:ext cx="141551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chemeClr val="tx2"/>
                </a:solidFill>
              </a:rPr>
              <a:t>Empirical</a:t>
            </a:r>
            <a:endParaRPr lang="en-US" sz="2500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9063" y="5231440"/>
            <a:ext cx="110613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chemeClr val="tx2"/>
                </a:solidFill>
              </a:rPr>
              <a:t>Critical</a:t>
            </a:r>
            <a:endParaRPr lang="en-US" sz="25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84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267200" cy="4791074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5200" b="1" dirty="0" smtClean="0">
                <a:solidFill>
                  <a:schemeClr val="tx2"/>
                </a:solidFill>
              </a:rPr>
              <a:t>Controlled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sekali</a:t>
            </a:r>
            <a:r>
              <a:rPr lang="en-US" dirty="0" smtClean="0"/>
              <a:t> </a:t>
            </a:r>
            <a:r>
              <a:rPr lang="en-US" dirty="0" err="1" smtClean="0"/>
              <a:t>faktor-faktor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data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yang </a:t>
            </a:r>
            <a:r>
              <a:rPr lang="en-US" dirty="0" err="1" smtClean="0"/>
              <a:t>didapatkan</a:t>
            </a:r>
            <a:r>
              <a:rPr lang="en-US" dirty="0" smtClean="0"/>
              <a:t>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yang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sebab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,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menemukan</a:t>
            </a:r>
            <a:r>
              <a:rPr lang="en-US" dirty="0" smtClean="0"/>
              <a:t> “</a:t>
            </a:r>
            <a:r>
              <a:rPr lang="en-US" dirty="0" err="1" smtClean="0"/>
              <a:t>penyambung</a:t>
            </a:r>
            <a:r>
              <a:rPr lang="en-US" dirty="0" smtClean="0"/>
              <a:t>”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i="1" dirty="0" smtClean="0"/>
              <a:t>link</a:t>
            </a:r>
            <a:r>
              <a:rPr lang="en-US" dirty="0" smtClean="0"/>
              <a:t> </a:t>
            </a:r>
            <a:r>
              <a:rPr lang="en-US" dirty="0" err="1" smtClean="0"/>
              <a:t>diantara</a:t>
            </a:r>
            <a:r>
              <a:rPr lang="en-US" dirty="0" smtClean="0"/>
              <a:t> </a:t>
            </a:r>
            <a:r>
              <a:rPr lang="en-US" dirty="0" err="1" smtClean="0"/>
              <a:t>sebab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/>
              <a:t> </a:t>
            </a:r>
            <a:r>
              <a:rPr lang="en-US" dirty="0" smtClean="0"/>
              <a:t>(vice versa).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pengontrolan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meminimasi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lain yang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kesimpulan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6146" name="Picture 2" descr="Image result for research control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314" y="1866900"/>
            <a:ext cx="381000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04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rigoro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67100"/>
            <a:ext cx="5510213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077200" cy="181927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5200" b="1" dirty="0" smtClean="0">
                <a:solidFill>
                  <a:schemeClr val="tx2"/>
                </a:solidFill>
              </a:rPr>
              <a:t>2. </a:t>
            </a:r>
            <a:r>
              <a:rPr lang="en-US" sz="5200" b="1" dirty="0" err="1" smtClean="0">
                <a:solidFill>
                  <a:schemeClr val="tx2"/>
                </a:solidFill>
              </a:rPr>
              <a:t>Teliti</a:t>
            </a:r>
            <a:r>
              <a:rPr lang="en-US" sz="5200" b="1" dirty="0" smtClean="0">
                <a:solidFill>
                  <a:schemeClr val="tx2"/>
                </a:solidFill>
              </a:rPr>
              <a:t> </a:t>
            </a:r>
            <a:r>
              <a:rPr lang="en-US" sz="5200" b="1" dirty="0" err="1" smtClean="0">
                <a:solidFill>
                  <a:schemeClr val="tx2"/>
                </a:solidFill>
              </a:rPr>
              <a:t>dan</a:t>
            </a:r>
            <a:r>
              <a:rPr lang="en-US" sz="5200" b="1" dirty="0" smtClean="0">
                <a:solidFill>
                  <a:schemeClr val="tx2"/>
                </a:solidFill>
              </a:rPr>
              <a:t> </a:t>
            </a:r>
            <a:r>
              <a:rPr lang="en-US" sz="5200" b="1" dirty="0" err="1" smtClean="0">
                <a:solidFill>
                  <a:schemeClr val="tx2"/>
                </a:solidFill>
              </a:rPr>
              <a:t>menyeluruh</a:t>
            </a:r>
            <a:r>
              <a:rPr lang="en-US" sz="5200" b="1" dirty="0" smtClean="0">
                <a:solidFill>
                  <a:schemeClr val="tx2"/>
                </a:solidFill>
              </a:rPr>
              <a:t> (rigorous)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err="1" smtClean="0"/>
              <a:t>Peneliti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hati-hati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teliti</a:t>
            </a:r>
            <a:r>
              <a:rPr lang="en-US" dirty="0" smtClean="0"/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yang </a:t>
            </a:r>
            <a:r>
              <a:rPr lang="en-US" dirty="0" err="1" smtClean="0"/>
              <a:t>dipilih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menjawab</a:t>
            </a:r>
            <a:r>
              <a:rPr lang="en-US" dirty="0" smtClean="0"/>
              <a:t>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(</a:t>
            </a:r>
            <a:r>
              <a:rPr lang="en-US" i="1" dirty="0" smtClean="0"/>
              <a:t>research questions</a:t>
            </a:r>
            <a:r>
              <a:rPr lang="en-US" dirty="0" smtClean="0"/>
              <a:t>)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diyakinkan</a:t>
            </a:r>
            <a:r>
              <a:rPr lang="en-US" dirty="0" smtClean="0"/>
              <a:t> </a:t>
            </a:r>
            <a:r>
              <a:rPr lang="en-US" dirty="0" err="1" smtClean="0"/>
              <a:t>benar-benar</a:t>
            </a:r>
            <a:r>
              <a:rPr lang="en-US" dirty="0" smtClean="0"/>
              <a:t> </a:t>
            </a:r>
            <a:r>
              <a:rPr lang="en-US" dirty="0" err="1" smtClean="0"/>
              <a:t>relevan</a:t>
            </a:r>
            <a:r>
              <a:rPr lang="en-US" dirty="0" smtClean="0"/>
              <a:t>,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dipertanggungjawabkan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41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077200" cy="18192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5200" b="1" dirty="0" smtClean="0">
                <a:solidFill>
                  <a:schemeClr val="tx2"/>
                </a:solidFill>
              </a:rPr>
              <a:t>3. </a:t>
            </a:r>
            <a:r>
              <a:rPr lang="en-US" sz="5200" b="1" dirty="0" err="1" smtClean="0">
                <a:solidFill>
                  <a:schemeClr val="tx2"/>
                </a:solidFill>
              </a:rPr>
              <a:t>Sistematis</a:t>
            </a:r>
            <a:endParaRPr lang="en-US" sz="5200" b="1" dirty="0" smtClean="0">
              <a:solidFill>
                <a:schemeClr val="tx2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err="1" smtClean="0"/>
              <a:t>Prosedur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wajib</a:t>
            </a:r>
            <a:r>
              <a:rPr lang="en-US" dirty="0" smtClean="0"/>
              <a:t> </a:t>
            </a:r>
            <a:r>
              <a:rPr lang="en-US" dirty="0" err="1" smtClean="0"/>
              <a:t>mengadopsi</a:t>
            </a:r>
            <a:r>
              <a:rPr lang="en-US" dirty="0" smtClean="0"/>
              <a:t> </a:t>
            </a:r>
            <a:r>
              <a:rPr lang="en-US" dirty="0" err="1" smtClean="0"/>
              <a:t>prinsip-prinsip</a:t>
            </a:r>
            <a:r>
              <a:rPr lang="en-US" dirty="0" smtClean="0"/>
              <a:t> yang </a:t>
            </a:r>
            <a:r>
              <a:rPr lang="en-US" dirty="0" err="1" smtClean="0"/>
              <a:t>logis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berurutan</a:t>
            </a:r>
            <a:r>
              <a:rPr lang="en-US" dirty="0" smtClean="0"/>
              <a:t>. </a:t>
            </a:r>
          </a:p>
        </p:txBody>
      </p:sp>
      <p:pic>
        <p:nvPicPr>
          <p:cNvPr id="9218" name="Picture 2" descr="Image result for systematic process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919311"/>
            <a:ext cx="1828800" cy="233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systematic process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3915682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88" y="3602037"/>
            <a:ext cx="2740025" cy="274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23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3581400" cy="4724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900" b="1" dirty="0" smtClean="0">
                <a:solidFill>
                  <a:schemeClr val="tx2"/>
                </a:solidFill>
              </a:rPr>
              <a:t>4. Valid </a:t>
            </a:r>
            <a:r>
              <a:rPr lang="en-US" sz="3900" b="1" dirty="0" err="1" smtClean="0">
                <a:solidFill>
                  <a:schemeClr val="tx2"/>
                </a:solidFill>
              </a:rPr>
              <a:t>dan</a:t>
            </a:r>
            <a:r>
              <a:rPr lang="en-US" sz="3900" b="1" dirty="0" smtClean="0">
                <a:solidFill>
                  <a:schemeClr val="tx2"/>
                </a:solidFill>
              </a:rPr>
              <a:t> </a:t>
            </a:r>
            <a:r>
              <a:rPr lang="en-US" sz="3900" b="1" dirty="0" err="1" smtClean="0">
                <a:solidFill>
                  <a:schemeClr val="tx2"/>
                </a:solidFill>
              </a:rPr>
              <a:t>dapat</a:t>
            </a:r>
            <a:r>
              <a:rPr lang="en-US" sz="3900" b="1" dirty="0" smtClean="0">
                <a:solidFill>
                  <a:schemeClr val="tx2"/>
                </a:solidFill>
              </a:rPr>
              <a:t> </a:t>
            </a:r>
            <a:r>
              <a:rPr lang="en-US" sz="3900" b="1" dirty="0" err="1" smtClean="0">
                <a:solidFill>
                  <a:schemeClr val="tx2"/>
                </a:solidFill>
              </a:rPr>
              <a:t>diverifikasi</a:t>
            </a:r>
            <a:endParaRPr lang="en-US" sz="3900" b="1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kesimpulan</a:t>
            </a:r>
            <a:r>
              <a:rPr lang="en-US" dirty="0" smtClean="0"/>
              <a:t> </a:t>
            </a:r>
            <a:r>
              <a:rPr lang="en-US" dirty="0" err="1" smtClean="0"/>
              <a:t>apapun</a:t>
            </a:r>
            <a:r>
              <a:rPr lang="en-US" dirty="0" smtClean="0"/>
              <a:t> yang </a:t>
            </a:r>
            <a:r>
              <a:rPr lang="en-US" dirty="0" err="1" smtClean="0"/>
              <a:t>diambil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,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terverfikasi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peneliti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khalayak</a:t>
            </a:r>
            <a:r>
              <a:rPr lang="en-US" dirty="0" smtClean="0"/>
              <a:t> lain. </a:t>
            </a:r>
          </a:p>
        </p:txBody>
      </p:sp>
      <p:pic>
        <p:nvPicPr>
          <p:cNvPr id="10242" name="Picture 2" descr="Image result for verifi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3876675" cy="489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44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077200" cy="18192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5200" b="1" dirty="0" smtClean="0">
                <a:solidFill>
                  <a:schemeClr val="tx2"/>
                </a:solidFill>
              </a:rPr>
              <a:t>5. Empirical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kesimpulan</a:t>
            </a:r>
            <a:r>
              <a:rPr lang="en-US" dirty="0" smtClean="0"/>
              <a:t> yang </a:t>
            </a:r>
            <a:r>
              <a:rPr lang="en-US" dirty="0" err="1" smtClean="0"/>
              <a:t>diambil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berlandaskan</a:t>
            </a:r>
            <a:r>
              <a:rPr lang="en-US" dirty="0" smtClean="0"/>
              <a:t> </a:t>
            </a:r>
            <a:r>
              <a:rPr lang="en-US" dirty="0" err="1" smtClean="0"/>
              <a:t>bukti-bukti</a:t>
            </a:r>
            <a:r>
              <a:rPr lang="en-US" dirty="0" smtClean="0"/>
              <a:t> yang </a:t>
            </a:r>
            <a:r>
              <a:rPr lang="en-US" dirty="0" err="1" smtClean="0"/>
              <a:t>terdokumentasi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jelas</a:t>
            </a:r>
            <a:r>
              <a:rPr lang="en-US" dirty="0" smtClean="0"/>
              <a:t>. </a:t>
            </a:r>
          </a:p>
        </p:txBody>
      </p:sp>
      <p:pic>
        <p:nvPicPr>
          <p:cNvPr id="11266" name="Picture 2" descr="Image result for empiric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76599"/>
            <a:ext cx="4648200" cy="348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empiric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32961"/>
            <a:ext cx="3557588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91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Characteristics of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25521"/>
            <a:ext cx="8305800" cy="228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tx2"/>
                </a:solidFill>
              </a:rPr>
              <a:t>6. </a:t>
            </a:r>
            <a:r>
              <a:rPr lang="en-US" sz="3600" b="1" dirty="0" err="1" smtClean="0">
                <a:solidFill>
                  <a:schemeClr val="tx2"/>
                </a:solidFill>
              </a:rPr>
              <a:t>Kritis</a:t>
            </a:r>
            <a:endParaRPr lang="en-US" sz="3600" b="1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dirty="0" err="1" smtClean="0"/>
              <a:t>Prosedur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harus</a:t>
            </a:r>
            <a:r>
              <a:rPr lang="en-US" sz="2800" dirty="0" smtClean="0"/>
              <a:t> </a:t>
            </a:r>
            <a:r>
              <a:rPr lang="en-US" sz="2800" dirty="0" err="1" smtClean="0"/>
              <a:t>melalui</a:t>
            </a:r>
            <a:r>
              <a:rPr lang="en-US" sz="2800" dirty="0" smtClean="0"/>
              <a:t> proses </a:t>
            </a:r>
            <a:r>
              <a:rPr lang="en-US" sz="2800" dirty="0" err="1" smtClean="0"/>
              <a:t>penyelidikan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kritis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dipertanggung</a:t>
            </a:r>
            <a:r>
              <a:rPr lang="en-US" sz="2800" dirty="0" smtClean="0"/>
              <a:t> </a:t>
            </a:r>
            <a:r>
              <a:rPr lang="en-US" sz="2800" dirty="0" err="1" smtClean="0"/>
              <a:t>jawabkan</a:t>
            </a:r>
            <a:r>
              <a:rPr lang="en-US" sz="2800" dirty="0" smtClean="0"/>
              <a:t>. </a:t>
            </a:r>
          </a:p>
        </p:txBody>
      </p:sp>
      <p:pic>
        <p:nvPicPr>
          <p:cNvPr id="12290" name="Picture 2" descr="Image result for scruti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3719404"/>
            <a:ext cx="619125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7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manakah</a:t>
            </a:r>
            <a:r>
              <a:rPr lang="en-US" dirty="0" smtClean="0"/>
              <a:t> yang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4" y="1737519"/>
            <a:ext cx="4114800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737519"/>
            <a:ext cx="3505200" cy="2408072"/>
          </a:xfrm>
          <a:prstGeom prst="rect">
            <a:avLst/>
          </a:prstGeom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74" b="11111"/>
          <a:stretch/>
        </p:blipFill>
        <p:spPr bwMode="auto">
          <a:xfrm>
            <a:off x="420914" y="4085771"/>
            <a:ext cx="3886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75" y="4213283"/>
            <a:ext cx="3502025" cy="233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40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47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4" y="3647209"/>
            <a:ext cx="5358245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09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Presentasi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proposal (2)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9233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14.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Penulisan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proposal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riset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&amp;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laporan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riset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10.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Instrument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pengukuran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6" y="4402291"/>
            <a:ext cx="5953993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11.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Metode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riset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kuantitatif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1 (data collection &amp; analysis)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6" y="4776367"/>
            <a:ext cx="5877793" cy="9694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12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Metode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riset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kuantitatif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1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(data processing)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13.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Etika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dalam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riset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6" y="3248890"/>
            <a:ext cx="5420593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08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Presentasi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 proposal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8518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Riset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861" t="20833" r="16618" b="21875"/>
          <a:stretch/>
        </p:blipFill>
        <p:spPr>
          <a:xfrm>
            <a:off x="114300" y="1676400"/>
            <a:ext cx="8915400" cy="41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44466" y="6248400"/>
            <a:ext cx="384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Figure taken from </a:t>
            </a:r>
            <a:r>
              <a:rPr lang="en-US" b="1" dirty="0" err="1" smtClean="0">
                <a:solidFill>
                  <a:schemeClr val="accent2"/>
                </a:solidFill>
              </a:rPr>
              <a:t>Ranjit</a:t>
            </a:r>
            <a:r>
              <a:rPr lang="en-US" b="1" dirty="0" smtClean="0">
                <a:solidFill>
                  <a:schemeClr val="accent2"/>
                </a:solidFill>
              </a:rPr>
              <a:t> Kumar (2011)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01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17638"/>
            <a:ext cx="3733800" cy="489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Pure Research </a:t>
            </a:r>
            <a:r>
              <a:rPr lang="en-US" b="1" dirty="0" err="1" smtClean="0">
                <a:solidFill>
                  <a:schemeClr val="accent2"/>
                </a:solidFill>
              </a:rPr>
              <a:t>vs</a:t>
            </a:r>
            <a:r>
              <a:rPr lang="en-US" b="1" dirty="0" smtClean="0">
                <a:solidFill>
                  <a:schemeClr val="accent2"/>
                </a:solidFill>
              </a:rPr>
              <a:t> Applied Research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981200"/>
            <a:ext cx="5181600" cy="4525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b="1" i="1" dirty="0" smtClean="0"/>
              <a:t>Fundamental research </a:t>
            </a:r>
            <a:r>
              <a:rPr lang="en-US" sz="2600" dirty="0" smtClean="0"/>
              <a:t>(or also known as </a:t>
            </a:r>
            <a:r>
              <a:rPr lang="en-US" sz="2600" b="1" i="1" dirty="0" smtClean="0"/>
              <a:t>Pure Research</a:t>
            </a:r>
            <a:r>
              <a:rPr lang="en-US" sz="2600" dirty="0" smtClean="0"/>
              <a:t>) is </a:t>
            </a:r>
            <a:r>
              <a:rPr lang="en-US" sz="2600" dirty="0"/>
              <a:t>mainly concerned with </a:t>
            </a:r>
            <a:r>
              <a:rPr lang="en-US" sz="2600" dirty="0" smtClean="0"/>
              <a:t>generalizations </a:t>
            </a:r>
            <a:r>
              <a:rPr lang="en-US" sz="2600" dirty="0"/>
              <a:t>and with the </a:t>
            </a:r>
            <a:r>
              <a:rPr lang="en-US" sz="2600" b="1" dirty="0"/>
              <a:t>formulation of a </a:t>
            </a:r>
            <a:r>
              <a:rPr lang="en-US" sz="2600" b="1" dirty="0" smtClean="0"/>
              <a:t>theory</a:t>
            </a:r>
            <a:r>
              <a:rPr lang="en-US" sz="26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n-US" sz="2600" b="1" i="1" dirty="0"/>
              <a:t>Applied research </a:t>
            </a:r>
            <a:r>
              <a:rPr lang="en-US" sz="2600" dirty="0"/>
              <a:t>aims at finding a </a:t>
            </a:r>
            <a:r>
              <a:rPr lang="en-US" sz="2600" b="1" dirty="0"/>
              <a:t>solution for an immediate problem</a:t>
            </a:r>
            <a:r>
              <a:rPr lang="en-US" sz="2600" dirty="0"/>
              <a:t> facing a society or an industrial/business organization. </a:t>
            </a:r>
          </a:p>
        </p:txBody>
      </p:sp>
    </p:spTree>
    <p:extLst>
      <p:ext uri="{BB962C8B-B14F-4D97-AF65-F5344CB8AC3E}">
        <p14:creationId xmlns:p14="http://schemas.microsoft.com/office/powerpoint/2010/main" val="373537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8679904"/>
              </p:ext>
            </p:extLst>
          </p:nvPr>
        </p:nvGraphicFramePr>
        <p:xfrm>
          <a:off x="457200" y="2514600"/>
          <a:ext cx="82296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bg1"/>
                          </a:solidFill>
                        </a:rPr>
                        <a:t>PURE RESEARCH</a:t>
                      </a:r>
                      <a:endParaRPr lang="en-US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bg1"/>
                          </a:solidFill>
                        </a:rPr>
                        <a:t>APPLIED</a:t>
                      </a:r>
                      <a:r>
                        <a:rPr lang="en-US" sz="3600" b="1" baseline="0" dirty="0" smtClean="0">
                          <a:solidFill>
                            <a:schemeClr val="bg1"/>
                          </a:solidFill>
                        </a:rPr>
                        <a:t> RESEARCH</a:t>
                      </a:r>
                      <a:endParaRPr lang="en-US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The Goal:</a:t>
                      </a:r>
                    </a:p>
                    <a:p>
                      <a:endParaRPr lang="en-US" sz="2000" dirty="0" smtClean="0"/>
                    </a:p>
                    <a:p>
                      <a:r>
                        <a:rPr lang="en-US" sz="2000" dirty="0" smtClean="0"/>
                        <a:t>To develop theory and expand the social</a:t>
                      </a:r>
                      <a:r>
                        <a:rPr lang="en-US" sz="2000" baseline="0" dirty="0" smtClean="0"/>
                        <a:t> work knowledge based.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The Goal:</a:t>
                      </a:r>
                    </a:p>
                    <a:p>
                      <a:endParaRPr lang="en-US" sz="2000" b="1" dirty="0" smtClean="0"/>
                    </a:p>
                    <a:p>
                      <a:r>
                        <a:rPr lang="en-US" sz="2000" b="0" dirty="0" smtClean="0"/>
                        <a:t>To develop solutions for problems and applications in practice. </a:t>
                      </a:r>
                      <a:endParaRPr lang="en-US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r>
                        <a:rPr lang="en-US" sz="2000" dirty="0" smtClean="0"/>
                        <a:t>Produces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="1" baseline="0" dirty="0" smtClean="0"/>
                        <a:t>theoretical </a:t>
                      </a:r>
                      <a:r>
                        <a:rPr lang="en-US" sz="2000" b="0" baseline="0" dirty="0" smtClean="0"/>
                        <a:t>results.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r>
                        <a:rPr lang="en-US" sz="2000" dirty="0" smtClean="0"/>
                        <a:t>Produces </a:t>
                      </a:r>
                      <a:r>
                        <a:rPr lang="en-US" sz="2000" b="1" dirty="0" smtClean="0"/>
                        <a:t>practical </a:t>
                      </a:r>
                      <a:r>
                        <a:rPr lang="en-US" sz="2000" b="0" dirty="0" smtClean="0"/>
                        <a:t>results.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From point of view of the application of research: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69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Dilihat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dilaksanakannya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: 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2577743"/>
              </p:ext>
            </p:extLst>
          </p:nvPr>
        </p:nvGraphicFramePr>
        <p:xfrm>
          <a:off x="457200" y="1600200"/>
          <a:ext cx="8229600" cy="48463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u="sng" dirty="0" smtClean="0">
                          <a:solidFill>
                            <a:srgbClr val="C00000"/>
                          </a:solidFill>
                        </a:rPr>
                        <a:t>Descriptive research </a:t>
                      </a:r>
                    </a:p>
                    <a:p>
                      <a:endParaRPr lang="en-US" b="0" dirty="0" smtClean="0"/>
                    </a:p>
                    <a:p>
                      <a:r>
                        <a:rPr lang="en-US" b="0" dirty="0" smtClean="0"/>
                        <a:t>Includes surveys and fact-finding enquiries of different kinds. </a:t>
                      </a:r>
                    </a:p>
                    <a:p>
                      <a:endParaRPr lang="en-US" b="0" dirty="0" smtClean="0"/>
                    </a:p>
                    <a:p>
                      <a:r>
                        <a:rPr lang="en-US" b="0" dirty="0" smtClean="0"/>
                        <a:t>The major purpose of descriptive research is </a:t>
                      </a:r>
                      <a:r>
                        <a:rPr lang="en-US" b="1" dirty="0" smtClean="0"/>
                        <a:t>description of the state of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affairs </a:t>
                      </a:r>
                      <a:r>
                        <a:rPr lang="en-US" b="0" dirty="0" smtClean="0"/>
                        <a:t>as it exists at present.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sng" strike="noStrike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Analytical research</a:t>
                      </a:r>
                    </a:p>
                    <a:p>
                      <a:endParaRPr lang="en-US" sz="18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researcher has to use facts or information already available, and </a:t>
                      </a:r>
                    </a:p>
                    <a:p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Analyze these 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make a critical evaluation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the material.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0" u="sng" strike="noStrike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Conceptual research </a:t>
                      </a:r>
                    </a:p>
                    <a:p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Related to some 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abstract idea(s)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theory. </a:t>
                      </a:r>
                    </a:p>
                    <a:p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 is generally used by philosophers and thinkers 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develop new concepts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 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reinterpret existing ones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sng" strike="noStrike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Empirical research </a:t>
                      </a:r>
                    </a:p>
                    <a:p>
                      <a:endParaRPr lang="en-US" sz="1800" b="1" i="0" u="sng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Relies on experience or observation alone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often without due regard for system and theory. </a:t>
                      </a:r>
                    </a:p>
                    <a:p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 is 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data-based research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coming up with conclusions which are capable of being verified by observation or experiment.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12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err="1" smtClean="0"/>
              <a:t>Dilihat</a:t>
            </a:r>
            <a:r>
              <a:rPr lang="en-US" sz="3600" dirty="0" smtClean="0"/>
              <a:t> </a:t>
            </a:r>
            <a:r>
              <a:rPr lang="en-US" sz="3600" dirty="0" err="1" smtClean="0"/>
              <a:t>dari</a:t>
            </a:r>
            <a:r>
              <a:rPr lang="en-US" sz="3600" dirty="0" smtClean="0"/>
              <a:t> </a:t>
            </a:r>
            <a:r>
              <a:rPr lang="en-US" sz="3600" dirty="0" err="1" smtClean="0"/>
              <a:t>cara</a:t>
            </a:r>
            <a:r>
              <a:rPr lang="en-US" sz="3600" dirty="0" smtClean="0"/>
              <a:t> </a:t>
            </a:r>
            <a:r>
              <a:rPr lang="en-US" sz="3600" dirty="0" err="1" smtClean="0"/>
              <a:t>pengambilan</a:t>
            </a:r>
            <a:r>
              <a:rPr lang="en-US" sz="3600" dirty="0" smtClean="0"/>
              <a:t> </a:t>
            </a:r>
            <a:r>
              <a:rPr lang="en-US" sz="3600" dirty="0" err="1" smtClean="0"/>
              <a:t>datanya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86085"/>
              </p:ext>
            </p:extLst>
          </p:nvPr>
        </p:nvGraphicFramePr>
        <p:xfrm>
          <a:off x="457200" y="1600200"/>
          <a:ext cx="8229600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bg1"/>
                          </a:solidFill>
                        </a:rPr>
                        <a:t>QUANTITATIF</a:t>
                      </a:r>
                      <a:endParaRPr lang="en-US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bg1"/>
                          </a:solidFill>
                        </a:rPr>
                        <a:t>QUALITATIF</a:t>
                      </a:r>
                      <a:endParaRPr lang="en-US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b="0" dirty="0" smtClean="0"/>
                    </a:p>
                    <a:p>
                      <a:r>
                        <a:rPr lang="en-US" sz="2000" b="0" dirty="0" smtClean="0"/>
                        <a:t>Based on the measurement of </a:t>
                      </a:r>
                      <a:r>
                        <a:rPr lang="en-US" sz="2000" b="1" dirty="0" smtClean="0"/>
                        <a:t>quantity or amount</a:t>
                      </a:r>
                      <a:r>
                        <a:rPr lang="en-US" sz="2000" b="0" dirty="0" smtClean="0"/>
                        <a:t>. </a:t>
                      </a:r>
                    </a:p>
                    <a:p>
                      <a:endParaRPr lang="en-US" sz="2000" b="0" dirty="0" smtClean="0"/>
                    </a:p>
                    <a:p>
                      <a:r>
                        <a:rPr lang="en-US" sz="2000" b="0" dirty="0" smtClean="0"/>
                        <a:t>It is applicable to phenomena that can be expressed in terms of quantity.</a:t>
                      </a:r>
                    </a:p>
                    <a:p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0" dirty="0" smtClean="0"/>
                    </a:p>
                    <a:p>
                      <a:r>
                        <a:rPr lang="en-US" sz="2000" b="0" dirty="0" smtClean="0"/>
                        <a:t>Concerned with </a:t>
                      </a:r>
                      <a:r>
                        <a:rPr lang="en-US" sz="2000" b="1" dirty="0" smtClean="0"/>
                        <a:t>qualitative phenomenon</a:t>
                      </a:r>
                      <a:r>
                        <a:rPr lang="en-US" sz="2000" b="0" dirty="0" smtClean="0"/>
                        <a:t>, i.e.,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dirty="0" smtClean="0"/>
                        <a:t>phenomena relating to or involving quality or kind. </a:t>
                      </a:r>
                    </a:p>
                    <a:p>
                      <a:endParaRPr lang="en-US" sz="2000" b="0" dirty="0" smtClean="0"/>
                    </a:p>
                    <a:p>
                      <a:r>
                        <a:rPr lang="en-US" sz="2000" b="0" dirty="0" smtClean="0"/>
                        <a:t>For instance, when we are interested in investigating the reasons for human behavior (i.e., why people think or do certain things).</a:t>
                      </a:r>
                    </a:p>
                    <a:p>
                      <a:endParaRPr lang="en-US" sz="20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18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Exercise</a:t>
            </a:r>
            <a:endParaRPr lang="en-US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r>
              <a:rPr lang="en-US" dirty="0" err="1" smtClean="0"/>
              <a:t>Pikirkan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judul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05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7937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solidFill>
                  <a:srgbClr val="C00000"/>
                </a:solidFill>
                <a:latin typeface="Arial Rounded MT Bold" panose="020F0704030504030204" pitchFamily="34" charset="0"/>
                <a:cs typeface="Arial" charset="0"/>
              </a:rPr>
              <a:t>Bahan</a:t>
            </a:r>
            <a:r>
              <a:rPr lang="en-US" sz="3200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 Rounded MT Bold" panose="020F0704030504030204" pitchFamily="34" charset="0"/>
                <a:cs typeface="Arial" charset="0"/>
              </a:rPr>
              <a:t>R</a:t>
            </a:r>
            <a:r>
              <a:rPr lang="en-US" sz="3200" dirty="0" err="1" smtClean="0">
                <a:solidFill>
                  <a:srgbClr val="C00000"/>
                </a:solidFill>
                <a:latin typeface="Arial Rounded MT Bold" panose="020F0704030504030204" pitchFamily="34" charset="0"/>
                <a:cs typeface="Arial" charset="0"/>
              </a:rPr>
              <a:t>eferensi</a:t>
            </a:r>
            <a:endParaRPr lang="en-US" sz="3200" dirty="0" smtClean="0">
              <a:solidFill>
                <a:srgbClr val="C00000"/>
              </a:solidFill>
              <a:latin typeface="Arial Rounded MT Bold" panose="020F0704030504030204" pitchFamily="34" charset="0"/>
              <a:cs typeface="Arial" charset="0"/>
            </a:endParaRPr>
          </a:p>
        </p:txBody>
      </p:sp>
      <p:sp>
        <p:nvSpPr>
          <p:cNvPr id="8196" name="Content Placeholder 5"/>
          <p:cNvSpPr>
            <a:spLocks noGrp="1"/>
          </p:cNvSpPr>
          <p:nvPr>
            <p:ph idx="1"/>
          </p:nvPr>
        </p:nvSpPr>
        <p:spPr>
          <a:xfrm>
            <a:off x="381000" y="2057400"/>
            <a:ext cx="8534399" cy="3809999"/>
          </a:xfrm>
        </p:spPr>
        <p:txBody>
          <a:bodyPr>
            <a:noAutofit/>
          </a:bodyPr>
          <a:lstStyle/>
          <a:p>
            <a:pPr lvl="0">
              <a:spcAft>
                <a:spcPts val="600"/>
              </a:spcAft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C. R. Kothari. 2004. </a:t>
            </a:r>
            <a:r>
              <a:rPr lang="en-US" sz="2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 Methodology: Methods and Techniques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New Age International Publisher: India. </a:t>
            </a:r>
          </a:p>
          <a:p>
            <a:pPr lvl="0">
              <a:spcAft>
                <a:spcPts val="600"/>
              </a:spcAft>
            </a:pP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Ranjit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Kumar. 2008. </a:t>
            </a:r>
            <a:r>
              <a:rPr lang="en-US" sz="2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 Methodology – a step by step guide for beginners (3</a:t>
            </a:r>
            <a:r>
              <a:rPr lang="en-US" sz="26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rd</a:t>
            </a:r>
            <a:r>
              <a:rPr lang="en-US" sz="2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Edition)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SAGE Publication: India.</a:t>
            </a:r>
          </a:p>
          <a:p>
            <a:pPr>
              <a:spcAft>
                <a:spcPts val="600"/>
              </a:spcAft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Nicholas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Walliman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2011. </a:t>
            </a:r>
            <a:r>
              <a:rPr lang="en-US" sz="2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 Methodology: the Basics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Routledge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USA and Canada. </a:t>
            </a:r>
          </a:p>
          <a:p>
            <a:pPr>
              <a:spcAft>
                <a:spcPts val="600"/>
              </a:spcAft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Pandey P and Pandey MM. 2015. </a:t>
            </a:r>
            <a:r>
              <a:rPr lang="en-US" sz="2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 Methodology: Tools and Techniques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Bridge Centre: Romania.</a:t>
            </a:r>
            <a:endParaRPr lang="en-US" sz="26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197" name="AutoShape 6" descr="https://www.pearsonhighered.com/assets/bigcovers/0/3/2/1/03217756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307292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457200" y="756557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solidFill>
                  <a:srgbClr val="C00000"/>
                </a:solidFill>
                <a:latin typeface="Arial Rounded MT Bold" panose="020F0704030504030204" pitchFamily="34" charset="0"/>
                <a:cs typeface="Arial" charset="0"/>
              </a:rPr>
              <a:t>Metode</a:t>
            </a:r>
            <a:r>
              <a:rPr lang="en-US" sz="3200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 Rounded MT Bold" panose="020F0704030504030204" pitchFamily="34" charset="0"/>
                <a:cs typeface="Arial" charset="0"/>
              </a:rPr>
              <a:t>Pembelajaran</a:t>
            </a:r>
            <a:endParaRPr lang="en-US" sz="3200" dirty="0" smtClean="0">
              <a:solidFill>
                <a:srgbClr val="C00000"/>
              </a:solidFill>
              <a:latin typeface="Arial Rounded MT Bold" panose="020F0704030504030204" pitchFamily="34" charset="0"/>
              <a:cs typeface="Arial" charset="0"/>
            </a:endParaRPr>
          </a:p>
        </p:txBody>
      </p:sp>
      <p:sp>
        <p:nvSpPr>
          <p:cNvPr id="10244" name="Content Placeholder 5"/>
          <p:cNvSpPr>
            <a:spLocks noGrp="1"/>
          </p:cNvSpPr>
          <p:nvPr>
            <p:ph idx="1"/>
          </p:nvPr>
        </p:nvSpPr>
        <p:spPr>
          <a:xfrm>
            <a:off x="914399" y="1828800"/>
            <a:ext cx="7786687" cy="3809999"/>
          </a:xfrm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Tatap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muka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cs typeface="Arial" charset="0"/>
            </a:endParaRP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Tanya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jawab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/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diskusi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 </a:t>
            </a:r>
          </a:p>
          <a:p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Tugas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presentasi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 </a:t>
            </a:r>
          </a:p>
          <a:p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Pembuatan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 proposal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riset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cs typeface="Arial" charset="0"/>
            </a:endParaRP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Quiz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UTS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dan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 UAS</a:t>
            </a:r>
          </a:p>
          <a:p>
            <a:endParaRPr lang="id-ID" dirty="0" smtClean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1829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5"/>
          <p:cNvSpPr>
            <a:spLocks noGrp="1"/>
          </p:cNvSpPr>
          <p:nvPr>
            <p:ph type="title"/>
          </p:nvPr>
        </p:nvSpPr>
        <p:spPr>
          <a:xfrm>
            <a:off x="471487" y="936171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latin typeface="Arial Rounded MT Bold" panose="020F0704030504030204" pitchFamily="34" charset="0"/>
                <a:cs typeface="Arial" charset="0"/>
              </a:rPr>
              <a:t>Komponen</a:t>
            </a:r>
            <a:r>
              <a:rPr lang="en-US" sz="3200" b="1" dirty="0" smtClean="0">
                <a:latin typeface="Arial Rounded MT Bold" panose="020F0704030504030204" pitchFamily="34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 Rounded MT Bold" panose="020F0704030504030204" pitchFamily="34" charset="0"/>
                <a:cs typeface="Arial" charset="0"/>
              </a:rPr>
              <a:t>P</a:t>
            </a:r>
            <a:r>
              <a:rPr lang="en-US" sz="32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  <a:cs typeface="Arial" charset="0"/>
              </a:rPr>
              <a:t>enilaian</a:t>
            </a:r>
            <a:endParaRPr lang="en-US" sz="3200" b="1" dirty="0" smtClean="0">
              <a:solidFill>
                <a:srgbClr val="C00000"/>
              </a:solidFill>
              <a:latin typeface="Arial Rounded MT Bold" panose="020F0704030504030204" pitchFamily="34" charset="0"/>
              <a:cs typeface="Arial" charset="0"/>
            </a:endParaRPr>
          </a:p>
        </p:txBody>
      </p:sp>
      <p:sp>
        <p:nvSpPr>
          <p:cNvPr id="12292" name="Content Placeholder 5"/>
          <p:cNvSpPr>
            <a:spLocks noGrp="1"/>
          </p:cNvSpPr>
          <p:nvPr>
            <p:ph idx="1"/>
          </p:nvPr>
        </p:nvSpPr>
        <p:spPr>
          <a:xfrm>
            <a:off x="838200" y="2529113"/>
            <a:ext cx="6858000" cy="30480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Kehadiran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	: 10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</a:t>
            </a:r>
          </a:p>
          <a:p>
            <a:r>
              <a:rPr 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 Proposal Presentation 	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30%</a:t>
            </a:r>
          </a:p>
          <a:p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Penulisan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Proposal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Riset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: 30%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UTS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	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	: 15%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UAS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	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: 15%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id-ID" sz="24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230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0717" y="0"/>
            <a:ext cx="915471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29"/>
          <a:stretch/>
        </p:blipFill>
        <p:spPr bwMode="auto">
          <a:xfrm>
            <a:off x="-10716" y="6248401"/>
            <a:ext cx="915471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110343"/>
            <a:ext cx="7886700" cy="7184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b="1" i="1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Research Proposal Presentation</a:t>
            </a:r>
            <a:r>
              <a:rPr lang="en-US" sz="3000" b="1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br>
              <a:rPr lang="en-US" sz="3000" b="1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</a:br>
            <a:r>
              <a:rPr lang="en-US" sz="3000" b="1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(</a:t>
            </a:r>
            <a:r>
              <a:rPr lang="en-US" sz="30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Bobot</a:t>
            </a:r>
            <a:r>
              <a:rPr lang="en-US" sz="3000" b="1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Nilai</a:t>
            </a:r>
            <a:r>
              <a:rPr lang="en-US" sz="3000" b="1" dirty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= 30%</a:t>
            </a:r>
            <a:r>
              <a:rPr lang="en-US" sz="3000" b="1" i="1" dirty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)</a:t>
            </a:r>
            <a:endParaRPr lang="en-US" sz="3000" b="1" dirty="0">
              <a:solidFill>
                <a:srgbClr val="C000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8650" y="2207407"/>
            <a:ext cx="7886700" cy="3507593"/>
          </a:xfrm>
        </p:spPr>
        <p:txBody>
          <a:bodyPr>
            <a:normAutofit/>
          </a:bodyPr>
          <a:lstStyle/>
          <a:p>
            <a:pPr marL="425054" indent="-425054">
              <a:spcBef>
                <a:spcPts val="0"/>
              </a:spcBef>
              <a:spcAft>
                <a:spcPts val="900"/>
              </a:spcAft>
            </a:pP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 smtClean="0"/>
              <a:t>rancangan</a:t>
            </a:r>
            <a:r>
              <a:rPr lang="en-US" sz="2400" dirty="0" smtClean="0"/>
              <a:t> proposal </a:t>
            </a:r>
            <a:r>
              <a:rPr lang="en-US" sz="2400" dirty="0" err="1" smtClean="0"/>
              <a:t>riset</a:t>
            </a:r>
            <a:r>
              <a:rPr lang="en-US" sz="2400" dirty="0" smtClean="0"/>
              <a:t>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minat</a:t>
            </a:r>
            <a:r>
              <a:rPr lang="en-US" sz="2400" dirty="0" smtClean="0"/>
              <a:t> 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 </a:t>
            </a:r>
            <a:r>
              <a:rPr lang="en-US" sz="2400" dirty="0" err="1" smtClean="0"/>
              <a:t>Tugas</a:t>
            </a:r>
            <a:r>
              <a:rPr lang="en-US" sz="2400" dirty="0" smtClean="0"/>
              <a:t> </a:t>
            </a:r>
            <a:r>
              <a:rPr lang="en-US" sz="2400" dirty="0" err="1" smtClean="0"/>
              <a:t>Akhir</a:t>
            </a:r>
            <a:r>
              <a:rPr lang="en-US" sz="2400" dirty="0" smtClean="0"/>
              <a:t> </a:t>
            </a:r>
            <a:r>
              <a:rPr lang="en-US" sz="2400" dirty="0" err="1" smtClean="0"/>
              <a:t>mahasiswa</a:t>
            </a:r>
            <a:endParaRPr lang="en-US" sz="2400" dirty="0"/>
          </a:p>
          <a:p>
            <a:pPr marL="425054" indent="-425054">
              <a:spcBef>
                <a:spcPts val="0"/>
              </a:spcBef>
              <a:spcAft>
                <a:spcPts val="900"/>
              </a:spcAft>
            </a:pPr>
            <a:r>
              <a:rPr lang="en-US" sz="2400" dirty="0" err="1"/>
              <a:t>Mempresentasikan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analisa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PPT</a:t>
            </a:r>
            <a:r>
              <a:rPr lang="en-US" sz="2400" dirty="0"/>
              <a:t>) yang </a:t>
            </a:r>
            <a:r>
              <a:rPr lang="en-US" sz="2400" dirty="0" err="1"/>
              <a:t>berkaitan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: </a:t>
            </a:r>
          </a:p>
          <a:p>
            <a:pPr marL="1828800" indent="-385763">
              <a:spcBef>
                <a:spcPts val="0"/>
              </a:spcBef>
              <a:buFont typeface="+mj-lt"/>
              <a:buAutoNum type="arabicPeriod"/>
            </a:pPr>
            <a:r>
              <a:rPr lang="en-US" sz="1800" dirty="0" err="1" smtClean="0"/>
              <a:t>Topik</a:t>
            </a:r>
            <a:r>
              <a:rPr lang="en-US" sz="1800" dirty="0" smtClean="0"/>
              <a:t> </a:t>
            </a:r>
            <a:r>
              <a:rPr lang="en-US" sz="1800" dirty="0" err="1" smtClean="0"/>
              <a:t>penelitian</a:t>
            </a:r>
            <a:endParaRPr lang="en-US" sz="1800" dirty="0"/>
          </a:p>
          <a:p>
            <a:pPr marL="1828800" indent="-385763">
              <a:spcBef>
                <a:spcPts val="0"/>
              </a:spcBef>
              <a:buFont typeface="+mj-lt"/>
              <a:buAutoNum type="arabicPeriod"/>
            </a:pPr>
            <a:r>
              <a:rPr lang="en-US" sz="1800" dirty="0" err="1" smtClean="0"/>
              <a:t>Tujuan</a:t>
            </a:r>
            <a:r>
              <a:rPr lang="en-US" sz="1800" dirty="0" smtClean="0"/>
              <a:t> </a:t>
            </a:r>
            <a:r>
              <a:rPr lang="en-US" sz="1800" dirty="0" err="1" smtClean="0"/>
              <a:t>Penelitian</a:t>
            </a:r>
            <a:endParaRPr lang="en-US" sz="1800" dirty="0"/>
          </a:p>
          <a:p>
            <a:pPr marL="1828800" indent="-385763">
              <a:spcBef>
                <a:spcPts val="0"/>
              </a:spcBef>
              <a:buFont typeface="+mj-lt"/>
              <a:buAutoNum type="arabicPeriod"/>
            </a:pPr>
            <a:r>
              <a:rPr lang="en-US" sz="1800" dirty="0" err="1" smtClean="0"/>
              <a:t>Pentingnya</a:t>
            </a:r>
            <a:r>
              <a:rPr lang="en-US" sz="1800" dirty="0" smtClean="0"/>
              <a:t> </a:t>
            </a:r>
            <a:r>
              <a:rPr lang="en-US" sz="1800" dirty="0" err="1" smtClean="0"/>
              <a:t>penelitian</a:t>
            </a:r>
            <a:endParaRPr lang="en-US" sz="1800" dirty="0"/>
          </a:p>
          <a:p>
            <a:pPr marL="1828800" indent="-385763">
              <a:spcBef>
                <a:spcPts val="0"/>
              </a:spcBef>
              <a:buFont typeface="+mj-lt"/>
              <a:buAutoNum type="arabicPeriod"/>
            </a:pPr>
            <a:r>
              <a:rPr lang="en-US" sz="1800" dirty="0" err="1" smtClean="0"/>
              <a:t>Metode</a:t>
            </a:r>
            <a:r>
              <a:rPr lang="en-US" sz="1800" dirty="0" smtClean="0"/>
              <a:t> yang </a:t>
            </a:r>
            <a:r>
              <a:rPr lang="en-US" sz="1800" dirty="0" err="1" smtClean="0"/>
              <a:t>akan</a:t>
            </a:r>
            <a:r>
              <a:rPr lang="en-US" sz="1800" dirty="0" smtClean="0"/>
              <a:t> </a:t>
            </a:r>
            <a:r>
              <a:rPr lang="en-US" sz="1800" dirty="0" err="1" smtClean="0"/>
              <a:t>digunakan</a:t>
            </a:r>
            <a:endParaRPr lang="en-US" sz="1800" dirty="0"/>
          </a:p>
          <a:p>
            <a:pPr marL="1828800" indent="-385763">
              <a:spcBef>
                <a:spcPts val="0"/>
              </a:spcBef>
              <a:buFont typeface="+mj-lt"/>
              <a:buAutoNum type="arabicPeriod"/>
            </a:pPr>
            <a:r>
              <a:rPr lang="en-US" sz="1800" dirty="0" err="1" smtClean="0"/>
              <a:t>Hasil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diharapkan</a:t>
            </a:r>
            <a:endParaRPr lang="en-US" sz="1800" dirty="0" smtClean="0"/>
          </a:p>
          <a:p>
            <a:pPr marL="1828800" indent="-385763">
              <a:spcBef>
                <a:spcPts val="0"/>
              </a:spcBef>
              <a:buFont typeface="+mj-lt"/>
              <a:buAutoNum type="arabicPeriod"/>
            </a:pPr>
            <a:r>
              <a:rPr lang="en-US" sz="1800" dirty="0" err="1" smtClean="0"/>
              <a:t>Jadwal</a:t>
            </a:r>
            <a:r>
              <a:rPr lang="en-US" sz="1800" dirty="0" smtClean="0"/>
              <a:t> </a:t>
            </a:r>
            <a:r>
              <a:rPr lang="en-US" sz="1800" dirty="0" err="1" smtClean="0"/>
              <a:t>kegiatan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0288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0717" y="0"/>
            <a:ext cx="915471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29"/>
          <a:stretch/>
        </p:blipFill>
        <p:spPr bwMode="auto">
          <a:xfrm>
            <a:off x="-10716" y="6248401"/>
            <a:ext cx="915471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914400"/>
            <a:ext cx="7886700" cy="7184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b="1" i="1" dirty="0" err="1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Penulisan</a:t>
            </a:r>
            <a:r>
              <a:rPr lang="en-US" sz="3000" b="1" i="1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Proposal </a:t>
            </a:r>
            <a:r>
              <a:rPr lang="en-US" sz="3000" b="1" i="1" dirty="0" err="1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Riset</a:t>
            </a:r>
            <a:r>
              <a:rPr lang="en-US" sz="3000" b="1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/>
            </a:r>
            <a:br>
              <a:rPr lang="en-US" sz="3000" b="1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</a:br>
            <a:r>
              <a:rPr lang="en-US" sz="3000" b="1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(</a:t>
            </a:r>
            <a:r>
              <a:rPr lang="en-US" sz="30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Bobot</a:t>
            </a:r>
            <a:r>
              <a:rPr lang="en-US" sz="3000" b="1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Nilai</a:t>
            </a:r>
            <a:r>
              <a:rPr lang="en-US" sz="3000" b="1" dirty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= 30%</a:t>
            </a:r>
            <a:r>
              <a:rPr lang="en-US" sz="3000" b="1" i="1" dirty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)</a:t>
            </a:r>
            <a:endParaRPr lang="en-US" sz="3000" b="1" dirty="0">
              <a:solidFill>
                <a:srgbClr val="C000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8650" y="1981200"/>
            <a:ext cx="7886700" cy="3736193"/>
          </a:xfrm>
        </p:spPr>
        <p:txBody>
          <a:bodyPr>
            <a:normAutofit/>
          </a:bodyPr>
          <a:lstStyle/>
          <a:p>
            <a:pPr marL="425054" indent="-425054">
              <a:spcBef>
                <a:spcPts val="0"/>
              </a:spcBef>
              <a:spcAft>
                <a:spcPts val="900"/>
              </a:spcAft>
            </a:pPr>
            <a:r>
              <a:rPr lang="en-US" sz="2400" dirty="0" err="1" smtClean="0"/>
              <a:t>Berdasarkan</a:t>
            </a:r>
            <a:r>
              <a:rPr lang="en-US" sz="2400" dirty="0" smtClean="0"/>
              <a:t> </a:t>
            </a:r>
            <a:r>
              <a:rPr lang="en-US" sz="2400" dirty="0" err="1" smtClean="0"/>
              <a:t>presentasi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, </a:t>
            </a:r>
            <a:r>
              <a:rPr lang="en-US" sz="2400" dirty="0" err="1" smtClean="0"/>
              <a:t>beserta</a:t>
            </a:r>
            <a:r>
              <a:rPr lang="en-US" sz="2400" dirty="0" smtClean="0"/>
              <a:t> </a:t>
            </a:r>
            <a:r>
              <a:rPr lang="en-US" sz="2400" dirty="0" err="1" smtClean="0"/>
              <a:t>masukan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presentasi</a:t>
            </a:r>
            <a:r>
              <a:rPr lang="en-US" sz="2400" dirty="0" smtClean="0"/>
              <a:t>, </a:t>
            </a:r>
            <a:r>
              <a:rPr lang="en-US" sz="2400" dirty="0" err="1" smtClean="0"/>
              <a:t>mahasiswa</a:t>
            </a:r>
            <a:r>
              <a:rPr lang="en-US" sz="2400" dirty="0" smtClean="0"/>
              <a:t> </a:t>
            </a:r>
            <a:r>
              <a:rPr lang="en-US" sz="2400" dirty="0" err="1" smtClean="0"/>
              <a:t>menuangkan</a:t>
            </a:r>
            <a:r>
              <a:rPr lang="en-US" sz="2400" dirty="0" smtClean="0"/>
              <a:t> proposal </a:t>
            </a:r>
            <a:r>
              <a:rPr lang="en-US" sz="2400" dirty="0" err="1" smtClean="0"/>
              <a:t>riset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tertulis</a:t>
            </a:r>
            <a:r>
              <a:rPr lang="en-US" sz="2400" dirty="0" smtClean="0"/>
              <a:t>.</a:t>
            </a:r>
            <a:endParaRPr lang="en-US" sz="2400" dirty="0"/>
          </a:p>
          <a:p>
            <a:pPr marL="425054" indent="-425054">
              <a:spcBef>
                <a:spcPts val="0"/>
              </a:spcBef>
              <a:spcAft>
                <a:spcPts val="900"/>
              </a:spcAft>
            </a:pPr>
            <a:r>
              <a:rPr lang="en-US" sz="2400" dirty="0" smtClean="0"/>
              <a:t>Format </a:t>
            </a:r>
            <a:r>
              <a:rPr lang="en-US" sz="2400" dirty="0" err="1" smtClean="0"/>
              <a:t>laporan</a:t>
            </a:r>
            <a:r>
              <a:rPr lang="en-US" sz="2400" dirty="0" smtClean="0"/>
              <a:t> </a:t>
            </a:r>
            <a:r>
              <a:rPr lang="en-US" sz="2400" dirty="0" err="1" smtClean="0"/>
              <a:t>sbb</a:t>
            </a:r>
            <a:r>
              <a:rPr lang="en-US" sz="2400" dirty="0" smtClean="0"/>
              <a:t>: </a:t>
            </a:r>
            <a:endParaRPr lang="en-US" sz="2400" dirty="0"/>
          </a:p>
          <a:p>
            <a:pPr marL="1828800" indent="-385763">
              <a:spcBef>
                <a:spcPts val="0"/>
              </a:spcBef>
              <a:buFont typeface="+mj-lt"/>
              <a:buAutoNum type="arabicPeriod"/>
            </a:pPr>
            <a:r>
              <a:rPr lang="en-US" sz="1800" dirty="0" err="1" smtClean="0"/>
              <a:t>Judul</a:t>
            </a:r>
            <a:r>
              <a:rPr lang="en-US" sz="1800" dirty="0" smtClean="0"/>
              <a:t> </a:t>
            </a:r>
            <a:r>
              <a:rPr lang="en-US" sz="1800" dirty="0" err="1" smtClean="0"/>
              <a:t>Penelitian</a:t>
            </a:r>
            <a:r>
              <a:rPr lang="en-US" sz="1800" dirty="0" smtClean="0"/>
              <a:t>, </a:t>
            </a:r>
            <a:r>
              <a:rPr lang="en-US" sz="1800" dirty="0" err="1" smtClean="0"/>
              <a:t>Nama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NIM</a:t>
            </a:r>
          </a:p>
          <a:p>
            <a:pPr marL="1828800" indent="-385763">
              <a:spcBef>
                <a:spcPts val="0"/>
              </a:spcBef>
              <a:buFont typeface="+mj-lt"/>
              <a:buAutoNum type="arabicPeriod"/>
            </a:pPr>
            <a:r>
              <a:rPr lang="en-US" sz="1800" dirty="0" err="1" smtClean="0"/>
              <a:t>Latar</a:t>
            </a:r>
            <a:r>
              <a:rPr lang="en-US" sz="1800" dirty="0" smtClean="0"/>
              <a:t> </a:t>
            </a:r>
            <a:r>
              <a:rPr lang="en-US" sz="1800" dirty="0" err="1" smtClean="0"/>
              <a:t>belakang</a:t>
            </a:r>
            <a:r>
              <a:rPr lang="en-US" sz="1800" dirty="0" smtClean="0"/>
              <a:t> </a:t>
            </a:r>
            <a:r>
              <a:rPr lang="en-US" sz="1800" dirty="0" err="1" smtClean="0"/>
              <a:t>penelitian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menjelaskan</a:t>
            </a:r>
            <a:r>
              <a:rPr lang="en-US" sz="1800" dirty="0" smtClean="0"/>
              <a:t> </a:t>
            </a:r>
            <a:r>
              <a:rPr lang="en-US" sz="1800" i="1" dirty="0" smtClean="0"/>
              <a:t>gap of knowledge</a:t>
            </a:r>
            <a:endParaRPr lang="en-US" sz="1800" dirty="0"/>
          </a:p>
          <a:p>
            <a:pPr marL="1828800" indent="-385763">
              <a:spcBef>
                <a:spcPts val="0"/>
              </a:spcBef>
              <a:buFont typeface="+mj-lt"/>
              <a:buAutoNum type="arabicPeriod"/>
            </a:pPr>
            <a:r>
              <a:rPr lang="en-US" sz="1800" dirty="0" err="1" smtClean="0"/>
              <a:t>Tujuan</a:t>
            </a:r>
            <a:r>
              <a:rPr lang="en-US" sz="1800" dirty="0" smtClean="0"/>
              <a:t> </a:t>
            </a:r>
            <a:r>
              <a:rPr lang="en-US" sz="1800" dirty="0" err="1" smtClean="0"/>
              <a:t>Penelitian</a:t>
            </a:r>
            <a:endParaRPr lang="en-US" sz="1800" dirty="0"/>
          </a:p>
          <a:p>
            <a:pPr marL="1828800" indent="-385763">
              <a:spcBef>
                <a:spcPts val="0"/>
              </a:spcBef>
              <a:buFont typeface="+mj-lt"/>
              <a:buAutoNum type="arabicPeriod"/>
            </a:pPr>
            <a:r>
              <a:rPr lang="en-US" sz="1800" dirty="0" err="1" smtClean="0"/>
              <a:t>Pentingnya</a:t>
            </a:r>
            <a:r>
              <a:rPr lang="en-US" sz="1800" dirty="0" smtClean="0"/>
              <a:t> </a:t>
            </a:r>
            <a:r>
              <a:rPr lang="en-US" sz="1800" dirty="0" err="1" smtClean="0"/>
              <a:t>penelitian</a:t>
            </a:r>
            <a:endParaRPr lang="en-US" sz="1800" dirty="0"/>
          </a:p>
          <a:p>
            <a:pPr marL="1828800" indent="-385763">
              <a:spcBef>
                <a:spcPts val="0"/>
              </a:spcBef>
              <a:buFont typeface="+mj-lt"/>
              <a:buAutoNum type="arabicPeriod"/>
            </a:pPr>
            <a:r>
              <a:rPr lang="en-US" sz="1800" dirty="0" err="1" smtClean="0"/>
              <a:t>Metode</a:t>
            </a:r>
            <a:r>
              <a:rPr lang="en-US" sz="1800" dirty="0" smtClean="0"/>
              <a:t> yang </a:t>
            </a:r>
            <a:r>
              <a:rPr lang="en-US" sz="1800" dirty="0" err="1" smtClean="0"/>
              <a:t>akan</a:t>
            </a:r>
            <a:r>
              <a:rPr lang="en-US" sz="1800" dirty="0" smtClean="0"/>
              <a:t> </a:t>
            </a:r>
            <a:r>
              <a:rPr lang="en-US" sz="1800" dirty="0" err="1" smtClean="0"/>
              <a:t>digunakan</a:t>
            </a:r>
            <a:endParaRPr lang="en-US" sz="1800" dirty="0"/>
          </a:p>
          <a:p>
            <a:pPr marL="1828800" indent="-385763">
              <a:spcBef>
                <a:spcPts val="0"/>
              </a:spcBef>
              <a:buFont typeface="+mj-lt"/>
              <a:buAutoNum type="arabicPeriod"/>
            </a:pPr>
            <a:r>
              <a:rPr lang="en-US" sz="1800" dirty="0" err="1" smtClean="0"/>
              <a:t>Hasil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diharapkan</a:t>
            </a:r>
            <a:endParaRPr lang="en-US" sz="1800" dirty="0" smtClean="0"/>
          </a:p>
          <a:p>
            <a:pPr marL="1828800" indent="-385763">
              <a:spcBef>
                <a:spcPts val="0"/>
              </a:spcBef>
              <a:buFont typeface="+mj-lt"/>
              <a:buAutoNum type="arabicPeriod"/>
            </a:pPr>
            <a:r>
              <a:rPr lang="en-US" sz="1800" dirty="0" err="1" smtClean="0"/>
              <a:t>Jadwal</a:t>
            </a:r>
            <a:r>
              <a:rPr lang="en-US" sz="1800" dirty="0" smtClean="0"/>
              <a:t> </a:t>
            </a:r>
            <a:r>
              <a:rPr lang="en-US" sz="1800" dirty="0" err="1" smtClean="0"/>
              <a:t>kegiatan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8632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charset="0"/>
              </a:rPr>
              <a:t>Tata </a:t>
            </a:r>
            <a:r>
              <a:rPr lang="en-US" sz="3200" dirty="0" err="1">
                <a:solidFill>
                  <a:srgbClr val="C00000"/>
                </a:solidFill>
                <a:latin typeface="Arial Rounded MT Bold" panose="020F0704030504030204" pitchFamily="34" charset="0"/>
                <a:cs typeface="Arial" charset="0"/>
              </a:rPr>
              <a:t>T</a:t>
            </a:r>
            <a:r>
              <a:rPr lang="en-US" sz="3200" dirty="0" err="1" smtClean="0">
                <a:solidFill>
                  <a:srgbClr val="C00000"/>
                </a:solidFill>
                <a:latin typeface="Arial Rounded MT Bold" panose="020F0704030504030204" pitchFamily="34" charset="0"/>
                <a:cs typeface="Arial" charset="0"/>
              </a:rPr>
              <a:t>ertib</a:t>
            </a:r>
            <a:r>
              <a:rPr lang="en-US" sz="3200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 Rounded MT Bold" panose="020F0704030504030204" pitchFamily="34" charset="0"/>
                <a:cs typeface="Arial" charset="0"/>
              </a:rPr>
              <a:t>Selama</a:t>
            </a:r>
            <a:r>
              <a:rPr lang="en-US" sz="3200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 Rounded MT Bold" panose="020F0704030504030204" pitchFamily="34" charset="0"/>
                <a:cs typeface="Arial" charset="0"/>
              </a:rPr>
              <a:t>Masa</a:t>
            </a:r>
            <a:r>
              <a:rPr lang="en-US" sz="3200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 Rounded MT Bold" panose="020F0704030504030204" pitchFamily="34" charset="0"/>
                <a:cs typeface="Arial" charset="0"/>
              </a:rPr>
              <a:t>Perkuliahan</a:t>
            </a:r>
            <a:endParaRPr lang="en-US" sz="3200" dirty="0" smtClean="0">
              <a:solidFill>
                <a:srgbClr val="C00000"/>
              </a:solidFill>
              <a:latin typeface="Arial Rounded MT Bold" panose="020F0704030504030204" pitchFamily="34" charset="0"/>
              <a:cs typeface="Arial" charset="0"/>
            </a:endParaRPr>
          </a:p>
        </p:txBody>
      </p:sp>
      <p:sp>
        <p:nvSpPr>
          <p:cNvPr id="1434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200" smtClean="0">
                <a:latin typeface="Arial" charset="0"/>
                <a:cs typeface="Arial" charset="0"/>
              </a:rPr>
              <a:t>Dosen dan mahasiswa wajib datang tepat waktu</a:t>
            </a:r>
          </a:p>
          <a:p>
            <a:r>
              <a:rPr lang="en-US" sz="2200" smtClean="0">
                <a:latin typeface="Arial" charset="0"/>
                <a:cs typeface="Arial" charset="0"/>
              </a:rPr>
              <a:t>Diberikan toleransi kedatangan 15 menit, setelah itu mahasiswa tidak diperkenankan mengikuti perkuliahan di dalam kelas untuk sesi tersebut</a:t>
            </a:r>
          </a:p>
          <a:p>
            <a:r>
              <a:rPr lang="en-US" sz="2200" smtClean="0">
                <a:latin typeface="Arial" charset="0"/>
                <a:cs typeface="Arial" charset="0"/>
              </a:rPr>
              <a:t>Wajib mengenakan pakaian sopan: mis. tidak menggunakan kaos oblong atau sandal</a:t>
            </a:r>
          </a:p>
          <a:p>
            <a:r>
              <a:rPr lang="en-US" sz="2200" smtClean="0">
                <a:latin typeface="Arial" charset="0"/>
                <a:cs typeface="Arial" charset="0"/>
              </a:rPr>
              <a:t>Apabila kuliah tidak bisa dilakukan sesuai jadwal akan dikenakan kelas pengganti (</a:t>
            </a:r>
            <a:r>
              <a:rPr lang="en-US" sz="2200" i="1" smtClean="0">
                <a:latin typeface="Arial" charset="0"/>
                <a:cs typeface="Arial" charset="0"/>
              </a:rPr>
              <a:t>make up class</a:t>
            </a:r>
            <a:r>
              <a:rPr lang="en-US" sz="2200" smtClean="0">
                <a:latin typeface="Arial" charset="0"/>
                <a:cs typeface="Arial" charset="0"/>
              </a:rPr>
              <a:t>)</a:t>
            </a:r>
          </a:p>
          <a:p>
            <a:r>
              <a:rPr lang="en-US" sz="2200" smtClean="0">
                <a:latin typeface="Arial" charset="0"/>
                <a:cs typeface="Arial" charset="0"/>
              </a:rPr>
              <a:t>Tidak keluar masuk kelas ketika perkuliahan berlangsung</a:t>
            </a:r>
          </a:p>
          <a:p>
            <a:r>
              <a:rPr lang="en-US" sz="2200" smtClean="0">
                <a:latin typeface="Arial" charset="0"/>
                <a:cs typeface="Arial" charset="0"/>
              </a:rPr>
              <a:t>TIDAK diperkenankan mencontek setiap UTS dan UAS</a:t>
            </a:r>
          </a:p>
          <a:p>
            <a:r>
              <a:rPr lang="en-US" sz="2200" smtClean="0">
                <a:latin typeface="Arial" charset="0"/>
                <a:cs typeface="Arial" charset="0"/>
              </a:rPr>
              <a:t>Menjawab soal ujian TIDAK BOLEH menggunakan pensil</a:t>
            </a:r>
          </a:p>
          <a:p>
            <a:r>
              <a:rPr lang="en-US" sz="2200" smtClean="0">
                <a:latin typeface="Arial" charset="0"/>
                <a:cs typeface="Arial" charset="0"/>
              </a:rPr>
              <a:t>Apabila diketahui mencontek, nilai UTS atau UAS menjadi E</a:t>
            </a:r>
            <a:endParaRPr lang="id-ID" sz="220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9136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1870</TotalTime>
  <Words>1510</Words>
  <Application>Microsoft Office PowerPoint</Application>
  <PresentationFormat>On-screen Show (4:3)</PresentationFormat>
  <Paragraphs>214</Paragraphs>
  <Slides>35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Arial Rounded MT Bold</vt:lpstr>
      <vt:lpstr>Calibri</vt:lpstr>
      <vt:lpstr>Office Theme</vt:lpstr>
      <vt:lpstr>PowerPoint Presentation</vt:lpstr>
      <vt:lpstr>PowerPoint Presentation</vt:lpstr>
      <vt:lpstr>PowerPoint Presentation</vt:lpstr>
      <vt:lpstr>Bahan Referensi</vt:lpstr>
      <vt:lpstr>Metode Pembelajaran</vt:lpstr>
      <vt:lpstr>Komponen Penilaian</vt:lpstr>
      <vt:lpstr>Research Proposal Presentation  (Bobot Nilai = 30%)</vt:lpstr>
      <vt:lpstr>Penulisan Proposal Riset (Bobot Nilai = 30%)</vt:lpstr>
      <vt:lpstr>Tata Tertib Selama Masa Perkuliahan</vt:lpstr>
      <vt:lpstr>Metode Penelitian: Pendahuluan</vt:lpstr>
      <vt:lpstr>Apa itu penelitian?</vt:lpstr>
      <vt:lpstr>Kegiatan manakah yang termasuk penelitian?</vt:lpstr>
      <vt:lpstr>Berbagai Definisi Penelitian (Research)</vt:lpstr>
      <vt:lpstr>Berbagai Definisi Penelitian (Research)</vt:lpstr>
      <vt:lpstr>Penelitian</vt:lpstr>
      <vt:lpstr>PowerPoint Presentation</vt:lpstr>
      <vt:lpstr>PowerPoint Presentation</vt:lpstr>
      <vt:lpstr>Tujuan Penelitian</vt:lpstr>
      <vt:lpstr>Tujuan Penelitian</vt:lpstr>
      <vt:lpstr>Motivasi dalam Penelitian</vt:lpstr>
      <vt:lpstr>Beberapa Motivasi Pelaksanaan Riset (Kothari 2004)</vt:lpstr>
      <vt:lpstr>To sum up..</vt:lpstr>
      <vt:lpstr>Characteristics of Research</vt:lpstr>
      <vt:lpstr>Characteristics of Research</vt:lpstr>
      <vt:lpstr>Characteristics of Research</vt:lpstr>
      <vt:lpstr>Characteristics of Research</vt:lpstr>
      <vt:lpstr>Characteristics of Research</vt:lpstr>
      <vt:lpstr>Characteristics of Research</vt:lpstr>
      <vt:lpstr>Kegiatan manakah yang termasuk penelitian?</vt:lpstr>
      <vt:lpstr>Berbagai Macam Tipe Riset:</vt:lpstr>
      <vt:lpstr>Pure Research vs Applied Research</vt:lpstr>
      <vt:lpstr>From point of view of the application of research:</vt:lpstr>
      <vt:lpstr>Dilihat dari tujuan dilaksanakannya penelitian:  </vt:lpstr>
      <vt:lpstr>Dilihat dari cara pengambilan datanya:</vt:lpstr>
      <vt:lpstr>Exercise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Henny Saraswati</dc:creator>
  <cp:lastModifiedBy>Radisti</cp:lastModifiedBy>
  <cp:revision>118</cp:revision>
  <dcterms:created xsi:type="dcterms:W3CDTF">2017-09-08T08:13:57Z</dcterms:created>
  <dcterms:modified xsi:type="dcterms:W3CDTF">2019-03-30T13:17:28Z</dcterms:modified>
</cp:coreProperties>
</file>