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70" r:id="rId3"/>
    <p:sldId id="271" r:id="rId4"/>
    <p:sldId id="272" r:id="rId5"/>
    <p:sldId id="257" r:id="rId6"/>
    <p:sldId id="273" r:id="rId7"/>
    <p:sldId id="258" r:id="rId8"/>
    <p:sldId id="259" r:id="rId9"/>
    <p:sldId id="260" r:id="rId10"/>
    <p:sldId id="261" r:id="rId11"/>
    <p:sldId id="275" r:id="rId12"/>
    <p:sldId id="274" r:id="rId13"/>
    <p:sldId id="262" r:id="rId14"/>
    <p:sldId id="276" r:id="rId15"/>
    <p:sldId id="263" r:id="rId16"/>
    <p:sldId id="277" r:id="rId17"/>
    <p:sldId id="264" r:id="rId18"/>
    <p:sldId id="265" r:id="rId19"/>
    <p:sldId id="266" r:id="rId20"/>
    <p:sldId id="267" r:id="rId21"/>
    <p:sldId id="26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12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9251E31-3360-4B21-9259-93469148225D}" type="datetimeFigureOut">
              <a:rPr lang="en-GB" smtClean="0"/>
              <a:t>27/05/2019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2301972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251E31-3360-4B21-9259-93469148225D}" type="datetimeFigureOut">
              <a:rPr lang="en-GB" smtClean="0"/>
              <a:t>27/05/2019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3032308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251E31-3360-4B21-9259-93469148225D}" type="datetimeFigureOut">
              <a:rPr lang="en-GB" smtClean="0"/>
              <a:t>27/05/2019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2347271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251E31-3360-4B21-9259-93469148225D}" type="datetimeFigureOut">
              <a:rPr lang="en-GB" smtClean="0"/>
              <a:t>27/05/2019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1205405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251E31-3360-4B21-9259-93469148225D}" type="datetimeFigureOut">
              <a:rPr lang="en-GB" smtClean="0"/>
              <a:t>27/05/2019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3724992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9251E31-3360-4B21-9259-93469148225D}" type="datetimeFigureOut">
              <a:rPr lang="en-GB" smtClean="0"/>
              <a:t>27/05/2019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2498304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251E31-3360-4B21-9259-93469148225D}" type="datetimeFigureOut">
              <a:rPr lang="en-GB" smtClean="0"/>
              <a:t>27/05/2019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2090232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251E31-3360-4B21-9259-93469148225D}" type="datetimeFigureOut">
              <a:rPr lang="en-GB" smtClean="0"/>
              <a:t>27/05/2019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2039599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251E31-3360-4B21-9259-93469148225D}" type="datetimeFigureOut">
              <a:rPr lang="en-GB" smtClean="0"/>
              <a:t>27/05/2019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1606039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51E31-3360-4B21-9259-93469148225D}" type="datetimeFigureOut">
              <a:rPr lang="en-GB" smtClean="0"/>
              <a:t>27/05/2019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2066362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251E31-3360-4B21-9259-93469148225D}" type="datetimeFigureOut">
              <a:rPr lang="en-GB" smtClean="0"/>
              <a:t>27/05/2019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85B793-A244-46AC-B634-CFDE6095F1F0}" type="slidenum">
              <a:rPr lang="en-GB" smtClean="0"/>
              <a:t>‹#›</a:t>
            </a:fld>
            <a:endParaRPr lang="en-GB"/>
          </a:p>
        </p:txBody>
      </p:sp>
    </p:spTree>
    <p:extLst>
      <p:ext uri="{BB962C8B-B14F-4D97-AF65-F5344CB8AC3E}">
        <p14:creationId xmlns:p14="http://schemas.microsoft.com/office/powerpoint/2010/main" val="490172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51E31-3360-4B21-9259-93469148225D}" type="datetimeFigureOut">
              <a:rPr lang="en-GB" smtClean="0"/>
              <a:t>27/05/2019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85B793-A244-46AC-B634-CFDE6095F1F0}" type="slidenum">
              <a:rPr lang="en-GB" smtClean="0"/>
              <a:t>‹#›</a:t>
            </a:fld>
            <a:endParaRPr lang="en-GB"/>
          </a:p>
        </p:txBody>
      </p:sp>
    </p:spTree>
    <p:extLst>
      <p:ext uri="{BB962C8B-B14F-4D97-AF65-F5344CB8AC3E}">
        <p14:creationId xmlns:p14="http://schemas.microsoft.com/office/powerpoint/2010/main" val="2169537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0"/>
            <a:ext cx="913160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Box 1"/>
          <p:cNvSpPr txBox="1">
            <a:spLocks noChangeArrowheads="1"/>
          </p:cNvSpPr>
          <p:nvPr/>
        </p:nvSpPr>
        <p:spPr bwMode="auto">
          <a:xfrm>
            <a:off x="3307976" y="2474893"/>
            <a:ext cx="528469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r>
              <a:rPr lang="en-US" sz="2800" b="1" dirty="0">
                <a:solidFill>
                  <a:schemeClr val="bg1"/>
                </a:solidFill>
                <a:latin typeface="Arial Rounded MT Bold" panose="020F0704030504030204" pitchFamily="34" charset="0"/>
              </a:rPr>
              <a:t>IBL 381</a:t>
            </a:r>
          </a:p>
          <a:p>
            <a:pPr algn="ctr" eaLnBrk="1" hangingPunct="1"/>
            <a:r>
              <a:rPr lang="en-US" sz="2800" b="1" dirty="0">
                <a:solidFill>
                  <a:schemeClr val="bg1"/>
                </a:solidFill>
                <a:latin typeface="Arial Rounded MT Bold" panose="020F0704030504030204" pitchFamily="34" charset="0"/>
              </a:rPr>
              <a:t>METODOLOGI PENELITIAN</a:t>
            </a:r>
          </a:p>
        </p:txBody>
      </p:sp>
      <p:sp>
        <p:nvSpPr>
          <p:cNvPr id="3076" name="TextBox 1"/>
          <p:cNvSpPr txBox="1">
            <a:spLocks noChangeArrowheads="1"/>
          </p:cNvSpPr>
          <p:nvPr/>
        </p:nvSpPr>
        <p:spPr bwMode="auto">
          <a:xfrm>
            <a:off x="3907209" y="4485556"/>
            <a:ext cx="4086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600" dirty="0">
                <a:solidFill>
                  <a:schemeClr val="bg1"/>
                </a:solidFill>
                <a:latin typeface="Arial Rounded MT Bold" panose="020F0704030504030204" pitchFamily="34" charset="0"/>
              </a:rPr>
              <a:t>Radisti A. </a:t>
            </a:r>
            <a:r>
              <a:rPr lang="en-US" sz="1600" dirty="0" err="1">
                <a:solidFill>
                  <a:schemeClr val="bg1"/>
                </a:solidFill>
                <a:latin typeface="Arial Rounded MT Bold" panose="020F0704030504030204" pitchFamily="34" charset="0"/>
              </a:rPr>
              <a:t>Praptiwi</a:t>
            </a:r>
            <a:r>
              <a:rPr lang="en-US" sz="1600" dirty="0">
                <a:solidFill>
                  <a:schemeClr val="bg1"/>
                </a:solidFill>
                <a:latin typeface="Arial Rounded MT Bold" panose="020F0704030504030204" pitchFamily="34" charset="0"/>
              </a:rPr>
              <a:t>, ST. M.Sc. PhD</a:t>
            </a:r>
            <a:endParaRPr lang="id-ID" sz="1600" dirty="0">
              <a:solidFill>
                <a:schemeClr val="bg1"/>
              </a:solidFill>
              <a:latin typeface="Arial Rounded MT Bold" panose="020F0704030504030204" pitchFamily="34" charset="0"/>
            </a:endParaRPr>
          </a:p>
        </p:txBody>
      </p:sp>
      <p:sp>
        <p:nvSpPr>
          <p:cNvPr id="5" name="TextBox 1"/>
          <p:cNvSpPr txBox="1">
            <a:spLocks noChangeArrowheads="1"/>
          </p:cNvSpPr>
          <p:nvPr/>
        </p:nvSpPr>
        <p:spPr bwMode="auto">
          <a:xfrm>
            <a:off x="3307976" y="3760063"/>
            <a:ext cx="52846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a:r>
              <a:rPr lang="nn-NO" sz="2400" dirty="0">
                <a:solidFill>
                  <a:schemeClr val="bg1"/>
                </a:solidFill>
                <a:latin typeface="Arial Rounded MT Bold" panose="020F0704030504030204" pitchFamily="34" charset="0"/>
              </a:rPr>
              <a:t>10. Instrumen Pengukuran</a:t>
            </a:r>
          </a:p>
        </p:txBody>
      </p:sp>
    </p:spTree>
    <p:extLst>
      <p:ext uri="{BB962C8B-B14F-4D97-AF65-F5344CB8AC3E}">
        <p14:creationId xmlns:p14="http://schemas.microsoft.com/office/powerpoint/2010/main" val="1211483551"/>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ratio scal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3110379" y="162480"/>
            <a:ext cx="6033621" cy="403495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221876" y="4454540"/>
            <a:ext cx="8515350" cy="3613658"/>
          </a:xfrm>
        </p:spPr>
        <p:txBody>
          <a:bodyPr>
            <a:noAutofit/>
          </a:bodyPr>
          <a:lstStyle/>
          <a:p>
            <a:pPr marL="282575" indent="-282575"/>
            <a:r>
              <a:rPr lang="en-GB" sz="2000" dirty="0" smtClean="0"/>
              <a:t>These </a:t>
            </a:r>
            <a:r>
              <a:rPr lang="en-GB" sz="2000" dirty="0"/>
              <a:t>scales </a:t>
            </a:r>
            <a:r>
              <a:rPr lang="en-GB" sz="2000" b="1" dirty="0"/>
              <a:t>are used to measure actual variables</a:t>
            </a:r>
            <a:r>
              <a:rPr lang="en-GB" sz="2000" dirty="0"/>
              <a:t>. </a:t>
            </a:r>
            <a:endParaRPr lang="en-GB" sz="2000" dirty="0" smtClean="0"/>
          </a:p>
          <a:p>
            <a:pPr marL="282575" indent="-282575"/>
            <a:r>
              <a:rPr lang="en-GB" sz="2000" dirty="0" smtClean="0"/>
              <a:t>Ratio </a:t>
            </a:r>
            <a:r>
              <a:rPr lang="en-GB" sz="2000" dirty="0"/>
              <a:t>scales permit the researcher to compare both differences in scores and in the relative magnitude of scores. </a:t>
            </a:r>
            <a:endParaRPr lang="en-GB" sz="2000" dirty="0" smtClean="0"/>
          </a:p>
          <a:p>
            <a:pPr marL="282575" indent="-282575"/>
            <a:r>
              <a:rPr lang="en-GB" sz="2000" dirty="0" smtClean="0"/>
              <a:t>For </a:t>
            </a:r>
            <a:r>
              <a:rPr lang="en-GB" sz="2000" dirty="0"/>
              <a:t>instance, the difference between 5 and 10 minutes is the same as that between 10 and 15 minutes, and 10 minutes is twice as long as 5 minutes.</a:t>
            </a:r>
            <a:endParaRPr lang="en-GB" sz="1400" b="1" dirty="0"/>
          </a:p>
        </p:txBody>
      </p:sp>
      <p:sp>
        <p:nvSpPr>
          <p:cNvPr id="5" name="Rounded Rectangle 4"/>
          <p:cNvSpPr/>
          <p:nvPr/>
        </p:nvSpPr>
        <p:spPr>
          <a:xfrm>
            <a:off x="221876" y="499195"/>
            <a:ext cx="2558303" cy="68693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4</a:t>
            </a:r>
            <a:r>
              <a:rPr lang="en-US" sz="2000" b="1" dirty="0" smtClean="0">
                <a:solidFill>
                  <a:schemeClr val="tx1"/>
                </a:solidFill>
              </a:rPr>
              <a:t>. RATIO SCALE</a:t>
            </a:r>
            <a:r>
              <a:rPr lang="en-US" sz="2000" dirty="0" smtClean="0">
                <a:solidFill>
                  <a:schemeClr val="tx1"/>
                </a:solidFill>
              </a:rPr>
              <a:t> </a:t>
            </a:r>
            <a:endParaRPr lang="en-US" sz="2000" dirty="0">
              <a:solidFill>
                <a:schemeClr val="tx1"/>
              </a:solidFill>
            </a:endParaRPr>
          </a:p>
        </p:txBody>
      </p:sp>
      <p:sp>
        <p:nvSpPr>
          <p:cNvPr id="6" name="TextBox 5"/>
          <p:cNvSpPr txBox="1"/>
          <p:nvPr/>
        </p:nvSpPr>
        <p:spPr>
          <a:xfrm>
            <a:off x="211791" y="2002755"/>
            <a:ext cx="4266080" cy="1323439"/>
          </a:xfrm>
          <a:prstGeom prst="rect">
            <a:avLst/>
          </a:prstGeom>
          <a:noFill/>
        </p:spPr>
        <p:txBody>
          <a:bodyPr wrap="square" rtlCol="0">
            <a:spAutoFit/>
          </a:bodyPr>
          <a:lstStyle/>
          <a:p>
            <a:pPr marL="285750" indent="-285750">
              <a:buFont typeface="Arial" panose="020B0604020202020204" pitchFamily="34" charset="0"/>
              <a:buChar char="•"/>
            </a:pPr>
            <a:r>
              <a:rPr lang="en-GB" sz="2000" dirty="0"/>
              <a:t>Ratio scale is a special kind of internal scale that </a:t>
            </a:r>
            <a:r>
              <a:rPr lang="en-GB" sz="2000" b="1" dirty="0"/>
              <a:t>has a meaningful zero point</a:t>
            </a:r>
            <a:r>
              <a:rPr lang="en-GB" sz="2000" dirty="0"/>
              <a:t>. </a:t>
            </a:r>
          </a:p>
          <a:p>
            <a:endParaRPr lang="en-US" sz="2000" dirty="0"/>
          </a:p>
        </p:txBody>
      </p:sp>
      <p:sp>
        <p:nvSpPr>
          <p:cNvPr id="8" name="TextBox 7"/>
          <p:cNvSpPr txBox="1"/>
          <p:nvPr/>
        </p:nvSpPr>
        <p:spPr>
          <a:xfrm>
            <a:off x="211791" y="3097655"/>
            <a:ext cx="5723030" cy="1323439"/>
          </a:xfrm>
          <a:prstGeom prst="rect">
            <a:avLst/>
          </a:prstGeom>
          <a:noFill/>
        </p:spPr>
        <p:txBody>
          <a:bodyPr wrap="square" rtlCol="0">
            <a:spAutoFit/>
          </a:bodyPr>
          <a:lstStyle/>
          <a:p>
            <a:pPr marL="282575" indent="-282575">
              <a:buFont typeface="Arial" panose="020B0604020202020204" pitchFamily="34" charset="0"/>
              <a:buChar char="•"/>
            </a:pPr>
            <a:r>
              <a:rPr lang="en-GB" sz="2000" dirty="0"/>
              <a:t>With this scale, length, weight or distance can be measured. </a:t>
            </a:r>
            <a:r>
              <a:rPr lang="en-GB" sz="2000" b="1" dirty="0"/>
              <a:t>In this scale, it is possible to say, how many times greater or smaller one object is being compared to the other</a:t>
            </a:r>
            <a:r>
              <a:rPr lang="en-GB" sz="2000" dirty="0" smtClean="0"/>
              <a:t>.</a:t>
            </a:r>
            <a:endParaRPr lang="en-GB" sz="2000" dirty="0"/>
          </a:p>
        </p:txBody>
      </p:sp>
    </p:spTree>
    <p:extLst>
      <p:ext uri="{BB962C8B-B14F-4D97-AF65-F5344CB8AC3E}">
        <p14:creationId xmlns:p14="http://schemas.microsoft.com/office/powerpoint/2010/main" val="16681960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Nominal scale"/>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98911" y="749183"/>
            <a:ext cx="7146178" cy="53596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025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p:blipFill>
        <p:spPr bwMode="auto">
          <a:xfrm>
            <a:off x="793612" y="1062318"/>
            <a:ext cx="7556776" cy="473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332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F8A34-7A7B-4DDC-91DA-C7D7F7154BD6}"/>
              </a:ext>
            </a:extLst>
          </p:cNvPr>
          <p:cNvSpPr>
            <a:spLocks noGrp="1"/>
          </p:cNvSpPr>
          <p:nvPr>
            <p:ph type="title"/>
          </p:nvPr>
        </p:nvSpPr>
        <p:spPr/>
        <p:txBody>
          <a:bodyPr>
            <a:normAutofit/>
          </a:bodyPr>
          <a:lstStyle/>
          <a:p>
            <a:r>
              <a:rPr lang="en-GB" sz="3600" b="1" dirty="0">
                <a:solidFill>
                  <a:schemeClr val="accent4">
                    <a:lumMod val="75000"/>
                  </a:schemeClr>
                </a:solidFill>
                <a:latin typeface="Arial Rounded MT Bold" panose="020F0704030504030204" pitchFamily="34" charset="0"/>
              </a:rPr>
              <a:t>Sources of Error in Measurement</a:t>
            </a:r>
          </a:p>
        </p:txBody>
      </p:sp>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p:txBody>
          <a:bodyPr>
            <a:noAutofit/>
          </a:bodyPr>
          <a:lstStyle/>
          <a:p>
            <a:r>
              <a:rPr lang="en-GB" dirty="0"/>
              <a:t>Measurement </a:t>
            </a:r>
            <a:r>
              <a:rPr lang="en-GB" b="1" dirty="0"/>
              <a:t>should be precise and unambiguous in an ideal research study</a:t>
            </a:r>
            <a:r>
              <a:rPr lang="en-GB" dirty="0"/>
              <a:t>. </a:t>
            </a:r>
            <a:endParaRPr lang="en-GB" dirty="0" smtClean="0"/>
          </a:p>
          <a:p>
            <a:r>
              <a:rPr lang="en-GB" dirty="0" smtClean="0"/>
              <a:t>This </a:t>
            </a:r>
            <a:r>
              <a:rPr lang="en-GB" dirty="0"/>
              <a:t>objective, however, is </a:t>
            </a:r>
            <a:r>
              <a:rPr lang="en-GB" b="1" dirty="0"/>
              <a:t>often not met with in entirety</a:t>
            </a:r>
            <a:r>
              <a:rPr lang="en-GB" dirty="0"/>
              <a:t>. </a:t>
            </a:r>
            <a:endParaRPr lang="en-GB" dirty="0" smtClean="0"/>
          </a:p>
          <a:p>
            <a:r>
              <a:rPr lang="en-GB" dirty="0" smtClean="0"/>
              <a:t>As </a:t>
            </a:r>
            <a:r>
              <a:rPr lang="en-GB" dirty="0"/>
              <a:t>such the researcher must be aware about the sources of error in measurement. </a:t>
            </a:r>
            <a:endParaRPr lang="en-GB" sz="1800" b="1" dirty="0"/>
          </a:p>
        </p:txBody>
      </p:sp>
    </p:spTree>
    <p:extLst>
      <p:ext uri="{BB962C8B-B14F-4D97-AF65-F5344CB8AC3E}">
        <p14:creationId xmlns:p14="http://schemas.microsoft.com/office/powerpoint/2010/main" val="36324126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3186953"/>
            <a:ext cx="7886700" cy="3227296"/>
          </a:xfrm>
        </p:spPr>
        <p:txBody>
          <a:bodyPr>
            <a:normAutofit/>
          </a:bodyPr>
          <a:lstStyle/>
          <a:p>
            <a:pPr marL="0" indent="0">
              <a:buNone/>
            </a:pPr>
            <a:r>
              <a:rPr lang="en-GB" sz="2400" b="1" dirty="0" smtClean="0">
                <a:solidFill>
                  <a:srgbClr val="C00000"/>
                </a:solidFill>
              </a:rPr>
              <a:t>(a) Respondent</a:t>
            </a:r>
          </a:p>
          <a:p>
            <a:r>
              <a:rPr lang="en-GB" sz="2400" dirty="0" smtClean="0"/>
              <a:t>At </a:t>
            </a:r>
            <a:r>
              <a:rPr lang="en-GB" sz="2400" dirty="0"/>
              <a:t>times the respondent may be reluctant to express strong negative feelings or it is just possible that he may have very little knowledge but may not admit his ignorance. </a:t>
            </a:r>
            <a:endParaRPr lang="en-GB" sz="2400" dirty="0" smtClean="0"/>
          </a:p>
          <a:p>
            <a:r>
              <a:rPr lang="en-GB" sz="2400" dirty="0" smtClean="0"/>
              <a:t>All </a:t>
            </a:r>
            <a:r>
              <a:rPr lang="en-GB" sz="2400" dirty="0"/>
              <a:t>this reluctance is likely to result in an interview of ‘guesses.’ Transient factors like fatigue, boredom, anxiety, etc. may limit the ability of the respondent to respond accurately and fully.</a:t>
            </a:r>
            <a:endParaRPr lang="en-GB" sz="1600" b="1" dirty="0"/>
          </a:p>
          <a:p>
            <a:endParaRPr lang="en-US" dirty="0"/>
          </a:p>
        </p:txBody>
      </p:sp>
      <p:sp>
        <p:nvSpPr>
          <p:cNvPr id="4" name="Title 1">
            <a:extLst>
              <a:ext uri="{FF2B5EF4-FFF2-40B4-BE49-F238E27FC236}">
                <a16:creationId xmlns:a16="http://schemas.microsoft.com/office/drawing/2014/main" xmlns="" id="{2BDF8A34-7A7B-4DDC-91DA-C7D7F7154BD6}"/>
              </a:ext>
            </a:extLst>
          </p:cNvPr>
          <p:cNvSpPr>
            <a:spLocks noGrp="1"/>
          </p:cNvSpPr>
          <p:nvPr>
            <p:ph type="title"/>
          </p:nvPr>
        </p:nvSpPr>
        <p:spPr>
          <a:xfrm>
            <a:off x="628650" y="956796"/>
            <a:ext cx="4857750" cy="1325563"/>
          </a:xfrm>
        </p:spPr>
        <p:txBody>
          <a:bodyPr>
            <a:normAutofit/>
          </a:bodyPr>
          <a:lstStyle/>
          <a:p>
            <a:r>
              <a:rPr lang="en-GB" sz="2800" b="1" dirty="0">
                <a:solidFill>
                  <a:schemeClr val="accent4">
                    <a:lumMod val="50000"/>
                  </a:schemeClr>
                </a:solidFill>
              </a:rPr>
              <a:t>The following are the possible sources of error in measurement:</a:t>
            </a:r>
            <a:endParaRPr lang="en-GB" sz="2800" b="1" dirty="0">
              <a:solidFill>
                <a:schemeClr val="accent4">
                  <a:lumMod val="50000"/>
                </a:schemeClr>
              </a:solidFill>
            </a:endParaRPr>
          </a:p>
        </p:txBody>
      </p:sp>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923" y="779930"/>
            <a:ext cx="3195427" cy="25563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1693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F8A34-7A7B-4DDC-91DA-C7D7F7154BD6}"/>
              </a:ext>
            </a:extLst>
          </p:cNvPr>
          <p:cNvSpPr>
            <a:spLocks noGrp="1"/>
          </p:cNvSpPr>
          <p:nvPr>
            <p:ph type="title"/>
          </p:nvPr>
        </p:nvSpPr>
        <p:spPr>
          <a:xfrm>
            <a:off x="443753" y="499596"/>
            <a:ext cx="7886700" cy="1325563"/>
          </a:xfrm>
        </p:spPr>
        <p:txBody>
          <a:bodyPr>
            <a:normAutofit/>
          </a:bodyPr>
          <a:lstStyle/>
          <a:p>
            <a:r>
              <a:rPr lang="en-GB" sz="3600" b="1" dirty="0">
                <a:solidFill>
                  <a:schemeClr val="accent4">
                    <a:lumMod val="50000"/>
                  </a:schemeClr>
                </a:solidFill>
              </a:rPr>
              <a:t>Sources of Error in Measurement</a:t>
            </a:r>
          </a:p>
        </p:txBody>
      </p:sp>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443753" y="2188695"/>
            <a:ext cx="3759387" cy="4351338"/>
          </a:xfrm>
        </p:spPr>
        <p:txBody>
          <a:bodyPr>
            <a:noAutofit/>
          </a:bodyPr>
          <a:lstStyle/>
          <a:p>
            <a:pPr marL="0" indent="0">
              <a:buNone/>
            </a:pPr>
            <a:r>
              <a:rPr lang="en-GB" sz="2000" b="1" dirty="0">
                <a:solidFill>
                  <a:srgbClr val="C00000"/>
                </a:solidFill>
              </a:rPr>
              <a:t>(b) </a:t>
            </a:r>
            <a:r>
              <a:rPr lang="en-GB" sz="2000" b="1" dirty="0" smtClean="0">
                <a:solidFill>
                  <a:srgbClr val="C00000"/>
                </a:solidFill>
              </a:rPr>
              <a:t>Measurer</a:t>
            </a:r>
          </a:p>
          <a:p>
            <a:r>
              <a:rPr lang="en-GB" sz="2000" dirty="0" smtClean="0"/>
              <a:t>The </a:t>
            </a:r>
            <a:r>
              <a:rPr lang="en-GB" sz="2000" dirty="0"/>
              <a:t>interviewer can distort responses by rewording or reordering questions. </a:t>
            </a:r>
            <a:endParaRPr lang="en-GB" sz="2000" dirty="0" smtClean="0"/>
          </a:p>
          <a:p>
            <a:r>
              <a:rPr lang="en-GB" sz="2000" dirty="0" smtClean="0"/>
              <a:t>His/her </a:t>
            </a:r>
            <a:r>
              <a:rPr lang="en-GB" sz="2000" dirty="0"/>
              <a:t>behaviour, style and looks may encourage or discourage certain replies from respondents. </a:t>
            </a:r>
            <a:endParaRPr lang="en-GB" sz="2000" dirty="0" smtClean="0"/>
          </a:p>
          <a:p>
            <a:r>
              <a:rPr lang="en-GB" sz="2000" dirty="0" smtClean="0"/>
              <a:t>He/she </a:t>
            </a:r>
            <a:r>
              <a:rPr lang="en-GB" sz="2000" dirty="0"/>
              <a:t>may also not know how to utilise a measuring instrument correctly.</a:t>
            </a:r>
          </a:p>
          <a:p>
            <a:pPr marL="0" indent="0">
              <a:buNone/>
            </a:pPr>
            <a:endParaRPr lang="en-GB" sz="2000" b="1" dirty="0" smtClean="0"/>
          </a:p>
          <a:p>
            <a:pPr marL="0" indent="0">
              <a:buNone/>
            </a:pPr>
            <a:endParaRPr lang="en-GB" sz="2000" b="1" dirty="0"/>
          </a:p>
        </p:txBody>
      </p:sp>
      <p:pic>
        <p:nvPicPr>
          <p:cNvPr id="1024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7103" y="2290669"/>
            <a:ext cx="450532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6288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F8A34-7A7B-4DDC-91DA-C7D7F7154BD6}"/>
              </a:ext>
            </a:extLst>
          </p:cNvPr>
          <p:cNvSpPr>
            <a:spLocks noGrp="1"/>
          </p:cNvSpPr>
          <p:nvPr>
            <p:ph type="title"/>
          </p:nvPr>
        </p:nvSpPr>
        <p:spPr>
          <a:xfrm>
            <a:off x="527796" y="499596"/>
            <a:ext cx="7886700" cy="1325563"/>
          </a:xfrm>
        </p:spPr>
        <p:txBody>
          <a:bodyPr>
            <a:normAutofit/>
          </a:bodyPr>
          <a:lstStyle/>
          <a:p>
            <a:r>
              <a:rPr lang="en-GB" sz="3600" b="1" dirty="0">
                <a:solidFill>
                  <a:schemeClr val="accent4">
                    <a:lumMod val="50000"/>
                  </a:schemeClr>
                </a:solidFill>
              </a:rPr>
              <a:t>Sources of Error in Measurement</a:t>
            </a:r>
          </a:p>
        </p:txBody>
      </p:sp>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527796" y="2156112"/>
            <a:ext cx="3597089" cy="4180632"/>
          </a:xfrm>
        </p:spPr>
        <p:txBody>
          <a:bodyPr>
            <a:noAutofit/>
          </a:bodyPr>
          <a:lstStyle/>
          <a:p>
            <a:pPr marL="0" indent="0">
              <a:buNone/>
            </a:pPr>
            <a:r>
              <a:rPr lang="en-GB" sz="2400" b="1" dirty="0" smtClean="0">
                <a:solidFill>
                  <a:srgbClr val="C00000"/>
                </a:solidFill>
              </a:rPr>
              <a:t>(</a:t>
            </a:r>
            <a:r>
              <a:rPr lang="en-GB" sz="2400" b="1" dirty="0">
                <a:solidFill>
                  <a:srgbClr val="C00000"/>
                </a:solidFill>
              </a:rPr>
              <a:t>c) </a:t>
            </a:r>
            <a:r>
              <a:rPr lang="en-GB" sz="2400" b="1" dirty="0" smtClean="0">
                <a:solidFill>
                  <a:srgbClr val="C00000"/>
                </a:solidFill>
              </a:rPr>
              <a:t>Instrument </a:t>
            </a:r>
          </a:p>
          <a:p>
            <a:pPr marL="0" indent="0">
              <a:buNone/>
            </a:pPr>
            <a:endParaRPr lang="en-GB" sz="2400" b="1" dirty="0" smtClean="0">
              <a:solidFill>
                <a:srgbClr val="C00000"/>
              </a:solidFill>
            </a:endParaRPr>
          </a:p>
          <a:p>
            <a:r>
              <a:rPr lang="en-GB" sz="2400" dirty="0" smtClean="0"/>
              <a:t>Error </a:t>
            </a:r>
            <a:r>
              <a:rPr lang="en-GB" sz="2400" dirty="0"/>
              <a:t>may arise because of the defective measuring </a:t>
            </a:r>
            <a:r>
              <a:rPr lang="en-GB" sz="2400" dirty="0" smtClean="0"/>
              <a:t>instrument.</a:t>
            </a:r>
          </a:p>
          <a:p>
            <a:r>
              <a:rPr lang="en-GB" sz="2400" dirty="0" smtClean="0"/>
              <a:t>It is important to ensure that your measuring instruments are regularly calibrated.</a:t>
            </a:r>
            <a:endParaRPr lang="en-GB" sz="1600" dirty="0"/>
          </a:p>
        </p:txBody>
      </p:sp>
      <p:pic>
        <p:nvPicPr>
          <p:cNvPr id="1126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6958" r="6571"/>
          <a:stretch/>
        </p:blipFill>
        <p:spPr bwMode="auto">
          <a:xfrm>
            <a:off x="4471146" y="2147097"/>
            <a:ext cx="4289613" cy="37205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3491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F8A34-7A7B-4DDC-91DA-C7D7F7154BD6}"/>
              </a:ext>
            </a:extLst>
          </p:cNvPr>
          <p:cNvSpPr>
            <a:spLocks noGrp="1"/>
          </p:cNvSpPr>
          <p:nvPr>
            <p:ph type="title"/>
          </p:nvPr>
        </p:nvSpPr>
        <p:spPr/>
        <p:txBody>
          <a:bodyPr>
            <a:normAutofit/>
          </a:bodyPr>
          <a:lstStyle/>
          <a:p>
            <a:r>
              <a:rPr lang="en-GB" sz="3600" b="1" dirty="0">
                <a:solidFill>
                  <a:schemeClr val="accent4">
                    <a:lumMod val="75000"/>
                  </a:schemeClr>
                </a:solidFill>
                <a:latin typeface="Arial Rounded MT Bold" panose="020F0704030504030204" pitchFamily="34" charset="0"/>
              </a:rPr>
              <a:t>Three Key Criteria for a Measuring Instrument</a:t>
            </a:r>
          </a:p>
        </p:txBody>
      </p:sp>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628650" y="2027332"/>
            <a:ext cx="7886700" cy="4351338"/>
          </a:xfrm>
        </p:spPr>
        <p:txBody>
          <a:bodyPr>
            <a:noAutofit/>
          </a:bodyPr>
          <a:lstStyle/>
          <a:p>
            <a:pPr marL="0" indent="0">
              <a:buNone/>
            </a:pPr>
            <a:r>
              <a:rPr lang="en-GB" sz="2400" b="1" dirty="0" smtClean="0">
                <a:solidFill>
                  <a:srgbClr val="C00000"/>
                </a:solidFill>
              </a:rPr>
              <a:t>1. RELIABILITY</a:t>
            </a:r>
            <a:endParaRPr lang="en-GB" sz="2400" b="1" dirty="0">
              <a:solidFill>
                <a:srgbClr val="C00000"/>
              </a:solidFill>
            </a:endParaRPr>
          </a:p>
          <a:p>
            <a:r>
              <a:rPr lang="en-GB" sz="1800" b="1" dirty="0"/>
              <a:t>Reliability in this context </a:t>
            </a:r>
            <a:r>
              <a:rPr lang="en-GB" sz="1800" dirty="0"/>
              <a:t>(it has other meanings in statistics and in daily life) </a:t>
            </a:r>
            <a:r>
              <a:rPr lang="en-GB" sz="1800" b="1" dirty="0"/>
              <a:t>means consistency</a:t>
            </a:r>
            <a:r>
              <a:rPr lang="en-GB" sz="1800" dirty="0"/>
              <a:t>: do we get the same result if measured </a:t>
            </a:r>
            <a:r>
              <a:rPr lang="en-GB" sz="1800" dirty="0" smtClean="0"/>
              <a:t>repeatedly?</a:t>
            </a:r>
          </a:p>
          <a:p>
            <a:r>
              <a:rPr lang="en-GB" sz="1800" dirty="0" smtClean="0"/>
              <a:t>Reliability </a:t>
            </a:r>
            <a:r>
              <a:rPr lang="en-GB" sz="1800" dirty="0"/>
              <a:t>means the extent to which the measurement process is free from errors. </a:t>
            </a:r>
            <a:endParaRPr lang="en-GB" sz="1800" dirty="0" smtClean="0"/>
          </a:p>
          <a:p>
            <a:r>
              <a:rPr lang="en-GB" sz="1800" dirty="0" smtClean="0"/>
              <a:t>Reliability </a:t>
            </a:r>
            <a:r>
              <a:rPr lang="en-GB" sz="1800" dirty="0"/>
              <a:t>deals with </a:t>
            </a:r>
            <a:r>
              <a:rPr lang="en-GB" sz="1800" b="1" dirty="0"/>
              <a:t>accuracy and consistency</a:t>
            </a:r>
            <a:r>
              <a:rPr lang="en-GB" sz="1800" dirty="0"/>
              <a:t>. The scale is said to be reliable, if it yields the same results when repeated measurements are made under constant conditions. </a:t>
            </a:r>
            <a:endParaRPr lang="en-GB" sz="1800" dirty="0" smtClean="0"/>
          </a:p>
          <a:p>
            <a:pPr marL="0" indent="0">
              <a:buNone/>
            </a:pPr>
            <a:endParaRPr lang="en-GB" sz="900" dirty="0"/>
          </a:p>
          <a:p>
            <a:pPr marL="0" indent="0">
              <a:buNone/>
            </a:pPr>
            <a:r>
              <a:rPr lang="en-GB" sz="1600" dirty="0" smtClean="0">
                <a:solidFill>
                  <a:schemeClr val="accent5">
                    <a:lumMod val="50000"/>
                  </a:schemeClr>
                </a:solidFill>
              </a:rPr>
              <a:t>Various </a:t>
            </a:r>
            <a:r>
              <a:rPr lang="en-GB" sz="1600" dirty="0">
                <a:solidFill>
                  <a:schemeClr val="accent5">
                    <a:lumMod val="50000"/>
                  </a:schemeClr>
                </a:solidFill>
              </a:rPr>
              <a:t>types of reliability:</a:t>
            </a:r>
          </a:p>
          <a:p>
            <a:pPr marL="0" indent="0">
              <a:buNone/>
            </a:pPr>
            <a:r>
              <a:rPr lang="en-GB" sz="1600" b="1" dirty="0">
                <a:solidFill>
                  <a:schemeClr val="accent5">
                    <a:lumMod val="50000"/>
                  </a:schemeClr>
                </a:solidFill>
              </a:rPr>
              <a:t>Test-retest</a:t>
            </a:r>
            <a:r>
              <a:rPr lang="en-GB" sz="1600" dirty="0">
                <a:solidFill>
                  <a:schemeClr val="accent5">
                    <a:lumMod val="50000"/>
                  </a:schemeClr>
                </a:solidFill>
              </a:rPr>
              <a:t>: measure a second time using the same sample and same instrument.</a:t>
            </a:r>
          </a:p>
          <a:p>
            <a:pPr marL="0" indent="0">
              <a:buNone/>
            </a:pPr>
            <a:r>
              <a:rPr lang="en-GB" sz="1600" b="1" dirty="0">
                <a:solidFill>
                  <a:schemeClr val="accent5">
                    <a:lumMod val="50000"/>
                  </a:schemeClr>
                </a:solidFill>
              </a:rPr>
              <a:t>Split-half: </a:t>
            </a:r>
            <a:r>
              <a:rPr lang="en-GB" sz="1600" dirty="0">
                <a:solidFill>
                  <a:schemeClr val="accent5">
                    <a:lumMod val="50000"/>
                  </a:schemeClr>
                </a:solidFill>
              </a:rPr>
              <a:t>compare results from different sets of items (applies to survey instruments, where we often assess using a combination of questions)</a:t>
            </a:r>
          </a:p>
          <a:p>
            <a:pPr marL="0" indent="0">
              <a:buNone/>
            </a:pPr>
            <a:r>
              <a:rPr lang="en-GB" sz="1600" b="1" dirty="0">
                <a:solidFill>
                  <a:schemeClr val="accent5">
                    <a:lumMod val="50000"/>
                  </a:schemeClr>
                </a:solidFill>
              </a:rPr>
              <a:t>Inter-rater: </a:t>
            </a:r>
            <a:r>
              <a:rPr lang="en-GB" sz="1600" dirty="0">
                <a:solidFill>
                  <a:schemeClr val="accent5">
                    <a:lumMod val="50000"/>
                  </a:schemeClr>
                </a:solidFill>
              </a:rPr>
              <a:t>compare the same sample across different instruments</a:t>
            </a:r>
          </a:p>
        </p:txBody>
      </p:sp>
    </p:spTree>
    <p:extLst>
      <p:ext uri="{BB962C8B-B14F-4D97-AF65-F5344CB8AC3E}">
        <p14:creationId xmlns:p14="http://schemas.microsoft.com/office/powerpoint/2010/main" val="41753739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F8A34-7A7B-4DDC-91DA-C7D7F7154BD6}"/>
              </a:ext>
            </a:extLst>
          </p:cNvPr>
          <p:cNvSpPr>
            <a:spLocks noGrp="1"/>
          </p:cNvSpPr>
          <p:nvPr>
            <p:ph type="title"/>
          </p:nvPr>
        </p:nvSpPr>
        <p:spPr/>
        <p:txBody>
          <a:bodyPr>
            <a:normAutofit/>
          </a:bodyPr>
          <a:lstStyle/>
          <a:p>
            <a:r>
              <a:rPr lang="en-GB" sz="3600" b="1" dirty="0">
                <a:solidFill>
                  <a:schemeClr val="accent4">
                    <a:lumMod val="75000"/>
                  </a:schemeClr>
                </a:solidFill>
                <a:latin typeface="Arial Rounded MT Bold" panose="020F0704030504030204" pitchFamily="34" charset="0"/>
              </a:rPr>
              <a:t>Three Key Criteria for a Measuring Instrument</a:t>
            </a:r>
          </a:p>
        </p:txBody>
      </p:sp>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628650" y="2027331"/>
            <a:ext cx="7886700" cy="4351338"/>
          </a:xfrm>
        </p:spPr>
        <p:txBody>
          <a:bodyPr>
            <a:noAutofit/>
          </a:bodyPr>
          <a:lstStyle/>
          <a:p>
            <a:pPr marL="0" indent="0">
              <a:buNone/>
            </a:pPr>
            <a:r>
              <a:rPr lang="en-GB" sz="2400" b="1" dirty="0">
                <a:solidFill>
                  <a:srgbClr val="C00000"/>
                </a:solidFill>
              </a:rPr>
              <a:t>2. Validity</a:t>
            </a:r>
          </a:p>
          <a:p>
            <a:r>
              <a:rPr lang="en-GB" sz="1800" dirty="0"/>
              <a:t>Validity is about whether our measurement really measures our concept (or variables</a:t>
            </a:r>
            <a:r>
              <a:rPr lang="en-GB" sz="1800" dirty="0" smtClean="0"/>
              <a:t>)?</a:t>
            </a:r>
          </a:p>
          <a:p>
            <a:r>
              <a:rPr lang="en-GB" sz="1800" dirty="0" smtClean="0"/>
              <a:t>The </a:t>
            </a:r>
            <a:r>
              <a:rPr lang="en-GB" sz="1800" dirty="0"/>
              <a:t>paradigm of validity focused in the question "Are we measuring, what we think, we are measuring?“. </a:t>
            </a:r>
            <a:endParaRPr lang="en-GB" sz="1800" dirty="0" smtClean="0"/>
          </a:p>
          <a:p>
            <a:pPr marL="0" indent="0">
              <a:buNone/>
            </a:pPr>
            <a:endParaRPr lang="en-GB" sz="1200" dirty="0"/>
          </a:p>
          <a:p>
            <a:pPr marL="0" indent="0">
              <a:buNone/>
            </a:pPr>
            <a:r>
              <a:rPr lang="en-GB" sz="1600" dirty="0" smtClean="0">
                <a:solidFill>
                  <a:schemeClr val="accent5">
                    <a:lumMod val="50000"/>
                  </a:schemeClr>
                </a:solidFill>
              </a:rPr>
              <a:t>Some </a:t>
            </a:r>
            <a:r>
              <a:rPr lang="en-GB" sz="1600" dirty="0">
                <a:solidFill>
                  <a:schemeClr val="accent5">
                    <a:lumMod val="50000"/>
                  </a:schemeClr>
                </a:solidFill>
              </a:rPr>
              <a:t>types of validity:</a:t>
            </a:r>
          </a:p>
          <a:p>
            <a:r>
              <a:rPr lang="en-GB" sz="1600" b="1" dirty="0">
                <a:solidFill>
                  <a:schemeClr val="accent5">
                    <a:lumMod val="50000"/>
                  </a:schemeClr>
                </a:solidFill>
              </a:rPr>
              <a:t>Face validity: </a:t>
            </a:r>
            <a:r>
              <a:rPr lang="en-GB" sz="1600" dirty="0">
                <a:solidFill>
                  <a:schemeClr val="accent5">
                    <a:lumMod val="50000"/>
                  </a:schemeClr>
                </a:solidFill>
              </a:rPr>
              <a:t>does it even look like it is measuring the right thing (e.g. Assess weight by asking how much money in your pocket!)</a:t>
            </a:r>
          </a:p>
          <a:p>
            <a:r>
              <a:rPr lang="en-GB" sz="1600" b="1" dirty="0">
                <a:solidFill>
                  <a:schemeClr val="accent5">
                    <a:lumMod val="50000"/>
                  </a:schemeClr>
                </a:solidFill>
              </a:rPr>
              <a:t>Criterion (predictive) validity</a:t>
            </a:r>
            <a:r>
              <a:rPr lang="en-GB" sz="1600" dirty="0">
                <a:solidFill>
                  <a:schemeClr val="accent5">
                    <a:lumMod val="50000"/>
                  </a:schemeClr>
                </a:solidFill>
              </a:rPr>
              <a:t>: does it predict outcomes that we believe relate to the concept (e.g. If heavy people have more diabetes, does our measure of weight </a:t>
            </a:r>
            <a:r>
              <a:rPr lang="en-GB" sz="1600" dirty="0" smtClean="0">
                <a:solidFill>
                  <a:schemeClr val="accent5">
                    <a:lumMod val="50000"/>
                  </a:schemeClr>
                </a:solidFill>
              </a:rPr>
              <a:t>predict diabetes</a:t>
            </a:r>
            <a:r>
              <a:rPr lang="en-GB" sz="1600" dirty="0">
                <a:solidFill>
                  <a:schemeClr val="accent5">
                    <a:lumMod val="50000"/>
                  </a:schemeClr>
                </a:solidFill>
              </a:rPr>
              <a:t>?)?</a:t>
            </a:r>
          </a:p>
          <a:p>
            <a:r>
              <a:rPr lang="en-GB" sz="1600" b="1" dirty="0">
                <a:solidFill>
                  <a:schemeClr val="accent5">
                    <a:lumMod val="50000"/>
                  </a:schemeClr>
                </a:solidFill>
              </a:rPr>
              <a:t>Construct validity: </a:t>
            </a:r>
            <a:r>
              <a:rPr lang="en-GB" sz="1600" dirty="0">
                <a:solidFill>
                  <a:schemeClr val="accent5">
                    <a:lumMod val="50000"/>
                  </a:schemeClr>
                </a:solidFill>
              </a:rPr>
              <a:t>does it relate to other variables in the way our theory predicts? (e.g. if we are measuring marital satisfaction and our theory says that it should be associated with marital fidelity, is that true?)</a:t>
            </a:r>
          </a:p>
          <a:p>
            <a:endParaRPr lang="en-GB" sz="1400" dirty="0">
              <a:solidFill>
                <a:schemeClr val="accent5">
                  <a:lumMod val="50000"/>
                </a:schemeClr>
              </a:solidFill>
            </a:endParaRPr>
          </a:p>
        </p:txBody>
      </p:sp>
    </p:spTree>
    <p:extLst>
      <p:ext uri="{BB962C8B-B14F-4D97-AF65-F5344CB8AC3E}">
        <p14:creationId xmlns:p14="http://schemas.microsoft.com/office/powerpoint/2010/main" val="27084357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628650" y="2242484"/>
            <a:ext cx="7886700" cy="3203575"/>
          </a:xfrm>
        </p:spPr>
        <p:txBody>
          <a:bodyPr>
            <a:noAutofit/>
          </a:bodyPr>
          <a:lstStyle/>
          <a:p>
            <a:pPr marL="0" indent="0">
              <a:buNone/>
            </a:pPr>
            <a:r>
              <a:rPr lang="en-GB" sz="2400" b="1" dirty="0">
                <a:solidFill>
                  <a:srgbClr val="C00000"/>
                </a:solidFill>
              </a:rPr>
              <a:t>2. </a:t>
            </a:r>
            <a:r>
              <a:rPr lang="en-GB" sz="2400" b="1" dirty="0" smtClean="0">
                <a:solidFill>
                  <a:srgbClr val="C00000"/>
                </a:solidFill>
              </a:rPr>
              <a:t>Validity</a:t>
            </a:r>
          </a:p>
          <a:p>
            <a:pPr marL="0" indent="0">
              <a:buNone/>
            </a:pPr>
            <a:endParaRPr lang="en-GB" sz="1800" b="1" dirty="0">
              <a:solidFill>
                <a:srgbClr val="C00000"/>
              </a:solidFill>
            </a:endParaRPr>
          </a:p>
          <a:p>
            <a:r>
              <a:rPr lang="en-GB" sz="2000" dirty="0"/>
              <a:t>Note that there may be some </a:t>
            </a:r>
            <a:r>
              <a:rPr lang="en-GB" sz="2000" b="1" dirty="0"/>
              <a:t>trade-off </a:t>
            </a:r>
            <a:r>
              <a:rPr lang="en-GB" sz="2000" dirty="0"/>
              <a:t>between reliability and validity. </a:t>
            </a:r>
            <a:endParaRPr lang="en-GB" sz="2000" dirty="0" smtClean="0"/>
          </a:p>
          <a:p>
            <a:r>
              <a:rPr lang="en-GB" sz="2000" dirty="0" smtClean="0"/>
              <a:t>Highly </a:t>
            </a:r>
            <a:r>
              <a:rPr lang="en-GB" sz="2000" dirty="0"/>
              <a:t>reliable measures are likely to be factual and give little insight and may not have high validity (they are often quantitative). </a:t>
            </a:r>
            <a:endParaRPr lang="en-GB" sz="2000" dirty="0" smtClean="0"/>
          </a:p>
          <a:p>
            <a:r>
              <a:rPr lang="en-GB" sz="2000" dirty="0" smtClean="0"/>
              <a:t>Measures </a:t>
            </a:r>
            <a:r>
              <a:rPr lang="en-GB" sz="2000" dirty="0"/>
              <a:t>that have high validity may be very personalised and have relatively low reliability (they are often qualitative). </a:t>
            </a:r>
            <a:endParaRPr lang="en-GB" sz="2000" dirty="0" smtClean="0"/>
          </a:p>
          <a:p>
            <a:r>
              <a:rPr lang="en-GB" sz="2000" dirty="0" smtClean="0"/>
              <a:t>A </a:t>
            </a:r>
            <a:r>
              <a:rPr lang="en-GB" sz="2000" dirty="0"/>
              <a:t>good strategy is often to use multiple measuring tools simultaneously to measure different dimensions.</a:t>
            </a:r>
            <a:endParaRPr lang="en-GB" sz="1200" dirty="0"/>
          </a:p>
        </p:txBody>
      </p:sp>
      <p:sp>
        <p:nvSpPr>
          <p:cNvPr id="5" name="Title 1">
            <a:extLst>
              <a:ext uri="{FF2B5EF4-FFF2-40B4-BE49-F238E27FC236}">
                <a16:creationId xmlns:a16="http://schemas.microsoft.com/office/drawing/2014/main" xmlns="" id="{2BDF8A34-7A7B-4DDC-91DA-C7D7F7154BD6}"/>
              </a:ext>
            </a:extLst>
          </p:cNvPr>
          <p:cNvSpPr>
            <a:spLocks noGrp="1"/>
          </p:cNvSpPr>
          <p:nvPr>
            <p:ph type="title"/>
          </p:nvPr>
        </p:nvSpPr>
        <p:spPr>
          <a:xfrm>
            <a:off x="628650" y="365126"/>
            <a:ext cx="7886700" cy="1325563"/>
          </a:xfrm>
        </p:spPr>
        <p:txBody>
          <a:bodyPr>
            <a:normAutofit/>
          </a:bodyPr>
          <a:lstStyle/>
          <a:p>
            <a:r>
              <a:rPr lang="en-GB" sz="3600" b="1" dirty="0">
                <a:solidFill>
                  <a:schemeClr val="accent4">
                    <a:lumMod val="75000"/>
                  </a:schemeClr>
                </a:solidFill>
                <a:latin typeface="Arial Rounded MT Bold" panose="020F0704030504030204" pitchFamily="34" charset="0"/>
              </a:rPr>
              <a:t>Three Key Criteria for a Measuring Instrument</a:t>
            </a:r>
          </a:p>
        </p:txBody>
      </p:sp>
    </p:spTree>
    <p:extLst>
      <p:ext uri="{BB962C8B-B14F-4D97-AF65-F5344CB8AC3E}">
        <p14:creationId xmlns:p14="http://schemas.microsoft.com/office/powerpoint/2010/main" val="4276164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790514"/>
            <a:ext cx="7886700" cy="1325563"/>
          </a:xfrm>
        </p:spPr>
        <p:txBody>
          <a:bodyPr/>
          <a:lstStyle/>
          <a:p>
            <a:r>
              <a:rPr lang="en-US" b="1" dirty="0" smtClean="0">
                <a:solidFill>
                  <a:schemeClr val="tx1">
                    <a:lumMod val="65000"/>
                    <a:lumOff val="35000"/>
                  </a:schemeClr>
                </a:solidFill>
              </a:rPr>
              <a:t>Measuring </a:t>
            </a:r>
            <a:br>
              <a:rPr lang="en-US" b="1" dirty="0" smtClean="0">
                <a:solidFill>
                  <a:schemeClr val="tx1">
                    <a:lumMod val="65000"/>
                    <a:lumOff val="35000"/>
                  </a:schemeClr>
                </a:solidFill>
              </a:rPr>
            </a:br>
            <a:r>
              <a:rPr lang="en-US" b="1" dirty="0" smtClean="0">
                <a:solidFill>
                  <a:schemeClr val="tx1">
                    <a:lumMod val="65000"/>
                    <a:lumOff val="35000"/>
                  </a:schemeClr>
                </a:solidFill>
              </a:rPr>
              <a:t>Instruments</a:t>
            </a:r>
            <a:endParaRPr lang="en-US" b="1" dirty="0">
              <a:solidFill>
                <a:schemeClr val="tx1">
                  <a:lumMod val="65000"/>
                  <a:lumOff val="35000"/>
                </a:schemeClr>
              </a:solidFill>
            </a:endParaRPr>
          </a:p>
        </p:txBody>
      </p:sp>
      <p:sp>
        <p:nvSpPr>
          <p:cNvPr id="3" name="Content Placeholder 2"/>
          <p:cNvSpPr>
            <a:spLocks noGrp="1"/>
          </p:cNvSpPr>
          <p:nvPr>
            <p:ph idx="1"/>
          </p:nvPr>
        </p:nvSpPr>
        <p:spPr>
          <a:xfrm>
            <a:off x="628650" y="3563471"/>
            <a:ext cx="7886700" cy="2613492"/>
          </a:xfrm>
        </p:spPr>
        <p:txBody>
          <a:bodyPr>
            <a:normAutofit/>
          </a:bodyPr>
          <a:lstStyle/>
          <a:p>
            <a:r>
              <a:rPr lang="en-US" sz="2000" dirty="0" smtClean="0">
                <a:solidFill>
                  <a:schemeClr val="tx1">
                    <a:lumMod val="65000"/>
                    <a:lumOff val="35000"/>
                  </a:schemeClr>
                </a:solidFill>
              </a:rPr>
              <a:t>Introduction and definition</a:t>
            </a:r>
          </a:p>
          <a:p>
            <a:r>
              <a:rPr lang="en-US" sz="2000" dirty="0" smtClean="0">
                <a:solidFill>
                  <a:schemeClr val="tx1">
                    <a:lumMod val="65000"/>
                    <a:lumOff val="35000"/>
                  </a:schemeClr>
                </a:solidFill>
              </a:rPr>
              <a:t>Measurement scales</a:t>
            </a:r>
          </a:p>
          <a:p>
            <a:r>
              <a:rPr lang="en-US" sz="2000" dirty="0" smtClean="0">
                <a:solidFill>
                  <a:schemeClr val="tx1">
                    <a:lumMod val="65000"/>
                    <a:lumOff val="35000"/>
                  </a:schemeClr>
                </a:solidFill>
              </a:rPr>
              <a:t>Errors in measurement</a:t>
            </a:r>
          </a:p>
          <a:p>
            <a:r>
              <a:rPr lang="en-US" sz="2000" dirty="0" smtClean="0">
                <a:solidFill>
                  <a:schemeClr val="tx1">
                    <a:lumMod val="65000"/>
                    <a:lumOff val="35000"/>
                  </a:schemeClr>
                </a:solidFill>
              </a:rPr>
              <a:t>Key criteria in measuring instruments</a:t>
            </a:r>
          </a:p>
          <a:p>
            <a:endParaRPr lang="en-US" sz="2000" dirty="0">
              <a:solidFill>
                <a:schemeClr val="tx1">
                  <a:lumMod val="65000"/>
                  <a:lumOff val="35000"/>
                </a:schemeClr>
              </a:solidFill>
            </a:endParaRPr>
          </a:p>
        </p:txBody>
      </p:sp>
      <p:pic>
        <p:nvPicPr>
          <p:cNvPr id="1026" name="Picture 2" descr="Image result for measuring instruments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5036" y="1763620"/>
            <a:ext cx="3563470" cy="3563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5802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628650" y="2272553"/>
            <a:ext cx="7886700" cy="3823728"/>
          </a:xfrm>
        </p:spPr>
        <p:txBody>
          <a:bodyPr>
            <a:noAutofit/>
          </a:bodyPr>
          <a:lstStyle/>
          <a:p>
            <a:pPr marL="0" indent="0">
              <a:buNone/>
            </a:pPr>
            <a:r>
              <a:rPr lang="en-GB" sz="2400" b="1" dirty="0">
                <a:solidFill>
                  <a:srgbClr val="C00000"/>
                </a:solidFill>
              </a:rPr>
              <a:t>3. </a:t>
            </a:r>
            <a:r>
              <a:rPr lang="en-GB" sz="2400" b="1" dirty="0" smtClean="0">
                <a:solidFill>
                  <a:srgbClr val="C00000"/>
                </a:solidFill>
              </a:rPr>
              <a:t>Practicality</a:t>
            </a:r>
          </a:p>
          <a:p>
            <a:pPr marL="0" indent="0">
              <a:buNone/>
            </a:pPr>
            <a:endParaRPr lang="en-GB" sz="1800" b="1" dirty="0" smtClean="0">
              <a:solidFill>
                <a:srgbClr val="C00000"/>
              </a:solidFill>
            </a:endParaRPr>
          </a:p>
          <a:p>
            <a:r>
              <a:rPr lang="en-GB" sz="1800" dirty="0" smtClean="0"/>
              <a:t>The </a:t>
            </a:r>
            <a:r>
              <a:rPr lang="en-GB" sz="1800" dirty="0"/>
              <a:t>practicality characteristic of a measuring instrument can be judged in terms of economy, convenience and interpretability. From the operational point of view, the measuring instrument ought to be practical i.e., it should be economical, convenient and interpretable</a:t>
            </a:r>
          </a:p>
          <a:p>
            <a:r>
              <a:rPr lang="en-GB" sz="1800" i="1" dirty="0"/>
              <a:t>Economy </a:t>
            </a:r>
            <a:r>
              <a:rPr lang="en-GB" sz="1800" dirty="0"/>
              <a:t>consideration suggests that some trade-off is needed between the ideal research project and that which the budget can afford.</a:t>
            </a:r>
          </a:p>
          <a:p>
            <a:r>
              <a:rPr lang="en-GB" sz="1800" i="1" dirty="0"/>
              <a:t>Convenience </a:t>
            </a:r>
            <a:r>
              <a:rPr lang="en-GB" sz="1800" dirty="0"/>
              <a:t>test suggests that the measuring instrument should be easy to administer.</a:t>
            </a:r>
          </a:p>
          <a:p>
            <a:r>
              <a:rPr lang="en-GB" sz="1800" i="1" dirty="0"/>
              <a:t>Interpretability </a:t>
            </a:r>
            <a:r>
              <a:rPr lang="en-GB" sz="1800" dirty="0"/>
              <a:t>means that the measuring instrument produces data that can be interpreted by anybody, even those not directly related to the research project.</a:t>
            </a:r>
            <a:endParaRPr lang="en-GB" sz="1800" i="1" dirty="0"/>
          </a:p>
          <a:p>
            <a:endParaRPr lang="en-GB" dirty="0"/>
          </a:p>
        </p:txBody>
      </p:sp>
      <p:sp>
        <p:nvSpPr>
          <p:cNvPr id="5" name="Title 1">
            <a:extLst>
              <a:ext uri="{FF2B5EF4-FFF2-40B4-BE49-F238E27FC236}">
                <a16:creationId xmlns:a16="http://schemas.microsoft.com/office/drawing/2014/main" xmlns="" id="{2BDF8A34-7A7B-4DDC-91DA-C7D7F7154BD6}"/>
              </a:ext>
            </a:extLst>
          </p:cNvPr>
          <p:cNvSpPr>
            <a:spLocks noGrp="1"/>
          </p:cNvSpPr>
          <p:nvPr>
            <p:ph type="title"/>
          </p:nvPr>
        </p:nvSpPr>
        <p:spPr/>
        <p:txBody>
          <a:bodyPr>
            <a:normAutofit/>
          </a:bodyPr>
          <a:lstStyle/>
          <a:p>
            <a:r>
              <a:rPr lang="en-GB" sz="3600" b="1" dirty="0">
                <a:solidFill>
                  <a:schemeClr val="accent4">
                    <a:lumMod val="75000"/>
                  </a:schemeClr>
                </a:solidFill>
                <a:latin typeface="Arial Rounded MT Bold" panose="020F0704030504030204" pitchFamily="34" charset="0"/>
              </a:rPr>
              <a:t>Three Key Criteria for a Measuring Instrument</a:t>
            </a:r>
          </a:p>
        </p:txBody>
      </p:sp>
    </p:spTree>
    <p:extLst>
      <p:ext uri="{BB962C8B-B14F-4D97-AF65-F5344CB8AC3E}">
        <p14:creationId xmlns:p14="http://schemas.microsoft.com/office/powerpoint/2010/main" val="2822195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F8A34-7A7B-4DDC-91DA-C7D7F7154BD6}"/>
              </a:ext>
            </a:extLst>
          </p:cNvPr>
          <p:cNvSpPr>
            <a:spLocks noGrp="1"/>
          </p:cNvSpPr>
          <p:nvPr>
            <p:ph type="title"/>
          </p:nvPr>
        </p:nvSpPr>
        <p:spPr>
          <a:xfrm>
            <a:off x="628650" y="0"/>
            <a:ext cx="7886700" cy="1325563"/>
          </a:xfrm>
        </p:spPr>
        <p:txBody>
          <a:bodyPr/>
          <a:lstStyle/>
          <a:p>
            <a:r>
              <a:rPr lang="en-GB" dirty="0">
                <a:solidFill>
                  <a:schemeClr val="accent4">
                    <a:lumMod val="75000"/>
                  </a:schemeClr>
                </a:solidFill>
                <a:latin typeface="Arial Rounded MT Bold" panose="020F0704030504030204" pitchFamily="34" charset="0"/>
              </a:rPr>
              <a:t>Making Operational Choices</a:t>
            </a:r>
          </a:p>
        </p:txBody>
      </p:sp>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628650" y="1435659"/>
            <a:ext cx="7886700" cy="4978587"/>
          </a:xfrm>
        </p:spPr>
        <p:txBody>
          <a:bodyPr>
            <a:noAutofit/>
          </a:bodyPr>
          <a:lstStyle/>
          <a:p>
            <a:pPr marL="0" indent="0">
              <a:buNone/>
            </a:pPr>
            <a:r>
              <a:rPr lang="en-GB" sz="1800" dirty="0"/>
              <a:t>An example of operational choice (how to measure something):</a:t>
            </a:r>
          </a:p>
          <a:p>
            <a:pPr marL="0" indent="0">
              <a:buNone/>
            </a:pPr>
            <a:r>
              <a:rPr lang="en-GB" sz="1800" b="1" dirty="0"/>
              <a:t>Research Question:</a:t>
            </a:r>
            <a:r>
              <a:rPr lang="en-GB" sz="1800" dirty="0"/>
              <a:t> Is the lecture room at a comfortable temperature?</a:t>
            </a:r>
          </a:p>
          <a:p>
            <a:pPr marL="0" indent="0">
              <a:buNone/>
            </a:pPr>
            <a:r>
              <a:rPr lang="en-GB" sz="1800" b="1" dirty="0"/>
              <a:t>Concept: </a:t>
            </a:r>
            <a:r>
              <a:rPr lang="en-GB" sz="1800" dirty="0"/>
              <a:t>“comfort of the temperature in the lecture room”</a:t>
            </a:r>
          </a:p>
          <a:p>
            <a:pPr marL="0" indent="0">
              <a:buNone/>
            </a:pPr>
            <a:r>
              <a:rPr lang="en-GB" sz="1800" b="1" dirty="0"/>
              <a:t>Possible operationalizations:</a:t>
            </a:r>
          </a:p>
          <a:p>
            <a:r>
              <a:rPr lang="en-GB" sz="1800" b="1" dirty="0">
                <a:solidFill>
                  <a:srgbClr val="002060"/>
                </a:solidFill>
              </a:rPr>
              <a:t>U</a:t>
            </a:r>
            <a:r>
              <a:rPr lang="en-GB" sz="1800" b="1" dirty="0" smtClean="0">
                <a:solidFill>
                  <a:srgbClr val="002060"/>
                </a:solidFill>
              </a:rPr>
              <a:t>se </a:t>
            </a:r>
            <a:r>
              <a:rPr lang="en-GB" sz="1800" b="1" dirty="0">
                <a:solidFill>
                  <a:srgbClr val="002060"/>
                </a:solidFill>
              </a:rPr>
              <a:t>the thermometer in the room. </a:t>
            </a:r>
            <a:endParaRPr lang="en-GB" sz="1800" b="1" dirty="0" smtClean="0">
              <a:solidFill>
                <a:srgbClr val="002060"/>
              </a:solidFill>
            </a:endParaRPr>
          </a:p>
          <a:p>
            <a:pPr indent="0">
              <a:buNone/>
            </a:pPr>
            <a:r>
              <a:rPr lang="en-GB" sz="1800" dirty="0" smtClean="0"/>
              <a:t>Reliability </a:t>
            </a:r>
            <a:r>
              <a:rPr lang="en-GB" sz="1800" dirty="0"/>
              <a:t>is high but validity is questionable – this is measuring temperature, not comfort - one person may be wearing a T-shirt and another person is wearing a coat and may feel very differently about what is a comfortable temperature, </a:t>
            </a:r>
            <a:endParaRPr lang="en-GB" sz="1800" dirty="0" smtClean="0"/>
          </a:p>
          <a:p>
            <a:r>
              <a:rPr lang="en-GB" sz="1800" b="1" dirty="0" smtClean="0">
                <a:solidFill>
                  <a:srgbClr val="002060"/>
                </a:solidFill>
              </a:rPr>
              <a:t>Ask </a:t>
            </a:r>
            <a:r>
              <a:rPr lang="en-GB" sz="1800" b="1" dirty="0">
                <a:solidFill>
                  <a:srgbClr val="002060"/>
                </a:solidFill>
              </a:rPr>
              <a:t>everyone in the room how they feel about the temperature on the scale: very cold, cold, about right, warm, very warm. </a:t>
            </a:r>
            <a:endParaRPr lang="en-GB" sz="1800" b="1" dirty="0" smtClean="0">
              <a:solidFill>
                <a:srgbClr val="002060"/>
              </a:solidFill>
            </a:endParaRPr>
          </a:p>
          <a:p>
            <a:pPr indent="0">
              <a:buNone/>
            </a:pPr>
            <a:r>
              <a:rPr lang="en-GB" sz="1800" dirty="0" smtClean="0"/>
              <a:t>The </a:t>
            </a:r>
            <a:r>
              <a:rPr lang="en-GB" sz="1800" dirty="0"/>
              <a:t>subjective scale would take into account how people feel, how they are dressed, whether they are sitting under the aircon vent, whether they are feeling unwell. Validity is high, but reliability is questionable – on another day, I may come in wearing more or less </a:t>
            </a:r>
            <a:r>
              <a:rPr lang="en-GB" sz="1800" dirty="0" smtClean="0"/>
              <a:t>clothes.</a:t>
            </a:r>
            <a:endParaRPr lang="en-GB" sz="1800" dirty="0"/>
          </a:p>
        </p:txBody>
      </p:sp>
    </p:spTree>
    <p:extLst>
      <p:ext uri="{BB962C8B-B14F-4D97-AF65-F5344CB8AC3E}">
        <p14:creationId xmlns:p14="http://schemas.microsoft.com/office/powerpoint/2010/main" val="26269641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0848"/>
            <a:ext cx="7886700" cy="1112465"/>
          </a:xfrm>
        </p:spPr>
        <p:txBody>
          <a:bodyPr>
            <a:normAutofit/>
          </a:bodyPr>
          <a:lstStyle/>
          <a:p>
            <a:r>
              <a:rPr lang="en-US" sz="3600" b="1" dirty="0" smtClean="0">
                <a:solidFill>
                  <a:srgbClr val="C00000"/>
                </a:solidFill>
              </a:rPr>
              <a:t>How familiar are we to measurement?</a:t>
            </a:r>
            <a:endParaRPr lang="en-US" sz="3600" b="1" dirty="0">
              <a:solidFill>
                <a:srgbClr val="C00000"/>
              </a:solidFill>
            </a:endParaRPr>
          </a:p>
        </p:txBody>
      </p:sp>
      <p:sp>
        <p:nvSpPr>
          <p:cNvPr id="3" name="Content Placeholder 2"/>
          <p:cNvSpPr>
            <a:spLocks noGrp="1"/>
          </p:cNvSpPr>
          <p:nvPr>
            <p:ph idx="1"/>
          </p:nvPr>
        </p:nvSpPr>
        <p:spPr>
          <a:xfrm>
            <a:off x="628650" y="5428836"/>
            <a:ext cx="7886700" cy="748125"/>
          </a:xfrm>
        </p:spPr>
        <p:txBody>
          <a:bodyPr>
            <a:normAutofit fontScale="92500" lnSpcReduction="10000"/>
          </a:bodyPr>
          <a:lstStyle/>
          <a:p>
            <a:pPr marL="0" indent="0">
              <a:buNone/>
            </a:pPr>
            <a:r>
              <a:rPr lang="en-US" dirty="0" smtClean="0"/>
              <a:t>In our daily life, we are accustomed to measure physical objects.</a:t>
            </a:r>
            <a:endParaRPr lang="en-US" dirty="0"/>
          </a:p>
        </p:txBody>
      </p:sp>
      <p:pic>
        <p:nvPicPr>
          <p:cNvPr id="2050" name="Picture 2" descr="Image result for children height measur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756" y="2172222"/>
            <a:ext cx="2491097" cy="24998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5448" y="1932529"/>
            <a:ext cx="2979269" cy="297926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weighing scale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70078" y="2071034"/>
            <a:ext cx="2681754" cy="2681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773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1275"/>
            <a:ext cx="7886700" cy="789736"/>
          </a:xfrm>
        </p:spPr>
        <p:txBody>
          <a:bodyPr>
            <a:normAutofit/>
          </a:bodyPr>
          <a:lstStyle/>
          <a:p>
            <a:r>
              <a:rPr lang="en-US" sz="2400" dirty="0" smtClean="0"/>
              <a:t>And non-physical things….</a:t>
            </a:r>
            <a:endParaRPr lang="en-US" sz="2400" dirty="0"/>
          </a:p>
        </p:txBody>
      </p:sp>
      <p:sp>
        <p:nvSpPr>
          <p:cNvPr id="3" name="Content Placeholder 2"/>
          <p:cNvSpPr>
            <a:spLocks noGrp="1"/>
          </p:cNvSpPr>
          <p:nvPr>
            <p:ph idx="1"/>
          </p:nvPr>
        </p:nvSpPr>
        <p:spPr>
          <a:xfrm>
            <a:off x="628650" y="4742938"/>
            <a:ext cx="7886700" cy="1828800"/>
          </a:xfrm>
        </p:spPr>
        <p:txBody>
          <a:bodyPr>
            <a:noAutofit/>
          </a:bodyPr>
          <a:lstStyle/>
          <a:p>
            <a:pPr marL="0" indent="0">
              <a:buNone/>
            </a:pPr>
            <a:r>
              <a:rPr lang="en-US" sz="2400" dirty="0" smtClean="0"/>
              <a:t>We also measure when we judge how well we like songs, paintings, other people’s character, etc. </a:t>
            </a:r>
          </a:p>
          <a:p>
            <a:pPr marL="0" indent="0">
              <a:buNone/>
            </a:pPr>
            <a:endParaRPr lang="en-US" sz="1200" dirty="0"/>
          </a:p>
          <a:p>
            <a:pPr marL="0" indent="0">
              <a:buNone/>
            </a:pPr>
            <a:r>
              <a:rPr lang="en-US" sz="2400" dirty="0" smtClean="0"/>
              <a:t>So, in our lives, we familiarize ourselves to measure both physical objects and abstract concepts. </a:t>
            </a:r>
            <a:endParaRPr lang="en-US" sz="2400" dirty="0"/>
          </a:p>
        </p:txBody>
      </p:sp>
      <p:pic>
        <p:nvPicPr>
          <p:cNvPr id="3074" name="Picture 2" descr="Image result for picasso painting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26193" y="1690689"/>
            <a:ext cx="1563220" cy="2539543"/>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3321643" y="1690689"/>
            <a:ext cx="1357933" cy="2539543"/>
            <a:chOff x="3026366" y="1690689"/>
            <a:chExt cx="1357933" cy="2539543"/>
          </a:xfrm>
        </p:grpSpPr>
        <p:pic>
          <p:nvPicPr>
            <p:cNvPr id="3076" name="Picture 4" descr="Image result for icon musi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29634" y="1690689"/>
              <a:ext cx="1354665" cy="146304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9829" t="27715" r="7618" b="30168"/>
            <a:stretch/>
          </p:blipFill>
          <p:spPr bwMode="auto">
            <a:xfrm>
              <a:off x="3026366" y="3000220"/>
              <a:ext cx="1357933" cy="1230012"/>
            </a:xfrm>
            <a:prstGeom prst="rect">
              <a:avLst/>
            </a:prstGeom>
            <a:noFill/>
            <a:extLst>
              <a:ext uri="{909E8E84-426E-40DD-AFC4-6F175D3DCCD1}">
                <a14:hiddenFill xmlns:a14="http://schemas.microsoft.com/office/drawing/2010/main">
                  <a:solidFill>
                    <a:srgbClr val="FFFFFF"/>
                  </a:solidFill>
                </a14:hiddenFill>
              </a:ext>
            </a:extLst>
          </p:spPr>
        </p:pic>
      </p:grpSp>
      <p:pic>
        <p:nvPicPr>
          <p:cNvPr id="3080"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1806" y="1625890"/>
            <a:ext cx="3076296" cy="2669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658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F8A34-7A7B-4DDC-91DA-C7D7F7154BD6}"/>
              </a:ext>
            </a:extLst>
          </p:cNvPr>
          <p:cNvSpPr>
            <a:spLocks noGrp="1"/>
          </p:cNvSpPr>
          <p:nvPr>
            <p:ph type="title"/>
          </p:nvPr>
        </p:nvSpPr>
        <p:spPr>
          <a:xfrm>
            <a:off x="628650" y="486150"/>
            <a:ext cx="7886700" cy="952686"/>
          </a:xfrm>
        </p:spPr>
        <p:txBody>
          <a:bodyPr/>
          <a:lstStyle/>
          <a:p>
            <a:r>
              <a:rPr lang="en-GB" b="1" dirty="0" smtClean="0">
                <a:solidFill>
                  <a:schemeClr val="accent4">
                    <a:lumMod val="75000"/>
                  </a:schemeClr>
                </a:solidFill>
                <a:latin typeface="Arial Rounded MT Bold" panose="020F0704030504030204" pitchFamily="34" charset="0"/>
              </a:rPr>
              <a:t>Definition</a:t>
            </a:r>
            <a:endParaRPr lang="en-GB" b="1" dirty="0">
              <a:solidFill>
                <a:schemeClr val="accent4">
                  <a:lumMod val="75000"/>
                </a:schemeClr>
              </a:solidFill>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628650" y="1825624"/>
            <a:ext cx="7886700" cy="4682752"/>
          </a:xfrm>
        </p:spPr>
        <p:txBody>
          <a:bodyPr>
            <a:normAutofit/>
          </a:bodyPr>
          <a:lstStyle/>
          <a:p>
            <a:r>
              <a:rPr lang="en-GB" sz="2600" b="1" dirty="0" smtClean="0"/>
              <a:t>Measurement</a:t>
            </a:r>
            <a:r>
              <a:rPr lang="en-GB" sz="2600" dirty="0" smtClean="0"/>
              <a:t> </a:t>
            </a:r>
            <a:r>
              <a:rPr lang="en-GB" sz="2600" dirty="0"/>
              <a:t>is assigning numbers or other symbols to characteristics of objects being measured, according to predetermined rules. </a:t>
            </a:r>
            <a:endParaRPr lang="en-GB" sz="2600" dirty="0" smtClean="0"/>
          </a:p>
          <a:p>
            <a:r>
              <a:rPr lang="en-GB" sz="2600" b="1" dirty="0" smtClean="0"/>
              <a:t>Concept</a:t>
            </a:r>
            <a:r>
              <a:rPr lang="en-GB" sz="2600" dirty="0" smtClean="0"/>
              <a:t> </a:t>
            </a:r>
            <a:r>
              <a:rPr lang="en-GB" sz="2600" dirty="0"/>
              <a:t>(or </a:t>
            </a:r>
            <a:r>
              <a:rPr lang="en-GB" sz="2600" b="1" dirty="0"/>
              <a:t>Construct</a:t>
            </a:r>
            <a:r>
              <a:rPr lang="en-GB" sz="2600" dirty="0"/>
              <a:t>) is a generalized idea about a class of objects, attributes, occurrences, or processes.</a:t>
            </a:r>
          </a:p>
          <a:p>
            <a:r>
              <a:rPr lang="en-GB" sz="2600" dirty="0"/>
              <a:t>Relatively </a:t>
            </a:r>
            <a:r>
              <a:rPr lang="en-GB" sz="2600" b="1" dirty="0"/>
              <a:t>concrete constructs </a:t>
            </a:r>
            <a:r>
              <a:rPr lang="en-GB" sz="2600" dirty="0"/>
              <a:t>comprises of aspects </a:t>
            </a:r>
            <a:r>
              <a:rPr lang="en-GB" sz="2600" dirty="0" smtClean="0"/>
              <a:t>such as: </a:t>
            </a:r>
            <a:r>
              <a:rPr lang="en-GB" sz="2600" dirty="0"/>
              <a:t>Age, gender, number of children, education, income. </a:t>
            </a:r>
            <a:endParaRPr lang="en-GB" sz="2600" dirty="0" smtClean="0"/>
          </a:p>
          <a:p>
            <a:r>
              <a:rPr lang="en-GB" sz="2600" dirty="0" smtClean="0"/>
              <a:t>Relatively </a:t>
            </a:r>
            <a:r>
              <a:rPr lang="en-GB" sz="2600" b="1" dirty="0"/>
              <a:t>abstract constructs </a:t>
            </a:r>
            <a:r>
              <a:rPr lang="en-GB" sz="2600" dirty="0"/>
              <a:t>take into accounts the aspects such </a:t>
            </a:r>
            <a:r>
              <a:rPr lang="en-GB" sz="2600" dirty="0" smtClean="0"/>
              <a:t>as: </a:t>
            </a:r>
            <a:r>
              <a:rPr lang="en-GB" sz="2600" dirty="0" smtClean="0"/>
              <a:t>personality</a:t>
            </a:r>
            <a:r>
              <a:rPr lang="en-GB" sz="2600" dirty="0"/>
              <a:t>, </a:t>
            </a:r>
            <a:r>
              <a:rPr lang="en-GB" sz="2600" dirty="0" smtClean="0"/>
              <a:t>brand loyalty, level of satisfaction.</a:t>
            </a:r>
            <a:endParaRPr lang="en-GB" sz="2600" dirty="0"/>
          </a:p>
        </p:txBody>
      </p:sp>
      <p:pic>
        <p:nvPicPr>
          <p:cNvPr id="1030" name="Picture 6" descr="Image result for ruler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1404" y="91049"/>
            <a:ext cx="1473946" cy="1473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75279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4">
                    <a:lumMod val="75000"/>
                  </a:schemeClr>
                </a:solidFill>
                <a:latin typeface="Arial Rounded MT Bold" panose="020F0704030504030204" pitchFamily="34" charset="0"/>
              </a:rPr>
              <a:t>Measurement Scales</a:t>
            </a:r>
            <a:endParaRPr lang="en-US" dirty="0">
              <a:solidFill>
                <a:schemeClr val="accent4">
                  <a:lumMod val="75000"/>
                </a:schemeClr>
              </a:solidFill>
              <a:latin typeface="Arial Rounded MT Bold" panose="020F0704030504030204" pitchFamily="34" charset="0"/>
            </a:endParaRPr>
          </a:p>
        </p:txBody>
      </p:sp>
      <p:sp>
        <p:nvSpPr>
          <p:cNvPr id="4" name="Rounded Rectangle 3"/>
          <p:cNvSpPr/>
          <p:nvPr/>
        </p:nvSpPr>
        <p:spPr>
          <a:xfrm>
            <a:off x="753035" y="3321418"/>
            <a:ext cx="3469341" cy="874059"/>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1. NOMINAL SCALE</a:t>
            </a:r>
            <a:r>
              <a:rPr lang="en-US" sz="2000" dirty="0" smtClean="0">
                <a:solidFill>
                  <a:schemeClr val="tx1"/>
                </a:solidFill>
              </a:rPr>
              <a:t> </a:t>
            </a:r>
            <a:endParaRPr lang="en-US" sz="2000" dirty="0">
              <a:solidFill>
                <a:schemeClr val="tx1"/>
              </a:solidFill>
            </a:endParaRPr>
          </a:p>
        </p:txBody>
      </p:sp>
      <p:sp>
        <p:nvSpPr>
          <p:cNvPr id="5" name="Rounded Rectangle 4"/>
          <p:cNvSpPr/>
          <p:nvPr/>
        </p:nvSpPr>
        <p:spPr>
          <a:xfrm>
            <a:off x="4751293" y="3321418"/>
            <a:ext cx="3469341" cy="874059"/>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2. ORDINAL SCALE</a:t>
            </a:r>
            <a:r>
              <a:rPr lang="en-US" sz="2000" dirty="0" smtClean="0">
                <a:solidFill>
                  <a:schemeClr val="tx1"/>
                </a:solidFill>
              </a:rPr>
              <a:t> </a:t>
            </a:r>
            <a:endParaRPr lang="en-US" sz="2000" dirty="0">
              <a:solidFill>
                <a:schemeClr val="tx1"/>
              </a:solidFill>
            </a:endParaRPr>
          </a:p>
        </p:txBody>
      </p:sp>
      <p:sp>
        <p:nvSpPr>
          <p:cNvPr id="6" name="Rounded Rectangle 5"/>
          <p:cNvSpPr/>
          <p:nvPr/>
        </p:nvSpPr>
        <p:spPr>
          <a:xfrm>
            <a:off x="753035" y="4966441"/>
            <a:ext cx="3469341" cy="87405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3. INTERVAL SCALE</a:t>
            </a:r>
            <a:r>
              <a:rPr lang="en-US" sz="2000" dirty="0" smtClean="0">
                <a:solidFill>
                  <a:schemeClr val="tx1"/>
                </a:solidFill>
              </a:rPr>
              <a:t> </a:t>
            </a:r>
            <a:endParaRPr lang="en-US" sz="2000" dirty="0">
              <a:solidFill>
                <a:schemeClr val="tx1"/>
              </a:solidFill>
            </a:endParaRPr>
          </a:p>
        </p:txBody>
      </p:sp>
      <p:sp>
        <p:nvSpPr>
          <p:cNvPr id="7" name="Rounded Rectangle 6"/>
          <p:cNvSpPr/>
          <p:nvPr/>
        </p:nvSpPr>
        <p:spPr>
          <a:xfrm>
            <a:off x="4751293" y="4966440"/>
            <a:ext cx="3469341" cy="874059"/>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4</a:t>
            </a:r>
            <a:r>
              <a:rPr lang="en-US" sz="2000" b="1" dirty="0" smtClean="0">
                <a:solidFill>
                  <a:schemeClr val="tx1"/>
                </a:solidFill>
              </a:rPr>
              <a:t>. RATIO SCALE</a:t>
            </a:r>
            <a:r>
              <a:rPr lang="en-US" sz="2000" dirty="0" smtClean="0">
                <a:solidFill>
                  <a:schemeClr val="tx1"/>
                </a:solidFill>
              </a:rPr>
              <a:t> </a:t>
            </a:r>
            <a:endParaRPr lang="en-US" sz="2000" dirty="0">
              <a:solidFill>
                <a:schemeClr val="tx1"/>
              </a:solidFill>
            </a:endParaRPr>
          </a:p>
        </p:txBody>
      </p:sp>
      <p:pic>
        <p:nvPicPr>
          <p:cNvPr id="2050" name="Picture 2" descr="Image result for measuring tape"/>
          <p:cNvPicPr>
            <a:picLocks noChangeAspect="1" noChangeArrowheads="1"/>
          </p:cNvPicPr>
          <p:nvPr/>
        </p:nvPicPr>
        <p:blipFill rotWithShape="1">
          <a:blip r:embed="rId2">
            <a:extLst>
              <a:ext uri="{28A0092B-C50C-407E-A947-70E740481C1C}">
                <a14:useLocalDpi xmlns:a14="http://schemas.microsoft.com/office/drawing/2010/main" val="0"/>
              </a:ext>
            </a:extLst>
          </a:blip>
          <a:srcRect t="18740" b="7917"/>
          <a:stretch/>
        </p:blipFill>
        <p:spPr bwMode="auto">
          <a:xfrm>
            <a:off x="309282" y="1440234"/>
            <a:ext cx="7911352" cy="1115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7295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539564" y="1449108"/>
            <a:ext cx="8335495" cy="4351338"/>
          </a:xfrm>
        </p:spPr>
        <p:txBody>
          <a:bodyPr>
            <a:normAutofit/>
          </a:bodyPr>
          <a:lstStyle/>
          <a:p>
            <a:r>
              <a:rPr lang="en-GB" sz="2000" dirty="0" smtClean="0"/>
              <a:t>Nominal </a:t>
            </a:r>
            <a:r>
              <a:rPr lang="en-GB" sz="2000" dirty="0"/>
              <a:t>scale is simply a system of assigning number symbols to events in order to label them. </a:t>
            </a:r>
            <a:endParaRPr lang="en-GB" sz="2000" dirty="0" smtClean="0"/>
          </a:p>
          <a:p>
            <a:r>
              <a:rPr lang="en-GB" sz="2000" dirty="0" smtClean="0"/>
              <a:t>The </a:t>
            </a:r>
            <a:r>
              <a:rPr lang="en-GB" sz="2000" dirty="0"/>
              <a:t>usual </a:t>
            </a:r>
            <a:r>
              <a:rPr lang="en-GB" sz="2000" b="1" dirty="0"/>
              <a:t>example of this is the assignment of numbers </a:t>
            </a:r>
            <a:r>
              <a:rPr lang="en-GB" sz="2000" dirty="0"/>
              <a:t>of basketball players </a:t>
            </a:r>
            <a:r>
              <a:rPr lang="en-GB" sz="2000" b="1" dirty="0"/>
              <a:t>in order to identify them</a:t>
            </a:r>
            <a:r>
              <a:rPr lang="en-GB" sz="2000" dirty="0"/>
              <a:t>. </a:t>
            </a:r>
            <a:endParaRPr lang="en-GB" sz="2000" dirty="0" smtClean="0"/>
          </a:p>
          <a:p>
            <a:r>
              <a:rPr lang="en-GB" sz="2000" dirty="0" smtClean="0"/>
              <a:t>The </a:t>
            </a:r>
            <a:r>
              <a:rPr lang="en-GB" sz="2000" dirty="0"/>
              <a:t>numbers are just convenient labels for the particular class of events and as such have no quantitative value</a:t>
            </a:r>
          </a:p>
          <a:p>
            <a:r>
              <a:rPr lang="en-GB" sz="2000" dirty="0"/>
              <a:t>Nominal scale is the least powerful level of measurement. </a:t>
            </a:r>
            <a:endParaRPr lang="en-GB" sz="2000" dirty="0" smtClean="0"/>
          </a:p>
          <a:p>
            <a:r>
              <a:rPr lang="en-GB" sz="2000" dirty="0" smtClean="0"/>
              <a:t>It </a:t>
            </a:r>
            <a:r>
              <a:rPr lang="en-GB" sz="2000" dirty="0"/>
              <a:t>indicates no order or </a:t>
            </a:r>
            <a:r>
              <a:rPr lang="en-GB" sz="2000" dirty="0" smtClean="0"/>
              <a:t>distance relationship </a:t>
            </a:r>
            <a:r>
              <a:rPr lang="en-GB" sz="2000" dirty="0"/>
              <a:t>and has no arithmetic origin.</a:t>
            </a:r>
            <a:endParaRPr lang="en-GB" sz="1100" dirty="0"/>
          </a:p>
        </p:txBody>
      </p:sp>
      <p:sp>
        <p:nvSpPr>
          <p:cNvPr id="5" name="Rounded Rectangle 4"/>
          <p:cNvSpPr/>
          <p:nvPr/>
        </p:nvSpPr>
        <p:spPr>
          <a:xfrm>
            <a:off x="628650" y="537878"/>
            <a:ext cx="3297891" cy="620158"/>
          </a:xfrm>
          <a:prstGeom prst="round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1. NOMINAL SCALE</a:t>
            </a:r>
            <a:r>
              <a:rPr lang="en-US" sz="2000" dirty="0" smtClean="0">
                <a:solidFill>
                  <a:schemeClr val="tx1"/>
                </a:solidFill>
              </a:rPr>
              <a:t> </a:t>
            </a:r>
            <a:endParaRPr lang="en-US" sz="2000" dirty="0">
              <a:solidFill>
                <a:schemeClr val="tx1"/>
              </a:solidFill>
            </a:endParaRPr>
          </a:p>
        </p:txBody>
      </p:sp>
      <p:pic>
        <p:nvPicPr>
          <p:cNvPr id="4098" name="Picture 2" descr="Image result for team player uniform number"/>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artisticCutout/>
                    </a14:imgEffect>
                  </a14:imgLayer>
                </a14:imgProps>
              </a:ext>
              <a:ext uri="{28A0092B-C50C-407E-A947-70E740481C1C}">
                <a14:useLocalDpi xmlns:a14="http://schemas.microsoft.com/office/drawing/2010/main" val="0"/>
              </a:ext>
            </a:extLst>
          </a:blip>
          <a:srcRect/>
          <a:stretch/>
        </p:blipFill>
        <p:spPr bwMode="auto">
          <a:xfrm>
            <a:off x="647139" y="4406475"/>
            <a:ext cx="7905189" cy="2101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559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p:txBody>
          <a:bodyPr>
            <a:noAutofit/>
          </a:bodyPr>
          <a:lstStyle/>
          <a:p>
            <a:r>
              <a:rPr lang="en-GB" sz="1800" dirty="0" smtClean="0"/>
              <a:t>The </a:t>
            </a:r>
            <a:r>
              <a:rPr lang="en-GB" sz="1800" dirty="0"/>
              <a:t>ordinal scale is </a:t>
            </a:r>
            <a:r>
              <a:rPr lang="en-GB" sz="1800" b="1" dirty="0"/>
              <a:t>used for ranking and to arrange things </a:t>
            </a:r>
            <a:r>
              <a:rPr lang="en-GB" sz="1800" dirty="0"/>
              <a:t>in order. </a:t>
            </a:r>
            <a:endParaRPr lang="en-GB" sz="1800" dirty="0" smtClean="0"/>
          </a:p>
          <a:p>
            <a:r>
              <a:rPr lang="en-GB" sz="1800" dirty="0" smtClean="0"/>
              <a:t>The </a:t>
            </a:r>
            <a:r>
              <a:rPr lang="en-GB" sz="1800" dirty="0"/>
              <a:t>ordinal scale ranks the things from the highest to the lowest. </a:t>
            </a:r>
            <a:endParaRPr lang="en-GB" sz="1800" dirty="0" smtClean="0"/>
          </a:p>
          <a:p>
            <a:r>
              <a:rPr lang="en-GB" sz="1800" dirty="0" smtClean="0"/>
              <a:t>Ordinal </a:t>
            </a:r>
            <a:r>
              <a:rPr lang="en-GB" sz="1800" dirty="0"/>
              <a:t>scales are used to ascertain the consumer perceptions, preferences, etc. </a:t>
            </a:r>
            <a:r>
              <a:rPr lang="en-GB" sz="1800" i="1" dirty="0"/>
              <a:t>For example</a:t>
            </a:r>
            <a:r>
              <a:rPr lang="en-GB" sz="1800" dirty="0"/>
              <a:t>, the respondents may be given a list of brands which may be suitable and were asked to rank on the basis of ordinal scale. </a:t>
            </a:r>
            <a:endParaRPr lang="en-GB" sz="1800" dirty="0" smtClean="0"/>
          </a:p>
          <a:p>
            <a:r>
              <a:rPr lang="en-GB" sz="1800" dirty="0" smtClean="0"/>
              <a:t>From </a:t>
            </a:r>
            <a:r>
              <a:rPr lang="en-GB" sz="1800" dirty="0"/>
              <a:t>the information provided by ordinal scale, the researcher </a:t>
            </a:r>
            <a:r>
              <a:rPr lang="en-GB" sz="1800" b="1" dirty="0"/>
              <a:t>knows the order </a:t>
            </a:r>
            <a:r>
              <a:rPr lang="en-GB" sz="1800" dirty="0"/>
              <a:t>of preference </a:t>
            </a:r>
            <a:r>
              <a:rPr lang="en-GB" sz="1800" b="1" dirty="0"/>
              <a:t>but nothing about how much more </a:t>
            </a:r>
            <a:r>
              <a:rPr lang="en-GB" sz="1800" dirty="0"/>
              <a:t>one brand </a:t>
            </a:r>
            <a:r>
              <a:rPr lang="en-GB" sz="1800" b="1" dirty="0"/>
              <a:t>is preferred </a:t>
            </a:r>
            <a:r>
              <a:rPr lang="en-GB" sz="1800" dirty="0"/>
              <a:t>to another</a:t>
            </a:r>
            <a:r>
              <a:rPr lang="en-GB" sz="1800" i="1" dirty="0"/>
              <a:t> i.e.</a:t>
            </a:r>
            <a:r>
              <a:rPr lang="en-GB" sz="1800" dirty="0"/>
              <a:t>, there is no information about the interval between any two brands</a:t>
            </a:r>
          </a:p>
          <a:p>
            <a:r>
              <a:rPr lang="en-GB" sz="1800" dirty="0"/>
              <a:t>Other example of ordinal scale: Students may be categorized according to their grades of A, B, C, D, E, F etc. where A is better than B and so on. The classification is from the highest grade to the lowest grade.</a:t>
            </a:r>
          </a:p>
        </p:txBody>
      </p:sp>
      <p:sp>
        <p:nvSpPr>
          <p:cNvPr id="5" name="Rounded Rectangle 4"/>
          <p:cNvSpPr/>
          <p:nvPr/>
        </p:nvSpPr>
        <p:spPr>
          <a:xfrm>
            <a:off x="628650" y="578218"/>
            <a:ext cx="3469341" cy="874059"/>
          </a:xfrm>
          <a:prstGeom prst="round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2. ORDINAL SCALE</a:t>
            </a:r>
            <a:r>
              <a:rPr lang="en-US" sz="2000" dirty="0" smtClean="0">
                <a:solidFill>
                  <a:schemeClr val="tx1"/>
                </a:solidFill>
              </a:rPr>
              <a:t> </a:t>
            </a:r>
            <a:endParaRPr lang="en-US" sz="2000" dirty="0">
              <a:solidFill>
                <a:schemeClr val="tx1"/>
              </a:solidFill>
            </a:endParaRPr>
          </a:p>
        </p:txBody>
      </p:sp>
      <p:pic>
        <p:nvPicPr>
          <p:cNvPr id="614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t="28172" b="21922"/>
          <a:stretch/>
        </p:blipFill>
        <p:spPr bwMode="auto">
          <a:xfrm>
            <a:off x="1671265" y="5248474"/>
            <a:ext cx="5791854" cy="1609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9482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1C0096E-6A27-489A-A136-9108AE9C43E4}"/>
              </a:ext>
            </a:extLst>
          </p:cNvPr>
          <p:cNvSpPr>
            <a:spLocks noGrp="1"/>
          </p:cNvSpPr>
          <p:nvPr>
            <p:ph idx="1"/>
          </p:nvPr>
        </p:nvSpPr>
        <p:spPr>
          <a:xfrm>
            <a:off x="628650" y="1825625"/>
            <a:ext cx="6134100" cy="4351338"/>
          </a:xfrm>
        </p:spPr>
        <p:txBody>
          <a:bodyPr>
            <a:noAutofit/>
          </a:bodyPr>
          <a:lstStyle/>
          <a:p>
            <a:r>
              <a:rPr lang="en-GB" sz="1800" dirty="0" smtClean="0"/>
              <a:t>Temperature </a:t>
            </a:r>
            <a:r>
              <a:rPr lang="en-GB" sz="1800" dirty="0"/>
              <a:t>is interval scaled, being measured either in Centigrade or Fahrenheit. We cannot speak of 50°F being twice as hot as 25°F since the corresponding temperatures on the centigrade scale, 100°C and -3.9°C, are not in the ratio 2:1.</a:t>
            </a:r>
          </a:p>
          <a:p>
            <a:r>
              <a:rPr lang="en-GB" sz="1800" dirty="0"/>
              <a:t>it must be recognized that the zero point on an interval scale is arbitrary and is not a true zero. For instance, the zero degree Fahrenheit.</a:t>
            </a:r>
          </a:p>
          <a:p>
            <a:r>
              <a:rPr lang="en-GB" sz="1800" dirty="0"/>
              <a:t>Interval scale uses the principle of "equality of interval" i.e., the intervals are used as the basis for making the units equal assuming that intervals are equal.</a:t>
            </a:r>
          </a:p>
          <a:p>
            <a:r>
              <a:rPr lang="en-GB" sz="1800" dirty="0"/>
              <a:t>One can say that an increase in temperature from 30° to 40° involves the same increase in temperature as an increase from 60° to 70°, but one cannot say that the temperature of 60° is twice as warm as the temperature of 30°</a:t>
            </a:r>
          </a:p>
        </p:txBody>
      </p:sp>
      <p:sp>
        <p:nvSpPr>
          <p:cNvPr id="5" name="Rounded Rectangle 4"/>
          <p:cNvSpPr/>
          <p:nvPr/>
        </p:nvSpPr>
        <p:spPr>
          <a:xfrm>
            <a:off x="628650" y="528911"/>
            <a:ext cx="3469341" cy="874059"/>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3. INTERVAL SCALE</a:t>
            </a:r>
            <a:r>
              <a:rPr lang="en-US" sz="2000" dirty="0" smtClean="0">
                <a:solidFill>
                  <a:schemeClr val="tx1"/>
                </a:solidFill>
              </a:rPr>
              <a:t> </a:t>
            </a:r>
            <a:endParaRPr lang="en-US" sz="2000" dirty="0">
              <a:solidFill>
                <a:schemeClr val="tx1"/>
              </a:solidFill>
            </a:endParaRPr>
          </a:p>
        </p:txBody>
      </p:sp>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1402970"/>
            <a:ext cx="2381250" cy="5347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475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811</TotalTime>
  <Words>1583</Words>
  <Application>Microsoft Office PowerPoint</Application>
  <PresentationFormat>On-screen Show (4:3)</PresentationFormat>
  <Paragraphs>108</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Arial Rounded MT Bold</vt:lpstr>
      <vt:lpstr>Calibri</vt:lpstr>
      <vt:lpstr>Calibri Light</vt:lpstr>
      <vt:lpstr>Office Theme</vt:lpstr>
      <vt:lpstr>PowerPoint Presentation</vt:lpstr>
      <vt:lpstr>Measuring  Instruments</vt:lpstr>
      <vt:lpstr>How familiar are we to measurement?</vt:lpstr>
      <vt:lpstr>And non-physical things….</vt:lpstr>
      <vt:lpstr>Definition</vt:lpstr>
      <vt:lpstr>Measurement Scales</vt:lpstr>
      <vt:lpstr>PowerPoint Presentation</vt:lpstr>
      <vt:lpstr>PowerPoint Presentation</vt:lpstr>
      <vt:lpstr>PowerPoint Presentation</vt:lpstr>
      <vt:lpstr>PowerPoint Presentation</vt:lpstr>
      <vt:lpstr>PowerPoint Presentation</vt:lpstr>
      <vt:lpstr>PowerPoint Presentation</vt:lpstr>
      <vt:lpstr>Sources of Error in Measurement</vt:lpstr>
      <vt:lpstr>The following are the possible sources of error in measurement:</vt:lpstr>
      <vt:lpstr>Sources of Error in Measurement</vt:lpstr>
      <vt:lpstr>Sources of Error in Measurement</vt:lpstr>
      <vt:lpstr>Three Key Criteria for a Measuring Instrument</vt:lpstr>
      <vt:lpstr>Three Key Criteria for a Measuring Instrument</vt:lpstr>
      <vt:lpstr>Three Key Criteria for a Measuring Instrument</vt:lpstr>
      <vt:lpstr>Three Key Criteria for a Measuring Instrument</vt:lpstr>
      <vt:lpstr>Making Operational Choices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MetLit 7</dc:title>
  <dc:creator>Maha C</dc:creator>
  <cp:lastModifiedBy>Radisti</cp:lastModifiedBy>
  <cp:revision>47</cp:revision>
  <dcterms:created xsi:type="dcterms:W3CDTF">2019-04-28T09:15:37Z</dcterms:created>
  <dcterms:modified xsi:type="dcterms:W3CDTF">2019-05-27T13:22:26Z</dcterms:modified>
</cp:coreProperties>
</file>