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58" r:id="rId4"/>
    <p:sldId id="257" r:id="rId5"/>
    <p:sldId id="271" r:id="rId6"/>
    <p:sldId id="262" r:id="rId7"/>
    <p:sldId id="259" r:id="rId8"/>
    <p:sldId id="272" r:id="rId9"/>
    <p:sldId id="260" r:id="rId10"/>
    <p:sldId id="261" r:id="rId11"/>
    <p:sldId id="273" r:id="rId12"/>
    <p:sldId id="274" r:id="rId13"/>
    <p:sldId id="275" r:id="rId14"/>
    <p:sldId id="264" r:id="rId15"/>
    <p:sldId id="265" r:id="rId16"/>
    <p:sldId id="266"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251E31-3360-4B21-9259-93469148225D}"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160631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251E31-3360-4B21-9259-93469148225D}"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1188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251E31-3360-4B21-9259-93469148225D}"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105214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251E31-3360-4B21-9259-93469148225D}"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244105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251E31-3360-4B21-9259-93469148225D}"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393255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251E31-3360-4B21-9259-93469148225D}"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299481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251E31-3360-4B21-9259-93469148225D}" type="datetimeFigureOut">
              <a:rPr lang="en-GB" smtClean="0"/>
              <a:t>28/05/2019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43724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251E31-3360-4B21-9259-93469148225D}" type="datetimeFigureOut">
              <a:rPr lang="en-GB" smtClean="0"/>
              <a:t>28/05/2019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53944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51E31-3360-4B21-9259-93469148225D}" type="datetimeFigureOut">
              <a:rPr lang="en-GB" smtClean="0"/>
              <a:t>28/05/2019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39521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51E31-3360-4B21-9259-93469148225D}"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4230540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51E31-3360-4B21-9259-93469148225D}"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342128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51E31-3360-4B21-9259-93469148225D}" type="datetimeFigureOut">
              <a:rPr lang="en-GB" smtClean="0"/>
              <a:t>28/05/2019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5B793-A244-46AC-B634-CFDE6095F1F0}" type="slidenum">
              <a:rPr lang="en-GB" smtClean="0"/>
              <a:t>‹#›</a:t>
            </a:fld>
            <a:endParaRPr lang="en-GB"/>
          </a:p>
        </p:txBody>
      </p:sp>
    </p:spTree>
    <p:extLst>
      <p:ext uri="{BB962C8B-B14F-4D97-AF65-F5344CB8AC3E}">
        <p14:creationId xmlns:p14="http://schemas.microsoft.com/office/powerpoint/2010/main" val="34694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3160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307976" y="2474893"/>
            <a:ext cx="52846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sz="2800" b="1" dirty="0">
                <a:solidFill>
                  <a:schemeClr val="bg1"/>
                </a:solidFill>
                <a:latin typeface="Arial Rounded MT Bold" panose="020F0704030504030204" pitchFamily="34" charset="0"/>
              </a:rPr>
              <a:t>IBL 381</a:t>
            </a:r>
          </a:p>
          <a:p>
            <a:pPr algn="ctr" eaLnBrk="1" hangingPunct="1"/>
            <a:r>
              <a:rPr lang="en-US" sz="2800" b="1" dirty="0">
                <a:solidFill>
                  <a:schemeClr val="bg1"/>
                </a:solidFill>
                <a:latin typeface="Arial Rounded MT Bold" panose="020F0704030504030204" pitchFamily="34" charset="0"/>
              </a:rPr>
              <a:t>METODOLOGI PENELITIAN</a:t>
            </a:r>
          </a:p>
        </p:txBody>
      </p:sp>
      <p:sp>
        <p:nvSpPr>
          <p:cNvPr id="3076" name="TextBox 1"/>
          <p:cNvSpPr txBox="1">
            <a:spLocks noChangeArrowheads="1"/>
          </p:cNvSpPr>
          <p:nvPr/>
        </p:nvSpPr>
        <p:spPr bwMode="auto">
          <a:xfrm>
            <a:off x="3907209" y="4922123"/>
            <a:ext cx="4086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solidFill>
                  <a:schemeClr val="bg1"/>
                </a:solidFill>
                <a:latin typeface="Arial Rounded MT Bold" panose="020F0704030504030204" pitchFamily="34" charset="0"/>
              </a:rPr>
              <a:t>Radisti A. </a:t>
            </a:r>
            <a:r>
              <a:rPr lang="en-US" sz="1600" dirty="0" err="1">
                <a:solidFill>
                  <a:schemeClr val="bg1"/>
                </a:solidFill>
                <a:latin typeface="Arial Rounded MT Bold" panose="020F0704030504030204" pitchFamily="34" charset="0"/>
              </a:rPr>
              <a:t>Praptiwi</a:t>
            </a:r>
            <a:r>
              <a:rPr lang="en-US" sz="1600" dirty="0">
                <a:solidFill>
                  <a:schemeClr val="bg1"/>
                </a:solidFill>
                <a:latin typeface="Arial Rounded MT Bold" panose="020F0704030504030204" pitchFamily="34" charset="0"/>
              </a:rPr>
              <a:t>, ST. M.Sc. PhD</a:t>
            </a:r>
            <a:endParaRPr lang="id-ID" sz="1600" dirty="0">
              <a:solidFill>
                <a:schemeClr val="bg1"/>
              </a:solidFill>
              <a:latin typeface="Arial Rounded MT Bold" panose="020F0704030504030204" pitchFamily="34" charset="0"/>
            </a:endParaRPr>
          </a:p>
        </p:txBody>
      </p:sp>
      <p:sp>
        <p:nvSpPr>
          <p:cNvPr id="5" name="TextBox 1"/>
          <p:cNvSpPr txBox="1">
            <a:spLocks noChangeArrowheads="1"/>
          </p:cNvSpPr>
          <p:nvPr/>
        </p:nvSpPr>
        <p:spPr bwMode="auto">
          <a:xfrm>
            <a:off x="3307976" y="3760063"/>
            <a:ext cx="52846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nn-NO" sz="2400" dirty="0" smtClean="0">
                <a:solidFill>
                  <a:schemeClr val="bg1"/>
                </a:solidFill>
                <a:latin typeface="Arial Rounded MT Bold" panose="020F0704030504030204" pitchFamily="34" charset="0"/>
              </a:rPr>
              <a:t>11. </a:t>
            </a:r>
            <a:r>
              <a:rPr lang="nn-NO" sz="2400" dirty="0" smtClean="0">
                <a:solidFill>
                  <a:schemeClr val="bg1"/>
                </a:solidFill>
                <a:latin typeface="Arial Rounded MT Bold" panose="020F0704030504030204" pitchFamily="34" charset="0"/>
              </a:rPr>
              <a:t>Quantitative Research Method </a:t>
            </a:r>
            <a:r>
              <a:rPr lang="nn-NO" sz="1800" dirty="0" smtClean="0">
                <a:solidFill>
                  <a:schemeClr val="bg1"/>
                </a:solidFill>
                <a:latin typeface="Arial Rounded MT Bold" panose="020F0704030504030204" pitchFamily="34" charset="0"/>
              </a:rPr>
              <a:t>(Part 1: Introduction and Data Collection)</a:t>
            </a:r>
            <a:endParaRPr lang="nn-NO" sz="18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68481940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545107" y="1919756"/>
            <a:ext cx="4289612" cy="42441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574863" y="1919755"/>
            <a:ext cx="3970244" cy="4669304"/>
          </a:xfrm>
        </p:spPr>
        <p:txBody>
          <a:bodyPr>
            <a:normAutofit/>
          </a:bodyPr>
          <a:lstStyle/>
          <a:p>
            <a:pPr marL="0" indent="0">
              <a:buNone/>
            </a:pPr>
            <a:r>
              <a:rPr lang="en-US" sz="2400" b="1" dirty="0"/>
              <a:t>3. </a:t>
            </a:r>
            <a:r>
              <a:rPr lang="en-US" sz="2400" b="1" dirty="0" smtClean="0"/>
              <a:t>REPLICATION</a:t>
            </a:r>
            <a:r>
              <a:rPr lang="en-US" sz="2400" dirty="0" smtClean="0"/>
              <a:t> </a:t>
            </a:r>
          </a:p>
          <a:p>
            <a:pPr marL="577850"/>
            <a:r>
              <a:rPr lang="en-US" sz="2400" dirty="0" smtClean="0"/>
              <a:t>To </a:t>
            </a:r>
            <a:r>
              <a:rPr lang="en-US" sz="2400" dirty="0"/>
              <a:t>be replicable, the data obtained in an experiment </a:t>
            </a:r>
            <a:r>
              <a:rPr lang="en-US" sz="2400" b="1" dirty="0"/>
              <a:t>must be reliable</a:t>
            </a:r>
            <a:r>
              <a:rPr lang="en-US" sz="2400" dirty="0"/>
              <a:t>; that is, </a:t>
            </a:r>
            <a:r>
              <a:rPr lang="en-US" sz="2400" i="1" dirty="0"/>
              <a:t>the same result must be found if the study is repeated</a:t>
            </a:r>
            <a:r>
              <a:rPr lang="en-US" sz="2400" dirty="0"/>
              <a:t>. </a:t>
            </a:r>
            <a:endParaRPr lang="en-US" sz="2400" dirty="0" smtClean="0"/>
          </a:p>
          <a:p>
            <a:pPr marL="577850"/>
            <a:r>
              <a:rPr lang="en-US" sz="2400" dirty="0" smtClean="0"/>
              <a:t>If </a:t>
            </a:r>
            <a:r>
              <a:rPr lang="en-US" sz="2400" dirty="0"/>
              <a:t>observations are not repeatable, our descriptions and explanations are thought to be unreliable</a:t>
            </a:r>
            <a:r>
              <a:rPr lang="en-US" sz="2400" dirty="0" smtClean="0"/>
              <a:t>.</a:t>
            </a:r>
            <a:endParaRPr lang="en-GB" sz="2400" dirty="0"/>
          </a:p>
        </p:txBody>
      </p:sp>
      <p:sp>
        <p:nvSpPr>
          <p:cNvPr id="5" name="Title 1">
            <a:extLst>
              <a:ext uri="{FF2B5EF4-FFF2-40B4-BE49-F238E27FC236}">
                <a16:creationId xmlns:a16="http://schemas.microsoft.com/office/drawing/2014/main" xmlns="" id="{2BDF8A34-7A7B-4DDC-91DA-C7D7F7154BD6}"/>
              </a:ext>
            </a:extLst>
          </p:cNvPr>
          <p:cNvSpPr txBox="1">
            <a:spLocks/>
          </p:cNvSpPr>
          <p:nvPr/>
        </p:nvSpPr>
        <p:spPr>
          <a:xfrm>
            <a:off x="574862" y="34896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rgbClr val="92D050"/>
                </a:solidFill>
                <a:latin typeface="Arial Rounded MT Bold" panose="020F0704030504030204" pitchFamily="34" charset="0"/>
              </a:rPr>
              <a:t>Quantitative Research: Key Characteristics</a:t>
            </a:r>
            <a:endParaRPr lang="en-GB" sz="3200" b="1" dirty="0">
              <a:solidFill>
                <a:srgbClr val="92D050"/>
              </a:solidFill>
              <a:latin typeface="Arial Rounded MT Bold" panose="020F0704030504030204" pitchFamily="34" charset="0"/>
            </a:endParaRPr>
          </a:p>
        </p:txBody>
      </p:sp>
    </p:spTree>
    <p:extLst>
      <p:ext uri="{BB962C8B-B14F-4D97-AF65-F5344CB8AC3E}">
        <p14:creationId xmlns:p14="http://schemas.microsoft.com/office/powerpoint/2010/main" val="271443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hypothesis tes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892" y="3313875"/>
            <a:ext cx="5204216" cy="31883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73336" y="1900404"/>
            <a:ext cx="6529322" cy="2339210"/>
          </a:xfrm>
        </p:spPr>
        <p:txBody>
          <a:bodyPr>
            <a:normAutofit/>
          </a:bodyPr>
          <a:lstStyle/>
          <a:p>
            <a:pPr marL="0" indent="0">
              <a:buNone/>
            </a:pPr>
            <a:r>
              <a:rPr lang="en-US" sz="2400" b="1" dirty="0" smtClean="0"/>
              <a:t>4</a:t>
            </a:r>
            <a:r>
              <a:rPr lang="en-US" sz="2400" b="1" dirty="0"/>
              <a:t>. HYPOTHESIS </a:t>
            </a:r>
            <a:r>
              <a:rPr lang="en-US" sz="2400" b="1" dirty="0" smtClean="0"/>
              <a:t>TESTING</a:t>
            </a:r>
            <a:endParaRPr lang="en-US" sz="2400" dirty="0"/>
          </a:p>
          <a:p>
            <a:pPr marL="685800">
              <a:tabLst>
                <a:tab pos="685800" algn="l"/>
              </a:tabLst>
            </a:pPr>
            <a:r>
              <a:rPr lang="en-US" sz="2400" dirty="0" smtClean="0"/>
              <a:t>The </a:t>
            </a:r>
            <a:r>
              <a:rPr lang="en-US" sz="2400" dirty="0"/>
              <a:t>systematic creation of a hypothesis and subjecting it to an empirical test.</a:t>
            </a:r>
            <a:endParaRPr lang="en-GB" sz="2400" dirty="0"/>
          </a:p>
          <a:p>
            <a:pPr marL="0" indent="0">
              <a:buNone/>
            </a:pPr>
            <a:endParaRPr lang="en-GB" sz="1400" dirty="0"/>
          </a:p>
        </p:txBody>
      </p:sp>
      <p:sp>
        <p:nvSpPr>
          <p:cNvPr id="5" name="Title 1">
            <a:extLst>
              <a:ext uri="{FF2B5EF4-FFF2-40B4-BE49-F238E27FC236}">
                <a16:creationId xmlns:a16="http://schemas.microsoft.com/office/drawing/2014/main" xmlns="" id="{2BDF8A34-7A7B-4DDC-91DA-C7D7F7154BD6}"/>
              </a:ext>
            </a:extLst>
          </p:cNvPr>
          <p:cNvSpPr txBox="1">
            <a:spLocks/>
          </p:cNvSpPr>
          <p:nvPr/>
        </p:nvSpPr>
        <p:spPr>
          <a:xfrm>
            <a:off x="574862" y="34896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rgbClr val="92D050"/>
                </a:solidFill>
                <a:latin typeface="Arial Rounded MT Bold" panose="020F0704030504030204" pitchFamily="34" charset="0"/>
              </a:rPr>
              <a:t>Quantitative Research: Key Characteristics</a:t>
            </a:r>
            <a:endParaRPr lang="en-GB" sz="3200" b="1" dirty="0">
              <a:solidFill>
                <a:srgbClr val="92D050"/>
              </a:solidFill>
              <a:latin typeface="Arial Rounded MT Bold" panose="020F0704030504030204" pitchFamily="34" charset="0"/>
            </a:endParaRPr>
          </a:p>
        </p:txBody>
      </p:sp>
    </p:spTree>
    <p:extLst>
      <p:ext uri="{BB962C8B-B14F-4D97-AF65-F5344CB8AC3E}">
        <p14:creationId xmlns:p14="http://schemas.microsoft.com/office/powerpoint/2010/main" val="205234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a:xfrm>
            <a:off x="628650" y="365127"/>
            <a:ext cx="7886700" cy="1013508"/>
          </a:xfrm>
        </p:spPr>
        <p:txBody>
          <a:bodyPr>
            <a:normAutofit/>
          </a:bodyPr>
          <a:lstStyle/>
          <a:p>
            <a:r>
              <a:rPr lang="en-GB" sz="3600" dirty="0">
                <a:solidFill>
                  <a:srgbClr val="92D050"/>
                </a:solidFill>
                <a:latin typeface="Arial Rounded MT Bold" panose="020F0704030504030204" pitchFamily="34" charset="0"/>
              </a:rPr>
              <a:t>Types of Quantitative Research</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2312889"/>
            <a:ext cx="7886700" cy="4545111"/>
          </a:xfrm>
        </p:spPr>
        <p:txBody>
          <a:bodyPr>
            <a:normAutofit/>
          </a:bodyPr>
          <a:lstStyle/>
          <a:p>
            <a:r>
              <a:rPr lang="en-GB" dirty="0" smtClean="0"/>
              <a:t>Correlational </a:t>
            </a:r>
            <a:r>
              <a:rPr lang="en-GB" dirty="0"/>
              <a:t>research or studies examine differences of characteristics or variables of two or more entities</a:t>
            </a:r>
            <a:r>
              <a:rPr lang="en-GB" dirty="0" smtClean="0"/>
              <a:t>.</a:t>
            </a:r>
          </a:p>
          <a:p>
            <a:r>
              <a:rPr lang="en-GB" dirty="0" smtClean="0"/>
              <a:t> </a:t>
            </a:r>
            <a:r>
              <a:rPr lang="en-GB" dirty="0"/>
              <a:t>A correlation exists when one variable increases or decreases correspondingly with the other variable. </a:t>
            </a:r>
            <a:endParaRPr lang="en-GB" dirty="0" smtClean="0"/>
          </a:p>
          <a:p>
            <a:r>
              <a:rPr lang="en-GB" dirty="0" smtClean="0"/>
              <a:t>A </a:t>
            </a:r>
            <a:r>
              <a:rPr lang="en-GB" dirty="0"/>
              <a:t>researcher will gather data about two or more variables in a particular group. These data are numbers that reflect measurement of the characteristics of research questions</a:t>
            </a:r>
            <a:r>
              <a:rPr lang="en-GB" dirty="0" smtClean="0"/>
              <a:t>.</a:t>
            </a:r>
            <a:endParaRPr lang="en-GB" dirty="0"/>
          </a:p>
        </p:txBody>
      </p:sp>
      <p:sp>
        <p:nvSpPr>
          <p:cNvPr id="4" name="TextBox 3"/>
          <p:cNvSpPr txBox="1"/>
          <p:nvPr/>
        </p:nvSpPr>
        <p:spPr>
          <a:xfrm>
            <a:off x="282388" y="1479176"/>
            <a:ext cx="2340577" cy="646331"/>
          </a:xfrm>
          <a:prstGeom prst="rect">
            <a:avLst/>
          </a:prstGeom>
          <a:noFill/>
        </p:spPr>
        <p:txBody>
          <a:bodyPr wrap="none" rtlCol="0">
            <a:spAutoFit/>
          </a:bodyPr>
          <a:lstStyle/>
          <a:p>
            <a:r>
              <a:rPr lang="en-GB" b="1" dirty="0"/>
              <a:t>Correlational Research</a:t>
            </a:r>
          </a:p>
          <a:p>
            <a:endParaRPr lang="en-US" dirty="0"/>
          </a:p>
        </p:txBody>
      </p:sp>
    </p:spTree>
    <p:extLst>
      <p:ext uri="{BB962C8B-B14F-4D97-AF65-F5344CB8AC3E}">
        <p14:creationId xmlns:p14="http://schemas.microsoft.com/office/powerpoint/2010/main" val="119573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a:xfrm>
            <a:off x="628650" y="365187"/>
            <a:ext cx="7886700" cy="1013508"/>
          </a:xfrm>
        </p:spPr>
        <p:txBody>
          <a:bodyPr>
            <a:normAutofit/>
          </a:bodyPr>
          <a:lstStyle/>
          <a:p>
            <a:r>
              <a:rPr lang="en-GB" sz="3600" dirty="0">
                <a:solidFill>
                  <a:srgbClr val="92D050"/>
                </a:solidFill>
                <a:latin typeface="Arial Rounded MT Bold" panose="020F0704030504030204" pitchFamily="34" charset="0"/>
              </a:rPr>
              <a:t>Types of Quantitative Research</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1378695"/>
            <a:ext cx="8085044" cy="4545111"/>
          </a:xfrm>
        </p:spPr>
        <p:txBody>
          <a:bodyPr>
            <a:normAutofit/>
          </a:bodyPr>
          <a:lstStyle/>
          <a:p>
            <a:pPr marL="0" indent="0">
              <a:buNone/>
            </a:pPr>
            <a:r>
              <a:rPr lang="en-GB" sz="2000" b="1" dirty="0"/>
              <a:t>Correlational Research</a:t>
            </a:r>
          </a:p>
          <a:p>
            <a:r>
              <a:rPr lang="en-GB" sz="1800" dirty="0" smtClean="0"/>
              <a:t>Correlational </a:t>
            </a:r>
            <a:r>
              <a:rPr lang="en-GB" sz="1800" dirty="0"/>
              <a:t>results can be represented using various means of visualisation. One such example would be using the </a:t>
            </a:r>
            <a:r>
              <a:rPr lang="en-GB" sz="1800" b="1" dirty="0"/>
              <a:t>scatterplot</a:t>
            </a:r>
            <a:r>
              <a:rPr lang="en-GB" sz="1800" dirty="0"/>
              <a:t> which allows a visual inspection of the relationship between two variables.</a:t>
            </a:r>
          </a:p>
          <a:p>
            <a:endParaRPr lang="en-GB" sz="700" dirty="0" smtClean="0"/>
          </a:p>
          <a:p>
            <a:r>
              <a:rPr lang="en-GB" sz="1800" dirty="0" smtClean="0"/>
              <a:t>By </a:t>
            </a:r>
            <a:r>
              <a:rPr lang="en-GB" sz="1800" dirty="0"/>
              <a:t>examining the scatterplot, we can </a:t>
            </a:r>
            <a:r>
              <a:rPr lang="en-GB" sz="1800" b="1" dirty="0"/>
              <a:t>identify or describe the homogeneity or heterogeneity of the two variables</a:t>
            </a:r>
            <a:r>
              <a:rPr lang="en-GB" sz="1800" dirty="0"/>
              <a:t>. Secondly, we can describe </a:t>
            </a:r>
            <a:r>
              <a:rPr lang="en-GB" sz="1800" b="1" dirty="0"/>
              <a:t>the degree of which the two variables are intercorrelated </a:t>
            </a:r>
            <a:r>
              <a:rPr lang="en-GB" sz="1800" dirty="0"/>
              <a:t>or using statistical approach known as correlation coefficient. Finally, we can interpret these data and give them meaning.</a:t>
            </a:r>
            <a:endParaRPr lang="en-GB" sz="1800" dirty="0"/>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311" y="4409769"/>
            <a:ext cx="5358653" cy="202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16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normAutofit/>
          </a:bodyPr>
          <a:lstStyle/>
          <a:p>
            <a:r>
              <a:rPr lang="en-GB" sz="3600" dirty="0">
                <a:solidFill>
                  <a:srgbClr val="92D050"/>
                </a:solidFill>
                <a:latin typeface="Arial Rounded MT Bold" panose="020F0704030504030204" pitchFamily="34" charset="0"/>
              </a:rPr>
              <a:t>Types of Quantitative Research</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p:txBody>
          <a:bodyPr>
            <a:normAutofit/>
          </a:bodyPr>
          <a:lstStyle/>
          <a:p>
            <a:pPr marL="0" indent="0">
              <a:buNone/>
            </a:pPr>
            <a:r>
              <a:rPr lang="en-GB" b="1" dirty="0"/>
              <a:t>Survey Research</a:t>
            </a:r>
          </a:p>
          <a:p>
            <a:r>
              <a:rPr lang="en-GB" sz="2200" dirty="0"/>
              <a:t>Kerlinger (1973) defined survey research as a study on large and small populations by selecting samples chosen from the desired population and to discover relative incidence, distribution and interrelations</a:t>
            </a:r>
          </a:p>
          <a:p>
            <a:r>
              <a:rPr lang="en-GB" sz="2200" dirty="0"/>
              <a:t>The ultimate goal of survey research is to learn about a large population by surveying a sample of the population. In this method, a researcher poses a series of questions to the respondents, summarises their responses in percentages, frequency distribution and some other statistical approaches</a:t>
            </a:r>
          </a:p>
          <a:p>
            <a:r>
              <a:rPr lang="en-GB" sz="2200" dirty="0"/>
              <a:t>Basically, information is acquired by asking respondents questions by using interviews or questionnaires</a:t>
            </a:r>
            <a:endParaRPr lang="en-GB" sz="1200" dirty="0"/>
          </a:p>
        </p:txBody>
      </p:sp>
    </p:spTree>
    <p:extLst>
      <p:ext uri="{BB962C8B-B14F-4D97-AF65-F5344CB8AC3E}">
        <p14:creationId xmlns:p14="http://schemas.microsoft.com/office/powerpoint/2010/main" val="130630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a:xfrm>
            <a:off x="628650" y="365127"/>
            <a:ext cx="7886700" cy="885450"/>
          </a:xfrm>
        </p:spPr>
        <p:txBody>
          <a:bodyPr/>
          <a:lstStyle/>
          <a:p>
            <a:r>
              <a:rPr lang="en-GB" dirty="0">
                <a:solidFill>
                  <a:srgbClr val="92D050"/>
                </a:solidFill>
                <a:latin typeface="Arial Rounded MT Bold" panose="020F0704030504030204" pitchFamily="34" charset="0"/>
              </a:rPr>
              <a:t>Quantitative Research Data</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1546411"/>
            <a:ext cx="7886700" cy="4630551"/>
          </a:xfrm>
        </p:spPr>
        <p:txBody>
          <a:bodyPr>
            <a:noAutofit/>
          </a:bodyPr>
          <a:lstStyle/>
          <a:p>
            <a:pPr marL="0" indent="0">
              <a:buNone/>
            </a:pPr>
            <a:r>
              <a:rPr lang="en-GB" sz="2000" b="1" dirty="0"/>
              <a:t>The data are needed in a research work to serve the following purposes</a:t>
            </a:r>
            <a:r>
              <a:rPr lang="en-GB" sz="2000" b="1" dirty="0" smtClean="0"/>
              <a:t>:</a:t>
            </a:r>
          </a:p>
          <a:p>
            <a:pPr marL="0" indent="0">
              <a:buNone/>
            </a:pPr>
            <a:endParaRPr lang="en-GB" sz="2000" b="1" dirty="0"/>
          </a:p>
          <a:p>
            <a:pPr marL="342900" indent="-342900">
              <a:buFont typeface="+mj-lt"/>
              <a:buAutoNum type="arabicPeriod"/>
            </a:pPr>
            <a:r>
              <a:rPr lang="en-GB" sz="1800" dirty="0" smtClean="0"/>
              <a:t>It </a:t>
            </a:r>
            <a:r>
              <a:rPr lang="en-GB" sz="1800" dirty="0"/>
              <a:t>is something like the raw material that is used in the production of analysis. </a:t>
            </a:r>
            <a:r>
              <a:rPr lang="en-GB" sz="1800" dirty="0"/>
              <a:t>Quality of data determines the quality of research.</a:t>
            </a:r>
          </a:p>
          <a:p>
            <a:pPr marL="342900" indent="-342900">
              <a:buFont typeface="+mj-lt"/>
              <a:buAutoNum type="arabicPeriod"/>
            </a:pPr>
            <a:r>
              <a:rPr lang="en-GB" sz="1800" dirty="0" smtClean="0"/>
              <a:t>It </a:t>
            </a:r>
            <a:r>
              <a:rPr lang="en-GB" sz="1800" dirty="0"/>
              <a:t>provides a definite direction and definite answer to a research inquiry. </a:t>
            </a:r>
            <a:r>
              <a:rPr lang="en-GB" sz="1800" dirty="0"/>
              <a:t>Whatever inquiry has to give a definite answer to an investigation. Data are very essential for a scientific research.</a:t>
            </a:r>
          </a:p>
          <a:p>
            <a:pPr marL="342900" indent="-342900">
              <a:buFont typeface="+mj-lt"/>
              <a:buAutoNum type="arabicPeriod"/>
            </a:pPr>
            <a:r>
              <a:rPr lang="en-GB" sz="1800" dirty="0" smtClean="0"/>
              <a:t>The </a:t>
            </a:r>
            <a:r>
              <a:rPr lang="en-GB" sz="1800" dirty="0"/>
              <a:t>data are needed to substantiate the various arguments in research findings.</a:t>
            </a:r>
          </a:p>
          <a:p>
            <a:pPr marL="342900" indent="-342900">
              <a:buFont typeface="+mj-lt"/>
              <a:buAutoNum type="arabicPeriod"/>
            </a:pPr>
            <a:r>
              <a:rPr lang="en-GB" sz="1800" dirty="0" smtClean="0"/>
              <a:t>The </a:t>
            </a:r>
            <a:r>
              <a:rPr lang="en-GB" sz="1800" dirty="0"/>
              <a:t>main purpose of data collection is to verify the hypotheses.</a:t>
            </a:r>
          </a:p>
          <a:p>
            <a:pPr marL="342900" indent="-342900">
              <a:buFont typeface="+mj-lt"/>
              <a:buAutoNum type="arabicPeriod"/>
            </a:pPr>
            <a:r>
              <a:rPr lang="en-GB" sz="1800" dirty="0" smtClean="0"/>
              <a:t>Statistical </a:t>
            </a:r>
            <a:r>
              <a:rPr lang="en-GB" sz="1800" dirty="0"/>
              <a:t>data are used in two basic problems of any investigation:</a:t>
            </a:r>
          </a:p>
          <a:p>
            <a:pPr marL="685800"/>
            <a:r>
              <a:rPr lang="en-GB" sz="1800" dirty="0" smtClean="0"/>
              <a:t>Estimation of population parameters, which helps in drawing generalization.</a:t>
            </a:r>
          </a:p>
          <a:p>
            <a:pPr marL="685800"/>
            <a:r>
              <a:rPr lang="en-GB" sz="1800" dirty="0" smtClean="0"/>
              <a:t>The hypotheses of any investigation are tested by data collection procedure.</a:t>
            </a:r>
          </a:p>
          <a:p>
            <a:pPr marL="0" indent="0">
              <a:buNone/>
            </a:pPr>
            <a:endParaRPr lang="en-GB" sz="1800" dirty="0" smtClean="0"/>
          </a:p>
          <a:p>
            <a:pPr marL="0" indent="0">
              <a:buNone/>
            </a:pPr>
            <a:endParaRPr lang="en-GB" sz="1800" dirty="0"/>
          </a:p>
        </p:txBody>
      </p:sp>
    </p:spTree>
    <p:extLst>
      <p:ext uri="{BB962C8B-B14F-4D97-AF65-F5344CB8AC3E}">
        <p14:creationId xmlns:p14="http://schemas.microsoft.com/office/powerpoint/2010/main" val="88937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lstStyle/>
          <a:p>
            <a:r>
              <a:rPr lang="en-GB" b="1" dirty="0">
                <a:solidFill>
                  <a:srgbClr val="92D050"/>
                </a:solidFill>
                <a:latin typeface="Arial Rounded MT Bold" panose="020F0704030504030204" pitchFamily="34" charset="0"/>
              </a:rPr>
              <a:t>Quantitative Research Data</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1728929"/>
            <a:ext cx="7886700" cy="3959178"/>
          </a:xfrm>
        </p:spPr>
        <p:txBody>
          <a:bodyPr>
            <a:noAutofit/>
          </a:bodyPr>
          <a:lstStyle/>
          <a:p>
            <a:pPr marL="0" indent="0">
              <a:buNone/>
            </a:pPr>
            <a:r>
              <a:rPr lang="en-GB" sz="2000" b="1" dirty="0"/>
              <a:t>The quantitative data are collected by administering the research tools. </a:t>
            </a:r>
            <a:r>
              <a:rPr lang="en-GB" sz="2000" b="1" dirty="0"/>
              <a:t>These should possess the following characteristics</a:t>
            </a:r>
            <a:r>
              <a:rPr lang="en-GB" sz="2000" b="1" dirty="0" smtClean="0"/>
              <a:t>:</a:t>
            </a:r>
          </a:p>
          <a:p>
            <a:pPr marL="0" indent="0">
              <a:buNone/>
            </a:pPr>
            <a:endParaRPr lang="en-GB" sz="2000" b="1" dirty="0"/>
          </a:p>
          <a:p>
            <a:pPr marL="342900" indent="-342900">
              <a:buFont typeface="+mj-lt"/>
              <a:buAutoNum type="arabicPeriod"/>
            </a:pPr>
            <a:r>
              <a:rPr lang="en-GB" sz="2000" dirty="0" smtClean="0"/>
              <a:t>The </a:t>
            </a:r>
            <a:r>
              <a:rPr lang="en-GB" sz="2000" dirty="0"/>
              <a:t>quantitative data should be collected through standardized tests. </a:t>
            </a:r>
            <a:r>
              <a:rPr lang="en-GB" sz="2000" dirty="0"/>
              <a:t>If self-made test is used it should be reliable and valid.</a:t>
            </a:r>
          </a:p>
          <a:p>
            <a:pPr marL="342900" indent="-342900">
              <a:buFont typeface="+mj-lt"/>
              <a:buAutoNum type="arabicPeriod"/>
            </a:pPr>
            <a:r>
              <a:rPr lang="en-GB" sz="2000" dirty="0" smtClean="0"/>
              <a:t>They </a:t>
            </a:r>
            <a:r>
              <a:rPr lang="en-GB" sz="2000" dirty="0"/>
              <a:t>are highly reliable and valid. </a:t>
            </a:r>
            <a:r>
              <a:rPr lang="en-GB" sz="2000" dirty="0"/>
              <a:t>Therefore, generalization and conclusions can be made easily with certain level of accuracy.</a:t>
            </a:r>
          </a:p>
          <a:p>
            <a:pPr marL="342900" indent="-342900">
              <a:buFont typeface="+mj-lt"/>
              <a:buAutoNum type="arabicPeriod"/>
            </a:pPr>
            <a:r>
              <a:rPr lang="en-GB" sz="2000" dirty="0" smtClean="0"/>
              <a:t>The </a:t>
            </a:r>
            <a:r>
              <a:rPr lang="en-GB" sz="2000" dirty="0"/>
              <a:t>obtained results through quantitative data can be easily interpreted with scientific accuracy.</a:t>
            </a:r>
          </a:p>
          <a:p>
            <a:pPr marL="342900" indent="-342900">
              <a:buFont typeface="+mj-lt"/>
              <a:buAutoNum type="arabicPeriod"/>
            </a:pPr>
            <a:r>
              <a:rPr lang="en-GB" sz="2000" dirty="0" smtClean="0"/>
              <a:t>The </a:t>
            </a:r>
            <a:r>
              <a:rPr lang="en-GB" sz="2000" dirty="0"/>
              <a:t>use of quantitative data is always based upon the purpose of the study</a:t>
            </a:r>
            <a:r>
              <a:rPr lang="en-GB" sz="2000" dirty="0" smtClean="0"/>
              <a:t>.</a:t>
            </a:r>
            <a:endParaRPr lang="en-GB" sz="2000" dirty="0"/>
          </a:p>
          <a:p>
            <a:pPr marL="342900" indent="-342900">
              <a:buFont typeface="+mj-lt"/>
              <a:buAutoNum type="arabicPeriod"/>
            </a:pPr>
            <a:r>
              <a:rPr lang="en-GB" sz="2000" dirty="0" smtClean="0"/>
              <a:t>The </a:t>
            </a:r>
            <a:r>
              <a:rPr lang="en-GB" sz="2000" dirty="0"/>
              <a:t>inferential statistical can be used with the help of quantitative data.</a:t>
            </a:r>
          </a:p>
          <a:p>
            <a:pPr marL="0" indent="0">
              <a:buNone/>
            </a:pPr>
            <a:endParaRPr lang="en-GB" sz="2000" dirty="0"/>
          </a:p>
        </p:txBody>
      </p:sp>
    </p:spTree>
    <p:extLst>
      <p:ext uri="{BB962C8B-B14F-4D97-AF65-F5344CB8AC3E}">
        <p14:creationId xmlns:p14="http://schemas.microsoft.com/office/powerpoint/2010/main" val="1076048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lstStyle/>
          <a:p>
            <a:r>
              <a:rPr lang="en-GB" b="1" dirty="0">
                <a:solidFill>
                  <a:srgbClr val="92D050"/>
                </a:solidFill>
                <a:latin typeface="Arial Rounded MT Bold" panose="020F0704030504030204" pitchFamily="34" charset="0"/>
              </a:rPr>
              <a:t>Quantitative Research Data</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1690688"/>
            <a:ext cx="7886700" cy="4602535"/>
          </a:xfrm>
        </p:spPr>
        <p:txBody>
          <a:bodyPr>
            <a:noAutofit/>
          </a:bodyPr>
          <a:lstStyle/>
          <a:p>
            <a:pPr marL="0" indent="0">
              <a:buNone/>
            </a:pPr>
            <a:r>
              <a:rPr lang="en-GB" sz="2000" b="1" dirty="0"/>
              <a:t>The quantitative data are collected by administering the research tools. These should possess the following characteristics:</a:t>
            </a:r>
          </a:p>
          <a:p>
            <a:pPr marL="0" indent="0">
              <a:buNone/>
            </a:pPr>
            <a:endParaRPr lang="en-GB" sz="1400" dirty="0" smtClean="0"/>
          </a:p>
          <a:p>
            <a:pPr marL="342900" indent="-342900">
              <a:buFont typeface="+mj-lt"/>
              <a:buAutoNum type="arabicPeriod"/>
            </a:pPr>
            <a:r>
              <a:rPr lang="en-GB" sz="2000" dirty="0" smtClean="0"/>
              <a:t>The </a:t>
            </a:r>
            <a:r>
              <a:rPr lang="en-GB" sz="2000" dirty="0"/>
              <a:t>quantitative data should be collected through standardized tests. </a:t>
            </a:r>
            <a:r>
              <a:rPr lang="en-GB" sz="2000" dirty="0"/>
              <a:t>If self-made test is used it should be reliable and valid.</a:t>
            </a:r>
          </a:p>
          <a:p>
            <a:pPr marL="342900" indent="-342900">
              <a:buFont typeface="+mj-lt"/>
              <a:buAutoNum type="arabicPeriod"/>
            </a:pPr>
            <a:r>
              <a:rPr lang="en-GB" sz="2000" dirty="0" smtClean="0"/>
              <a:t>They </a:t>
            </a:r>
            <a:r>
              <a:rPr lang="en-GB" sz="2000" dirty="0"/>
              <a:t>are highly reliable and valid. </a:t>
            </a:r>
            <a:r>
              <a:rPr lang="en-GB" sz="2000" dirty="0"/>
              <a:t>Therefore, generalization and conclusions can be made easily with certain level of accuracy.</a:t>
            </a:r>
          </a:p>
          <a:p>
            <a:pPr marL="342900" indent="-342900">
              <a:buFont typeface="+mj-lt"/>
              <a:buAutoNum type="arabicPeriod"/>
            </a:pPr>
            <a:r>
              <a:rPr lang="en-GB" sz="2000" dirty="0" smtClean="0"/>
              <a:t>The </a:t>
            </a:r>
            <a:r>
              <a:rPr lang="en-GB" sz="2000" dirty="0"/>
              <a:t>obtained results through quantitative data can be easily interpreted with scientific accuracy.</a:t>
            </a:r>
          </a:p>
          <a:p>
            <a:pPr marL="342900" indent="-342900">
              <a:buFont typeface="+mj-lt"/>
              <a:buAutoNum type="arabicPeriod"/>
            </a:pPr>
            <a:r>
              <a:rPr lang="en-GB" sz="2000" dirty="0" smtClean="0"/>
              <a:t>The </a:t>
            </a:r>
            <a:r>
              <a:rPr lang="en-GB" sz="2000" dirty="0"/>
              <a:t>use of quantitative data is always based upon the purpose of the study..</a:t>
            </a:r>
          </a:p>
          <a:p>
            <a:pPr marL="342900" indent="-342900">
              <a:buFont typeface="+mj-lt"/>
              <a:buAutoNum type="arabicPeriod"/>
            </a:pPr>
            <a:r>
              <a:rPr lang="en-GB" sz="2000" dirty="0" smtClean="0"/>
              <a:t>The </a:t>
            </a:r>
            <a:r>
              <a:rPr lang="en-GB" sz="2000" dirty="0"/>
              <a:t>inferential statistical can be used with the help of quantitative data.</a:t>
            </a:r>
          </a:p>
          <a:p>
            <a:pPr marL="0" indent="0">
              <a:buNone/>
            </a:pPr>
            <a:endParaRPr lang="en-GB" sz="2000" dirty="0"/>
          </a:p>
        </p:txBody>
      </p:sp>
    </p:spTree>
    <p:extLst>
      <p:ext uri="{BB962C8B-B14F-4D97-AF65-F5344CB8AC3E}">
        <p14:creationId xmlns:p14="http://schemas.microsoft.com/office/powerpoint/2010/main" val="22722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normAutofit/>
          </a:bodyPr>
          <a:lstStyle/>
          <a:p>
            <a:r>
              <a:rPr lang="en-GB" sz="4000" b="1" dirty="0">
                <a:solidFill>
                  <a:srgbClr val="92D050"/>
                </a:solidFill>
                <a:latin typeface="Arial Rounded MT Bold" panose="020F0704030504030204" pitchFamily="34" charset="0"/>
              </a:rPr>
              <a:t>Data Collection &amp; Organization</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1815352"/>
            <a:ext cx="7886700" cy="4558553"/>
          </a:xfrm>
        </p:spPr>
        <p:txBody>
          <a:bodyPr>
            <a:noAutofit/>
          </a:bodyPr>
          <a:lstStyle/>
          <a:p>
            <a:r>
              <a:rPr lang="en-GB" sz="1800" dirty="0"/>
              <a:t>The task of data collection begins after a research problem has been defined and research design/plan chalked out.</a:t>
            </a:r>
          </a:p>
          <a:p>
            <a:r>
              <a:rPr lang="en-GB" sz="1800" dirty="0"/>
              <a:t>The mass of data collected through the use of various tools, however reliable, valid and adequate it may be is yet but raw. </a:t>
            </a:r>
            <a:r>
              <a:rPr lang="en-GB" sz="1800" dirty="0"/>
              <a:t>It needs to be systematized and </a:t>
            </a:r>
            <a:r>
              <a:rPr lang="en-GB" sz="1800" dirty="0" smtClean="0"/>
              <a:t>organized, </a:t>
            </a:r>
            <a:r>
              <a:rPr lang="en-GB" sz="1800" i="1" dirty="0"/>
              <a:t>i.e.</a:t>
            </a:r>
            <a:r>
              <a:rPr lang="en-GB" sz="1800" dirty="0"/>
              <a:t> edited, classified and </a:t>
            </a:r>
            <a:r>
              <a:rPr lang="en-GB" sz="1800" dirty="0" smtClean="0"/>
              <a:t>tabulated before </a:t>
            </a:r>
            <a:r>
              <a:rPr lang="en-GB" sz="1800" dirty="0"/>
              <a:t>it can serve any worthwhile </a:t>
            </a:r>
            <a:r>
              <a:rPr lang="en-GB" sz="1800" dirty="0" smtClean="0"/>
              <a:t>purpose.</a:t>
            </a:r>
            <a:endParaRPr lang="en-GB" sz="1800" dirty="0"/>
          </a:p>
          <a:p>
            <a:r>
              <a:rPr lang="en-GB" sz="1800" i="1" dirty="0"/>
              <a:t>Editing </a:t>
            </a:r>
            <a:r>
              <a:rPr lang="en-GB" sz="1800" dirty="0"/>
              <a:t>implies the checking of gathered data for accuracy, utility and completeness. </a:t>
            </a:r>
            <a:endParaRPr lang="en-GB" sz="1800" dirty="0" smtClean="0"/>
          </a:p>
          <a:p>
            <a:r>
              <a:rPr lang="en-GB" sz="1800" i="1" dirty="0" smtClean="0"/>
              <a:t>Classifying </a:t>
            </a:r>
            <a:r>
              <a:rPr lang="en-GB" sz="1800" dirty="0"/>
              <a:t>refers to the dividing of the information into different categories, classes or heads, for their use. </a:t>
            </a:r>
            <a:endParaRPr lang="en-GB" sz="1800" dirty="0" smtClean="0"/>
          </a:p>
          <a:p>
            <a:r>
              <a:rPr lang="en-GB" sz="1800" i="1" dirty="0" smtClean="0"/>
              <a:t>Tabulating </a:t>
            </a:r>
            <a:r>
              <a:rPr lang="en-GB" sz="1800" dirty="0"/>
              <a:t>denotes the recording of the classified material in accurate mathematical terms e.g. </a:t>
            </a:r>
            <a:r>
              <a:rPr lang="en-GB" sz="1800" dirty="0"/>
              <a:t>marking and counting frequency tallies for different items on which Information is gathered. Before tabulating, all raw data should be tested on the basis of the purpose for which they are gathered and only the useful and usable data should be tabulated.</a:t>
            </a:r>
          </a:p>
        </p:txBody>
      </p:sp>
    </p:spTree>
    <p:extLst>
      <p:ext uri="{BB962C8B-B14F-4D97-AF65-F5344CB8AC3E}">
        <p14:creationId xmlns:p14="http://schemas.microsoft.com/office/powerpoint/2010/main" val="402668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49595"/>
            <a:ext cx="7886700" cy="1325563"/>
          </a:xfrm>
        </p:spPr>
        <p:txBody>
          <a:bodyPr>
            <a:normAutofit/>
          </a:bodyPr>
          <a:lstStyle/>
          <a:p>
            <a:pPr algn="ctr"/>
            <a:r>
              <a:rPr lang="en-US" sz="3600" b="1" dirty="0" smtClean="0">
                <a:solidFill>
                  <a:schemeClr val="bg2">
                    <a:lumMod val="25000"/>
                  </a:schemeClr>
                </a:solidFill>
                <a:latin typeface="Arial Rounded MT Bold" panose="020F0704030504030204" pitchFamily="34" charset="0"/>
              </a:rPr>
              <a:t>Quantitative Research </a:t>
            </a:r>
            <a:endParaRPr lang="en-US" sz="3600" b="1" dirty="0">
              <a:solidFill>
                <a:schemeClr val="bg2">
                  <a:lumMod val="25000"/>
                </a:schemeClr>
              </a:solidFill>
              <a:latin typeface="Arial Rounded MT Bold" panose="020F0704030504030204" pitchFamily="34" charset="0"/>
            </a:endParaRPr>
          </a:p>
        </p:txBody>
      </p:sp>
      <p:sp>
        <p:nvSpPr>
          <p:cNvPr id="3" name="Content Placeholder 2"/>
          <p:cNvSpPr>
            <a:spLocks noGrp="1"/>
          </p:cNvSpPr>
          <p:nvPr>
            <p:ph idx="1"/>
          </p:nvPr>
        </p:nvSpPr>
        <p:spPr>
          <a:xfrm>
            <a:off x="628650" y="3675158"/>
            <a:ext cx="7886700" cy="2855538"/>
          </a:xfrm>
        </p:spPr>
        <p:txBody>
          <a:bodyPr>
            <a:normAutofit/>
          </a:bodyPr>
          <a:lstStyle/>
          <a:p>
            <a:pPr algn="ctr"/>
            <a:r>
              <a:rPr lang="en-US" sz="2000" dirty="0" smtClean="0">
                <a:solidFill>
                  <a:schemeClr val="bg2">
                    <a:lumMod val="25000"/>
                  </a:schemeClr>
                </a:solidFill>
              </a:rPr>
              <a:t>Definition</a:t>
            </a:r>
          </a:p>
          <a:p>
            <a:pPr algn="ctr"/>
            <a:r>
              <a:rPr lang="en-US" sz="2000" dirty="0" smtClean="0">
                <a:solidFill>
                  <a:schemeClr val="bg2">
                    <a:lumMod val="25000"/>
                  </a:schemeClr>
                </a:solidFill>
              </a:rPr>
              <a:t>Quantitative </a:t>
            </a:r>
            <a:r>
              <a:rPr lang="en-US" sz="2000" dirty="0" err="1" smtClean="0">
                <a:solidFill>
                  <a:schemeClr val="bg2">
                    <a:lumMod val="25000"/>
                  </a:schemeClr>
                </a:solidFill>
              </a:rPr>
              <a:t>vs</a:t>
            </a:r>
            <a:r>
              <a:rPr lang="en-US" sz="2000" dirty="0" smtClean="0">
                <a:solidFill>
                  <a:schemeClr val="bg2">
                    <a:lumMod val="25000"/>
                  </a:schemeClr>
                </a:solidFill>
              </a:rPr>
              <a:t> Qualitative</a:t>
            </a:r>
          </a:p>
          <a:p>
            <a:pPr algn="ctr"/>
            <a:r>
              <a:rPr lang="en-US" sz="2000" dirty="0" smtClean="0">
                <a:solidFill>
                  <a:schemeClr val="bg2">
                    <a:lumMod val="25000"/>
                  </a:schemeClr>
                </a:solidFill>
              </a:rPr>
              <a:t>Key characteristics</a:t>
            </a:r>
          </a:p>
          <a:p>
            <a:pPr algn="ctr"/>
            <a:r>
              <a:rPr lang="en-US" sz="2000" dirty="0" smtClean="0">
                <a:solidFill>
                  <a:schemeClr val="bg2">
                    <a:lumMod val="25000"/>
                  </a:schemeClr>
                </a:solidFill>
              </a:rPr>
              <a:t>Types of quantitative research</a:t>
            </a:r>
          </a:p>
          <a:p>
            <a:pPr algn="ctr"/>
            <a:r>
              <a:rPr lang="en-US" sz="2000" dirty="0" smtClean="0">
                <a:solidFill>
                  <a:schemeClr val="bg2">
                    <a:lumMod val="25000"/>
                  </a:schemeClr>
                </a:solidFill>
              </a:rPr>
              <a:t>Quantitative research data</a:t>
            </a:r>
          </a:p>
          <a:p>
            <a:pPr algn="ctr"/>
            <a:r>
              <a:rPr lang="en-US" sz="2000" dirty="0" smtClean="0">
                <a:solidFill>
                  <a:schemeClr val="bg2">
                    <a:lumMod val="25000"/>
                  </a:schemeClr>
                </a:solidFill>
              </a:rPr>
              <a:t>Data  collection and organization </a:t>
            </a:r>
            <a:endParaRPr lang="en-US" sz="2000" dirty="0">
              <a:solidFill>
                <a:schemeClr val="bg2">
                  <a:lumMod val="25000"/>
                </a:schemeClr>
              </a:solidFill>
            </a:endParaRPr>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 r="-1"/>
          <a:stretch/>
        </p:blipFill>
        <p:spPr bwMode="auto">
          <a:xfrm>
            <a:off x="1842912" y="755417"/>
            <a:ext cx="5458176" cy="174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62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lstStyle/>
          <a:p>
            <a:r>
              <a:rPr lang="en-GB" dirty="0">
                <a:solidFill>
                  <a:srgbClr val="92D050"/>
                </a:solidFill>
                <a:latin typeface="Arial Rounded MT Bold" panose="020F0704030504030204" pitchFamily="34" charset="0"/>
              </a:rPr>
              <a:t>Definition</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p:txBody>
          <a:bodyPr>
            <a:normAutofit fontScale="77500" lnSpcReduction="20000"/>
          </a:bodyPr>
          <a:lstStyle/>
          <a:p>
            <a:r>
              <a:rPr lang="en-GB" dirty="0"/>
              <a:t>Quantitative research methods are research methods </a:t>
            </a:r>
            <a:r>
              <a:rPr lang="en-GB" b="1" dirty="0"/>
              <a:t>dealing with numbers and anything that is measurable in a systematic way </a:t>
            </a:r>
            <a:r>
              <a:rPr lang="en-GB" dirty="0"/>
              <a:t>of investigation of phenomena and their relationships. </a:t>
            </a:r>
            <a:endParaRPr lang="en-GB" dirty="0" smtClean="0"/>
          </a:p>
          <a:p>
            <a:r>
              <a:rPr lang="en-GB" dirty="0" smtClean="0"/>
              <a:t>It </a:t>
            </a:r>
            <a:r>
              <a:rPr lang="en-GB" dirty="0"/>
              <a:t>is used to answer questions on relationships within measurable variables with an intention to explain, predict and control a phenomena.</a:t>
            </a:r>
          </a:p>
          <a:p>
            <a:r>
              <a:rPr lang="en-GB" dirty="0"/>
              <a:t>An entire quantitative study usually ends with confirmation or disconfirmation of the hypothesis tested. </a:t>
            </a:r>
            <a:endParaRPr lang="en-GB" dirty="0" smtClean="0"/>
          </a:p>
          <a:p>
            <a:r>
              <a:rPr lang="en-GB" dirty="0" smtClean="0"/>
              <a:t>Researchers </a:t>
            </a:r>
            <a:r>
              <a:rPr lang="en-GB" dirty="0"/>
              <a:t>using the quantitative method identify one or a few variables that they intend to use in their research work and proceed with data collection related to those variables.</a:t>
            </a:r>
          </a:p>
          <a:p>
            <a:r>
              <a:rPr lang="en-GB" dirty="0"/>
              <a:t>Quantitative method typically begins with data collection based on a hypothesis or theory and it is followed with application of descriptive or inferential statistics.</a:t>
            </a:r>
            <a:endParaRPr lang="en-GB" sz="1500" dirty="0"/>
          </a:p>
        </p:txBody>
      </p:sp>
    </p:spTree>
    <p:extLst>
      <p:ext uri="{BB962C8B-B14F-4D97-AF65-F5344CB8AC3E}">
        <p14:creationId xmlns:p14="http://schemas.microsoft.com/office/powerpoint/2010/main" val="68628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lstStyle/>
          <a:p>
            <a:r>
              <a:rPr lang="en-GB" b="1" dirty="0">
                <a:solidFill>
                  <a:srgbClr val="92D050"/>
                </a:solidFill>
                <a:latin typeface="Arial Rounded MT Bold" panose="020F0704030504030204" pitchFamily="34" charset="0"/>
              </a:rPr>
              <a:t>Quantitative vs Qualitative</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p:txBody>
          <a:bodyPr>
            <a:normAutofit lnSpcReduction="10000"/>
          </a:bodyPr>
          <a:lstStyle/>
          <a:p>
            <a:r>
              <a:rPr lang="en-US" sz="2000" b="1" i="1" dirty="0"/>
              <a:t>Quantitative</a:t>
            </a:r>
            <a:r>
              <a:rPr lang="en-US" sz="2000" i="1" dirty="0"/>
              <a:t> </a:t>
            </a:r>
            <a:r>
              <a:rPr lang="en-US" sz="2000" dirty="0"/>
              <a:t>research is, as the term suggests, </a:t>
            </a:r>
            <a:r>
              <a:rPr lang="en-US" sz="2000" b="1" dirty="0"/>
              <a:t>concerned with the collection and analysis of data in numeric form</a:t>
            </a:r>
            <a:r>
              <a:rPr lang="en-US" sz="2000" dirty="0"/>
              <a:t>. </a:t>
            </a:r>
            <a:endParaRPr lang="en-US" sz="2000" dirty="0" smtClean="0"/>
          </a:p>
          <a:p>
            <a:pPr indent="0">
              <a:buNone/>
            </a:pPr>
            <a:r>
              <a:rPr lang="en-US" sz="2000" dirty="0" smtClean="0"/>
              <a:t>It tends </a:t>
            </a:r>
            <a:r>
              <a:rPr lang="en-US" sz="2000" dirty="0"/>
              <a:t>to emphasize relatively large-scale and representative sets of data, and is often, falsely in our view, presented or perceived as being about the gathering of `facts'. </a:t>
            </a:r>
            <a:endParaRPr lang="en-US" sz="2000" dirty="0" smtClean="0"/>
          </a:p>
          <a:p>
            <a:pPr indent="0">
              <a:buNone/>
            </a:pPr>
            <a:endParaRPr lang="en-US" sz="2000" dirty="0"/>
          </a:p>
          <a:p>
            <a:pPr indent="0">
              <a:buNone/>
            </a:pPr>
            <a:endParaRPr lang="en-US" sz="2000" dirty="0" smtClean="0"/>
          </a:p>
          <a:p>
            <a:r>
              <a:rPr lang="en-US" sz="2000" b="1" i="1" dirty="0" smtClean="0"/>
              <a:t>Qualitative </a:t>
            </a:r>
            <a:r>
              <a:rPr lang="en-US" sz="2000" dirty="0"/>
              <a:t>research, on the other hand, </a:t>
            </a:r>
            <a:r>
              <a:rPr lang="en-US" sz="2000" b="1" dirty="0"/>
              <a:t>is concerned with collecting and </a:t>
            </a:r>
            <a:r>
              <a:rPr lang="en-US" sz="2000" b="1" dirty="0" err="1"/>
              <a:t>analysing</a:t>
            </a:r>
            <a:r>
              <a:rPr lang="en-US" sz="2000" b="1" dirty="0"/>
              <a:t> information in as many forms, chiefly non-numeric, as possible. </a:t>
            </a:r>
            <a:endParaRPr lang="en-US" sz="2000" b="1" dirty="0" smtClean="0"/>
          </a:p>
          <a:p>
            <a:pPr indent="0">
              <a:buNone/>
              <a:tabLst>
                <a:tab pos="228600" algn="l"/>
              </a:tabLst>
            </a:pPr>
            <a:r>
              <a:rPr lang="en-US" sz="2000" dirty="0" smtClean="0"/>
              <a:t>It </a:t>
            </a:r>
            <a:r>
              <a:rPr lang="en-US" sz="2000" dirty="0"/>
              <a:t>tends to focus on exploring, in as much detail as possible, smaller numbers of instances or examples which are seen as being interesting or illuminating, and aims to achieve `depth' rather than `breadth'. (</a:t>
            </a:r>
            <a:r>
              <a:rPr lang="en-US" sz="2000" dirty="0" err="1"/>
              <a:t>Blaxter</a:t>
            </a:r>
            <a:r>
              <a:rPr lang="en-US" sz="2000" dirty="0"/>
              <a:t>, Hughes and Tight, 1996: 61)</a:t>
            </a:r>
            <a:endParaRPr lang="en-GB" sz="2000" dirty="0"/>
          </a:p>
          <a:p>
            <a:endParaRPr lang="en-GB" sz="1200" dirty="0"/>
          </a:p>
        </p:txBody>
      </p:sp>
    </p:spTree>
    <p:extLst>
      <p:ext uri="{BB962C8B-B14F-4D97-AF65-F5344CB8AC3E}">
        <p14:creationId xmlns:p14="http://schemas.microsoft.com/office/powerpoint/2010/main" val="418752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lstStyle/>
          <a:p>
            <a:pPr algn="ctr"/>
            <a:r>
              <a:rPr lang="en-GB" b="1" dirty="0">
                <a:solidFill>
                  <a:srgbClr val="92D050"/>
                </a:solidFill>
                <a:latin typeface="Arial Rounded MT Bold" panose="020F0704030504030204" pitchFamily="34" charset="0"/>
              </a:rPr>
              <a:t>Quantitative vs Qualitative</a:t>
            </a:r>
          </a:p>
        </p:txBody>
      </p:sp>
      <p:pic>
        <p:nvPicPr>
          <p:cNvPr id="2050" name="Picture 2" descr="Image result for quantitative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31" y="2045538"/>
            <a:ext cx="7872319" cy="393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06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754155" y="4140398"/>
            <a:ext cx="7886700" cy="2547552"/>
          </a:xfrm>
        </p:spPr>
        <p:txBody>
          <a:bodyPr>
            <a:normAutofit/>
          </a:bodyPr>
          <a:lstStyle/>
          <a:p>
            <a:r>
              <a:rPr lang="en-US" sz="1800" dirty="0"/>
              <a:t>Whilst </a:t>
            </a:r>
            <a:r>
              <a:rPr lang="en-US" sz="1800" b="1" dirty="0"/>
              <a:t>quantitative research may be mostly used for testing theory</a:t>
            </a:r>
            <a:r>
              <a:rPr lang="en-US" sz="1800" dirty="0"/>
              <a:t> it can also be used for exploring an area and generating hypotheses and theory.</a:t>
            </a:r>
            <a:endParaRPr lang="en-GB" sz="1800" dirty="0"/>
          </a:p>
          <a:p>
            <a:r>
              <a:rPr lang="en-US" sz="1800" dirty="0"/>
              <a:t>Similarly </a:t>
            </a:r>
            <a:r>
              <a:rPr lang="en-US" sz="1800" b="1" dirty="0"/>
              <a:t>qualitative research </a:t>
            </a:r>
            <a:r>
              <a:rPr lang="en-US" sz="1800" dirty="0"/>
              <a:t>can be used for testing hypotheses and theories even though it </a:t>
            </a:r>
            <a:r>
              <a:rPr lang="en-US" sz="1800" b="1" dirty="0"/>
              <a:t>is mostly used for theory generation</a:t>
            </a:r>
            <a:r>
              <a:rPr lang="en-US" sz="1800" dirty="0"/>
              <a:t>.</a:t>
            </a:r>
          </a:p>
          <a:p>
            <a:r>
              <a:rPr lang="en-US" sz="1800" dirty="0"/>
              <a:t>Qualitative data often includes quantification (</a:t>
            </a:r>
            <a:r>
              <a:rPr lang="en-US" sz="1800" dirty="0" smtClean="0"/>
              <a:t>e.g. </a:t>
            </a:r>
            <a:r>
              <a:rPr lang="en-US" sz="1800" dirty="0"/>
              <a:t>statements such as more than, less than, most as well as specific numbers).</a:t>
            </a:r>
            <a:endParaRPr lang="en-GB" sz="1800" dirty="0"/>
          </a:p>
          <a:p>
            <a:r>
              <a:rPr lang="en-US" sz="1800" dirty="0"/>
              <a:t>Quantitative (</a:t>
            </a:r>
            <a:r>
              <a:rPr lang="en-US" sz="1800" dirty="0" smtClean="0"/>
              <a:t>i.e. </a:t>
            </a:r>
            <a:r>
              <a:rPr lang="en-US" sz="1800" dirty="0"/>
              <a:t>questionnaire) approaches can collect qualitative data through open ended questions.</a:t>
            </a:r>
            <a:endParaRPr lang="en-GB" sz="1800" dirty="0"/>
          </a:p>
          <a:p>
            <a:endParaRPr lang="en-GB" sz="1800" dirty="0"/>
          </a:p>
          <a:p>
            <a:endParaRPr lang="en-GB" sz="1800" dirty="0"/>
          </a:p>
        </p:txBody>
      </p:sp>
      <p:pic>
        <p:nvPicPr>
          <p:cNvPr id="3074" name="Picture 2" descr="Image result for quantitative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905" y="786385"/>
            <a:ext cx="5492190" cy="299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1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normAutofit/>
          </a:bodyPr>
          <a:lstStyle/>
          <a:p>
            <a:r>
              <a:rPr lang="en-GB" sz="3200" b="1" dirty="0" smtClean="0">
                <a:solidFill>
                  <a:srgbClr val="92D050"/>
                </a:solidFill>
                <a:latin typeface="Arial Rounded MT Bold" panose="020F0704030504030204" pitchFamily="34" charset="0"/>
              </a:rPr>
              <a:t>Quantitative Research: Key </a:t>
            </a:r>
            <a:r>
              <a:rPr lang="en-GB" sz="3200" b="1" dirty="0">
                <a:solidFill>
                  <a:srgbClr val="92D050"/>
                </a:solidFill>
                <a:latin typeface="Arial Rounded MT Bold" panose="020F0704030504030204" pitchFamily="34" charset="0"/>
              </a:rPr>
              <a:t>Characteristics</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1896037"/>
            <a:ext cx="7886700" cy="3039034"/>
          </a:xfrm>
        </p:spPr>
        <p:txBody>
          <a:bodyPr>
            <a:normAutofit/>
          </a:bodyPr>
          <a:lstStyle/>
          <a:p>
            <a:pPr marL="0" indent="0">
              <a:buNone/>
            </a:pPr>
            <a:r>
              <a:rPr lang="en-US" sz="2000" b="1" dirty="0" smtClean="0"/>
              <a:t>1. CONTROL</a:t>
            </a:r>
            <a:endParaRPr lang="en-US" sz="2000" dirty="0"/>
          </a:p>
          <a:p>
            <a:r>
              <a:rPr lang="en-US" sz="2000" dirty="0" smtClean="0"/>
              <a:t>This </a:t>
            </a:r>
            <a:r>
              <a:rPr lang="en-US" sz="2000" dirty="0"/>
              <a:t>is the most important element because it enables the scientist to identify the causes of his or her observations. </a:t>
            </a:r>
            <a:endParaRPr lang="en-US" sz="2000" dirty="0" smtClean="0"/>
          </a:p>
          <a:p>
            <a:r>
              <a:rPr lang="en-US" sz="2000" dirty="0" smtClean="0"/>
              <a:t>Experiments </a:t>
            </a:r>
            <a:r>
              <a:rPr lang="en-US" sz="2000" dirty="0"/>
              <a:t>are conducted in an attempt to answer certain questions. They represent attempts to identify why something happens, what causes some event, or under what conditions an event does occur. </a:t>
            </a:r>
            <a:endParaRPr lang="en-US" sz="2000" dirty="0" smtClean="0"/>
          </a:p>
          <a:p>
            <a:endParaRPr lang="en-GB" sz="1200" dirty="0"/>
          </a:p>
        </p:txBody>
      </p:sp>
      <p:pic>
        <p:nvPicPr>
          <p:cNvPr id="4100" name="Picture 4" descr="Image result for control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469" y="4101353"/>
            <a:ext cx="6097252" cy="264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3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normAutofit/>
          </a:bodyPr>
          <a:lstStyle/>
          <a:p>
            <a:r>
              <a:rPr lang="en-GB" sz="3200" b="1" dirty="0" smtClean="0">
                <a:solidFill>
                  <a:srgbClr val="92D050"/>
                </a:solidFill>
                <a:latin typeface="Arial Rounded MT Bold" panose="020F0704030504030204" pitchFamily="34" charset="0"/>
              </a:rPr>
              <a:t>Quantitative Research: Key </a:t>
            </a:r>
            <a:r>
              <a:rPr lang="en-GB" sz="3200" b="1" dirty="0">
                <a:solidFill>
                  <a:srgbClr val="92D050"/>
                </a:solidFill>
                <a:latin typeface="Arial Rounded MT Bold" panose="020F0704030504030204" pitchFamily="34" charset="0"/>
              </a:rPr>
              <a:t>Characteristics</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2075610"/>
            <a:ext cx="3741645" cy="3741269"/>
          </a:xfrm>
        </p:spPr>
        <p:txBody>
          <a:bodyPr>
            <a:normAutofit/>
          </a:bodyPr>
          <a:lstStyle/>
          <a:p>
            <a:pPr marL="0" indent="0">
              <a:buNone/>
            </a:pPr>
            <a:r>
              <a:rPr lang="en-US" sz="2400" b="1" dirty="0" smtClean="0"/>
              <a:t>1. CONTROL</a:t>
            </a:r>
            <a:endParaRPr lang="en-US" sz="2400" dirty="0"/>
          </a:p>
          <a:p>
            <a:r>
              <a:rPr lang="en-US" sz="2400" dirty="0" smtClean="0"/>
              <a:t>Control </a:t>
            </a:r>
            <a:r>
              <a:rPr lang="en-US" sz="2400" dirty="0"/>
              <a:t>is necessary in order to provide unambiguous answers to such questions. </a:t>
            </a:r>
            <a:endParaRPr lang="en-US" sz="2400" dirty="0" smtClean="0"/>
          </a:p>
          <a:p>
            <a:r>
              <a:rPr lang="en-US" sz="2400" dirty="0" smtClean="0"/>
              <a:t>Controlled </a:t>
            </a:r>
            <a:r>
              <a:rPr lang="en-US" sz="2400" dirty="0"/>
              <a:t>inquiry is absolutely essential to this because without it the cause of an effect could not be isolated</a:t>
            </a:r>
            <a:r>
              <a:rPr lang="en-US" sz="2400" dirty="0" smtClean="0"/>
              <a:t>.</a:t>
            </a:r>
            <a:endParaRPr lang="en-GB" sz="2400"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1817408"/>
            <a:ext cx="3810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4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574862" y="1795556"/>
            <a:ext cx="7886700" cy="4351338"/>
          </a:xfrm>
        </p:spPr>
        <p:txBody>
          <a:bodyPr>
            <a:noAutofit/>
          </a:bodyPr>
          <a:lstStyle/>
          <a:p>
            <a:pPr marL="0" indent="0">
              <a:buNone/>
            </a:pPr>
            <a:r>
              <a:rPr lang="en-US" sz="2400" b="1" dirty="0"/>
              <a:t>2. OPERATIONAL </a:t>
            </a:r>
            <a:r>
              <a:rPr lang="en-US" sz="2400" b="1" dirty="0" smtClean="0"/>
              <a:t>DEFINITION</a:t>
            </a:r>
            <a:r>
              <a:rPr lang="en-US" sz="2400" dirty="0" smtClean="0"/>
              <a:t> </a:t>
            </a:r>
          </a:p>
          <a:p>
            <a:r>
              <a:rPr lang="en-US" sz="2400" dirty="0" smtClean="0"/>
              <a:t>This </a:t>
            </a:r>
            <a:r>
              <a:rPr lang="en-US" sz="2400" dirty="0"/>
              <a:t>means that terms must be defined by the steps or operations used to measure them. </a:t>
            </a:r>
            <a:endParaRPr lang="en-US" sz="2400" dirty="0" smtClean="0"/>
          </a:p>
          <a:p>
            <a:r>
              <a:rPr lang="en-US" sz="2400" dirty="0" smtClean="0"/>
              <a:t>Such </a:t>
            </a:r>
            <a:r>
              <a:rPr lang="en-US" sz="2400" dirty="0"/>
              <a:t>a procedure is necessary to eliminate any confusion in meaning and communication. </a:t>
            </a:r>
            <a:endParaRPr lang="en-US" sz="2400" dirty="0" smtClean="0"/>
          </a:p>
          <a:p>
            <a:r>
              <a:rPr lang="en-US" sz="2400" dirty="0" smtClean="0"/>
              <a:t>Stating </a:t>
            </a:r>
            <a:r>
              <a:rPr lang="en-US" sz="2400" dirty="0"/>
              <a:t>an operational definition forces one to identify the empirical referents, or terms. </a:t>
            </a:r>
            <a:endParaRPr lang="en-US" sz="2400" dirty="0" smtClean="0"/>
          </a:p>
          <a:p>
            <a:r>
              <a:rPr lang="en-US" sz="2400" dirty="0" smtClean="0"/>
              <a:t>In </a:t>
            </a:r>
            <a:r>
              <a:rPr lang="en-US" sz="2400" dirty="0"/>
              <a:t>this manner, ambiguity is </a:t>
            </a:r>
            <a:r>
              <a:rPr lang="en-US" sz="2400" dirty="0" err="1"/>
              <a:t>minimised</a:t>
            </a:r>
            <a:r>
              <a:rPr lang="en-US" sz="2400" dirty="0"/>
              <a:t>. For instance, </a:t>
            </a:r>
            <a:r>
              <a:rPr lang="en-US" sz="2400" i="1" dirty="0"/>
              <a:t>introversion</a:t>
            </a:r>
            <a:r>
              <a:rPr lang="en-US" sz="2400" dirty="0"/>
              <a:t> may be defined as a score on a particular personality scale, </a:t>
            </a:r>
            <a:r>
              <a:rPr lang="en-US" sz="2400" i="1" dirty="0"/>
              <a:t>hunger</a:t>
            </a:r>
            <a:r>
              <a:rPr lang="en-US" sz="2400" dirty="0"/>
              <a:t> as so many hours since last fed, and </a:t>
            </a:r>
            <a:r>
              <a:rPr lang="en-US" sz="2400" i="1" dirty="0"/>
              <a:t>social class</a:t>
            </a:r>
            <a:r>
              <a:rPr lang="en-US" sz="2400" dirty="0"/>
              <a:t> as defined by occupation</a:t>
            </a:r>
            <a:endParaRPr lang="en-GB" sz="1200" dirty="0"/>
          </a:p>
        </p:txBody>
      </p:sp>
      <p:sp>
        <p:nvSpPr>
          <p:cNvPr id="5" name="Title 1">
            <a:extLst>
              <a:ext uri="{FF2B5EF4-FFF2-40B4-BE49-F238E27FC236}">
                <a16:creationId xmlns:a16="http://schemas.microsoft.com/office/drawing/2014/main" xmlns="" id="{2BDF8A34-7A7B-4DDC-91DA-C7D7F7154BD6}"/>
              </a:ext>
            </a:extLst>
          </p:cNvPr>
          <p:cNvSpPr txBox="1">
            <a:spLocks/>
          </p:cNvSpPr>
          <p:nvPr/>
        </p:nvSpPr>
        <p:spPr>
          <a:xfrm>
            <a:off x="574862" y="34896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rgbClr val="92D050"/>
                </a:solidFill>
                <a:latin typeface="Arial Rounded MT Bold" panose="020F0704030504030204" pitchFamily="34" charset="0"/>
              </a:rPr>
              <a:t>Quantitative Research: Key Characteristics</a:t>
            </a:r>
            <a:endParaRPr lang="en-GB" sz="3200" b="1" dirty="0">
              <a:solidFill>
                <a:srgbClr val="92D050"/>
              </a:solidFill>
              <a:latin typeface="Arial Rounded MT Bold" panose="020F0704030504030204" pitchFamily="34" charset="0"/>
            </a:endParaRPr>
          </a:p>
        </p:txBody>
      </p:sp>
    </p:spTree>
    <p:extLst>
      <p:ext uri="{BB962C8B-B14F-4D97-AF65-F5344CB8AC3E}">
        <p14:creationId xmlns:p14="http://schemas.microsoft.com/office/powerpoint/2010/main" val="875741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TotalTime>
  <Words>1440</Words>
  <Application>Microsoft Office PowerPoint</Application>
  <PresentationFormat>On-screen Show (4:3)</PresentationFormat>
  <Paragraphs>97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Rounded MT Bold</vt:lpstr>
      <vt:lpstr>Calibri</vt:lpstr>
      <vt:lpstr>Calibri Light</vt:lpstr>
      <vt:lpstr>Office Theme</vt:lpstr>
      <vt:lpstr>PowerPoint Presentation</vt:lpstr>
      <vt:lpstr>Quantitative Research </vt:lpstr>
      <vt:lpstr>Definition</vt:lpstr>
      <vt:lpstr>Quantitative vs Qualitative</vt:lpstr>
      <vt:lpstr>Quantitative vs Qualitative</vt:lpstr>
      <vt:lpstr>PowerPoint Presentation</vt:lpstr>
      <vt:lpstr>Quantitative Research: Key Characteristics</vt:lpstr>
      <vt:lpstr>Quantitative Research: Key Characteristics</vt:lpstr>
      <vt:lpstr>PowerPoint Presentation</vt:lpstr>
      <vt:lpstr>PowerPoint Presentation</vt:lpstr>
      <vt:lpstr>PowerPoint Presentation</vt:lpstr>
      <vt:lpstr>Types of Quantitative Research</vt:lpstr>
      <vt:lpstr>Types of Quantitative Research</vt:lpstr>
      <vt:lpstr>Types of Quantitative Research</vt:lpstr>
      <vt:lpstr>Quantitative Research Data</vt:lpstr>
      <vt:lpstr>Quantitative Research Data</vt:lpstr>
      <vt:lpstr>Quantitative Research Data</vt:lpstr>
      <vt:lpstr>Data Collection &amp; Organization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MetLit 7</dc:title>
  <dc:creator>Maha C</dc:creator>
  <cp:lastModifiedBy>Radisti</cp:lastModifiedBy>
  <cp:revision>48</cp:revision>
  <dcterms:created xsi:type="dcterms:W3CDTF">2019-04-28T09:15:37Z</dcterms:created>
  <dcterms:modified xsi:type="dcterms:W3CDTF">2019-05-27T18:47:53Z</dcterms:modified>
</cp:coreProperties>
</file>