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72" r:id="rId3"/>
    <p:sldId id="273" r:id="rId4"/>
    <p:sldId id="257" r:id="rId5"/>
    <p:sldId id="269" r:id="rId6"/>
    <p:sldId id="286" r:id="rId7"/>
    <p:sldId id="270" r:id="rId8"/>
    <p:sldId id="287" r:id="rId9"/>
    <p:sldId id="288" r:id="rId10"/>
    <p:sldId id="274" r:id="rId11"/>
    <p:sldId id="289" r:id="rId12"/>
    <p:sldId id="275" r:id="rId13"/>
    <p:sldId id="276" r:id="rId14"/>
    <p:sldId id="277" r:id="rId15"/>
    <p:sldId id="278" r:id="rId16"/>
    <p:sldId id="279" r:id="rId17"/>
    <p:sldId id="280" r:id="rId18"/>
    <p:sldId id="281" r:id="rId19"/>
    <p:sldId id="283" r:id="rId20"/>
    <p:sldId id="28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99828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73209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72718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251E31-3360-4B21-9259-93469148225D}"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248090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51E31-3360-4B21-9259-93469148225D}"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71285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251E31-3360-4B21-9259-93469148225D}" type="datetimeFigureOut">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82491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251E31-3360-4B21-9259-93469148225D}" type="datetimeFigureOut">
              <a:rPr lang="en-GB" smtClean="0"/>
              <a:t>24/06/2019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95011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251E31-3360-4B21-9259-93469148225D}" type="datetimeFigureOut">
              <a:rPr lang="en-GB" smtClean="0"/>
              <a:t>24/06/2019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144449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51E31-3360-4B21-9259-93469148225D}" type="datetimeFigureOut">
              <a:rPr lang="en-GB" smtClean="0"/>
              <a:t>24/06/2019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3348829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51E31-3360-4B21-9259-93469148225D}" type="datetimeFigureOut">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72089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51E31-3360-4B21-9259-93469148225D}" type="datetimeFigureOut">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85B793-A244-46AC-B634-CFDE6095F1F0}" type="slidenum">
              <a:rPr lang="en-GB" smtClean="0"/>
              <a:t>‹#›</a:t>
            </a:fld>
            <a:endParaRPr lang="en-GB"/>
          </a:p>
        </p:txBody>
      </p:sp>
    </p:spTree>
    <p:extLst>
      <p:ext uri="{BB962C8B-B14F-4D97-AF65-F5344CB8AC3E}">
        <p14:creationId xmlns:p14="http://schemas.microsoft.com/office/powerpoint/2010/main" val="2203098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51E31-3360-4B21-9259-93469148225D}" type="datetimeFigureOut">
              <a:rPr lang="en-GB" smtClean="0"/>
              <a:t>24/06/2019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5B793-A244-46AC-B634-CFDE6095F1F0}" type="slidenum">
              <a:rPr lang="en-GB" smtClean="0"/>
              <a:t>‹#›</a:t>
            </a:fld>
            <a:endParaRPr lang="en-GB"/>
          </a:p>
        </p:txBody>
      </p:sp>
    </p:spTree>
    <p:extLst>
      <p:ext uri="{BB962C8B-B14F-4D97-AF65-F5344CB8AC3E}">
        <p14:creationId xmlns:p14="http://schemas.microsoft.com/office/powerpoint/2010/main" val="1567355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3160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3307976" y="2474893"/>
            <a:ext cx="528469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eaLnBrk="1" hangingPunct="1"/>
            <a:r>
              <a:rPr lang="en-US" sz="2800" b="1" dirty="0">
                <a:solidFill>
                  <a:schemeClr val="bg1"/>
                </a:solidFill>
                <a:latin typeface="Arial Rounded MT Bold" panose="020F0704030504030204" pitchFamily="34" charset="0"/>
              </a:rPr>
              <a:t>IBL 381</a:t>
            </a:r>
          </a:p>
          <a:p>
            <a:pPr algn="ctr" eaLnBrk="1" hangingPunct="1"/>
            <a:r>
              <a:rPr lang="en-US" sz="2800" b="1" dirty="0">
                <a:solidFill>
                  <a:schemeClr val="bg1"/>
                </a:solidFill>
                <a:latin typeface="Arial Rounded MT Bold" panose="020F0704030504030204" pitchFamily="34" charset="0"/>
              </a:rPr>
              <a:t>METODOLOGI PENELITIAN</a:t>
            </a:r>
          </a:p>
        </p:txBody>
      </p:sp>
      <p:sp>
        <p:nvSpPr>
          <p:cNvPr id="3076" name="TextBox 1"/>
          <p:cNvSpPr txBox="1">
            <a:spLocks noChangeArrowheads="1"/>
          </p:cNvSpPr>
          <p:nvPr/>
        </p:nvSpPr>
        <p:spPr bwMode="auto">
          <a:xfrm>
            <a:off x="3907209" y="4922123"/>
            <a:ext cx="40862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dirty="0">
                <a:solidFill>
                  <a:schemeClr val="bg1"/>
                </a:solidFill>
                <a:latin typeface="Arial Rounded MT Bold" panose="020F0704030504030204" pitchFamily="34" charset="0"/>
              </a:rPr>
              <a:t>Radisti A. </a:t>
            </a:r>
            <a:r>
              <a:rPr lang="en-US" sz="1600" dirty="0" err="1">
                <a:solidFill>
                  <a:schemeClr val="bg1"/>
                </a:solidFill>
                <a:latin typeface="Arial Rounded MT Bold" panose="020F0704030504030204" pitchFamily="34" charset="0"/>
              </a:rPr>
              <a:t>Praptiwi</a:t>
            </a:r>
            <a:r>
              <a:rPr lang="en-US" sz="1600" dirty="0">
                <a:solidFill>
                  <a:schemeClr val="bg1"/>
                </a:solidFill>
                <a:latin typeface="Arial Rounded MT Bold" panose="020F0704030504030204" pitchFamily="34" charset="0"/>
              </a:rPr>
              <a:t>, ST. M.Sc. PhD</a:t>
            </a:r>
            <a:endParaRPr lang="id-ID" sz="1600" dirty="0">
              <a:solidFill>
                <a:schemeClr val="bg1"/>
              </a:solidFill>
              <a:latin typeface="Arial Rounded MT Bold" panose="020F0704030504030204" pitchFamily="34" charset="0"/>
            </a:endParaRPr>
          </a:p>
        </p:txBody>
      </p:sp>
      <p:sp>
        <p:nvSpPr>
          <p:cNvPr id="5" name="TextBox 1"/>
          <p:cNvSpPr txBox="1">
            <a:spLocks noChangeArrowheads="1"/>
          </p:cNvSpPr>
          <p:nvPr/>
        </p:nvSpPr>
        <p:spPr bwMode="auto">
          <a:xfrm>
            <a:off x="3012141" y="3760063"/>
            <a:ext cx="611946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lgn="ctr"/>
            <a:r>
              <a:rPr lang="nn-NO" sz="2400" dirty="0" smtClean="0">
                <a:solidFill>
                  <a:schemeClr val="bg1"/>
                </a:solidFill>
                <a:latin typeface="Arial Rounded MT Bold" panose="020F0704030504030204" pitchFamily="34" charset="0"/>
              </a:rPr>
              <a:t>12. </a:t>
            </a:r>
            <a:r>
              <a:rPr lang="nn-NO" sz="2400" dirty="0" smtClean="0">
                <a:solidFill>
                  <a:schemeClr val="bg1"/>
                </a:solidFill>
                <a:latin typeface="Arial Rounded MT Bold" panose="020F0704030504030204" pitchFamily="34" charset="0"/>
              </a:rPr>
              <a:t>Quantitative Research Method </a:t>
            </a:r>
            <a:endParaRPr lang="nn-NO" sz="2400" dirty="0" smtClean="0">
              <a:solidFill>
                <a:schemeClr val="bg1"/>
              </a:solidFill>
              <a:latin typeface="Arial Rounded MT Bold" panose="020F0704030504030204" pitchFamily="34" charset="0"/>
            </a:endParaRPr>
          </a:p>
          <a:p>
            <a:pPr algn="ctr"/>
            <a:r>
              <a:rPr lang="nn-NO" sz="1800" dirty="0" smtClean="0">
                <a:solidFill>
                  <a:schemeClr val="bg1"/>
                </a:solidFill>
                <a:latin typeface="Arial Rounded MT Bold" panose="020F0704030504030204" pitchFamily="34" charset="0"/>
              </a:rPr>
              <a:t>(</a:t>
            </a:r>
            <a:r>
              <a:rPr lang="nn-NO" sz="1800" dirty="0" smtClean="0">
                <a:solidFill>
                  <a:schemeClr val="bg1"/>
                </a:solidFill>
                <a:latin typeface="Arial Rounded MT Bold" panose="020F0704030504030204" pitchFamily="34" charset="0"/>
              </a:rPr>
              <a:t>Part </a:t>
            </a:r>
            <a:r>
              <a:rPr lang="nn-NO" sz="1800" dirty="0" smtClean="0">
                <a:solidFill>
                  <a:schemeClr val="bg1"/>
                </a:solidFill>
                <a:latin typeface="Arial Rounded MT Bold" panose="020F0704030504030204" pitchFamily="34" charset="0"/>
              </a:rPr>
              <a:t>2: Data Processing and Interpreting)</a:t>
            </a:r>
            <a:endParaRPr lang="nn-NO" sz="1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3879850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chemeClr val="accent5"/>
                </a:solidFill>
              </a:rPr>
              <a:t>Summary of Basic Statistical Analysis</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p:txBody>
          <a:bodyPr>
            <a:normAutofit/>
          </a:bodyPr>
          <a:lstStyle/>
          <a:p>
            <a:pPr marL="0" indent="0">
              <a:buNone/>
            </a:pPr>
            <a:r>
              <a:rPr lang="en-GB" dirty="0"/>
              <a:t>The researcher will have to use either descriptive statistics or inferential statistics for the purpose of the analysis.</a:t>
            </a:r>
          </a:p>
          <a:p>
            <a:pPr marL="514350" indent="-514350">
              <a:buFont typeface="+mj-lt"/>
              <a:buAutoNum type="arabicPeriod"/>
            </a:pPr>
            <a:r>
              <a:rPr lang="en-GB" dirty="0" smtClean="0"/>
              <a:t>The </a:t>
            </a:r>
            <a:r>
              <a:rPr lang="en-GB" b="1" dirty="0"/>
              <a:t>descriptive statistics </a:t>
            </a:r>
            <a:r>
              <a:rPr lang="en-GB" dirty="0"/>
              <a:t>(</a:t>
            </a:r>
            <a:r>
              <a:rPr lang="en-GB" dirty="0" smtClean="0"/>
              <a:t>i.e. </a:t>
            </a:r>
            <a:r>
              <a:rPr lang="en-GB" dirty="0"/>
              <a:t>stats used to describe the characteristic of the gathered data)</a:t>
            </a:r>
            <a:r>
              <a:rPr lang="en-GB" b="1" dirty="0"/>
              <a:t> </a:t>
            </a:r>
            <a:r>
              <a:rPr lang="en-GB" dirty="0"/>
              <a:t>may be on any of the following forms:</a:t>
            </a:r>
          </a:p>
          <a:p>
            <a:pPr marL="1089025" indent="0">
              <a:buNone/>
            </a:pPr>
            <a:r>
              <a:rPr lang="en-GB" sz="2400" b="1" dirty="0">
                <a:solidFill>
                  <a:schemeClr val="tx1">
                    <a:lumMod val="65000"/>
                    <a:lumOff val="35000"/>
                  </a:schemeClr>
                </a:solidFill>
              </a:rPr>
              <a:t>(a) Measures of Central </a:t>
            </a:r>
            <a:r>
              <a:rPr lang="en-GB" sz="2400" b="1" dirty="0" smtClean="0">
                <a:solidFill>
                  <a:schemeClr val="tx1">
                    <a:lumMod val="65000"/>
                    <a:lumOff val="35000"/>
                  </a:schemeClr>
                </a:solidFill>
              </a:rPr>
              <a:t>Tendency</a:t>
            </a:r>
            <a:endParaRPr lang="en-GB" sz="2400" dirty="0">
              <a:solidFill>
                <a:schemeClr val="tx1">
                  <a:lumMod val="65000"/>
                  <a:lumOff val="35000"/>
                </a:schemeClr>
              </a:solidFill>
            </a:endParaRPr>
          </a:p>
          <a:p>
            <a:pPr marL="1089025" indent="0">
              <a:buNone/>
            </a:pPr>
            <a:r>
              <a:rPr lang="en-GB" sz="2400" b="1" dirty="0" smtClean="0">
                <a:solidFill>
                  <a:schemeClr val="tx1">
                    <a:lumMod val="65000"/>
                    <a:lumOff val="35000"/>
                  </a:schemeClr>
                </a:solidFill>
              </a:rPr>
              <a:t>(</a:t>
            </a:r>
            <a:r>
              <a:rPr lang="en-GB" sz="2400" b="1" dirty="0">
                <a:solidFill>
                  <a:schemeClr val="tx1">
                    <a:lumMod val="65000"/>
                    <a:lumOff val="35000"/>
                  </a:schemeClr>
                </a:solidFill>
              </a:rPr>
              <a:t>b) Measures of </a:t>
            </a:r>
            <a:r>
              <a:rPr lang="en-GB" sz="2400" b="1" dirty="0" smtClean="0">
                <a:solidFill>
                  <a:schemeClr val="tx1">
                    <a:lumMod val="65000"/>
                    <a:lumOff val="35000"/>
                  </a:schemeClr>
                </a:solidFill>
              </a:rPr>
              <a:t>Variability</a:t>
            </a:r>
            <a:endParaRPr lang="en-GB" sz="2400" dirty="0" smtClean="0">
              <a:solidFill>
                <a:schemeClr val="tx1">
                  <a:lumMod val="65000"/>
                  <a:lumOff val="35000"/>
                </a:schemeClr>
              </a:solidFill>
            </a:endParaRPr>
          </a:p>
          <a:p>
            <a:pPr marL="1089025" indent="0">
              <a:buNone/>
            </a:pPr>
            <a:r>
              <a:rPr lang="en-GB" sz="2400" b="1" dirty="0">
                <a:solidFill>
                  <a:schemeClr val="tx1">
                    <a:lumMod val="65000"/>
                    <a:lumOff val="35000"/>
                  </a:schemeClr>
                </a:solidFill>
              </a:rPr>
              <a:t>(c) Measures of </a:t>
            </a:r>
            <a:r>
              <a:rPr lang="en-GB" sz="2400" b="1" dirty="0" smtClean="0">
                <a:solidFill>
                  <a:schemeClr val="tx1">
                    <a:lumMod val="65000"/>
                    <a:lumOff val="35000"/>
                  </a:schemeClr>
                </a:solidFill>
              </a:rPr>
              <a:t>Relationship</a:t>
            </a:r>
            <a:endParaRPr lang="en-GB" sz="2400" dirty="0">
              <a:solidFill>
                <a:schemeClr val="tx1">
                  <a:lumMod val="65000"/>
                  <a:lumOff val="35000"/>
                </a:schemeClr>
              </a:solidFill>
            </a:endParaRPr>
          </a:p>
          <a:p>
            <a:pPr marL="0" indent="0">
              <a:buNone/>
            </a:pPr>
            <a:endParaRPr lang="en-GB" dirty="0"/>
          </a:p>
        </p:txBody>
      </p:sp>
    </p:spTree>
    <p:extLst>
      <p:ext uri="{BB962C8B-B14F-4D97-AF65-F5344CB8AC3E}">
        <p14:creationId xmlns:p14="http://schemas.microsoft.com/office/powerpoint/2010/main" val="3936280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a:xfrm>
            <a:off x="628650" y="217208"/>
            <a:ext cx="7886700" cy="966133"/>
          </a:xfrm>
        </p:spPr>
        <p:txBody>
          <a:bodyPr>
            <a:noAutofit/>
          </a:bodyPr>
          <a:lstStyle/>
          <a:p>
            <a:r>
              <a:rPr lang="en-GB" sz="4000" b="1" dirty="0">
                <a:solidFill>
                  <a:schemeClr val="accent5"/>
                </a:solidFill>
              </a:rPr>
              <a:t>Summary of Basic Statistical Analysis</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628650" y="1411942"/>
            <a:ext cx="7886700" cy="4935070"/>
          </a:xfrm>
        </p:spPr>
        <p:txBody>
          <a:bodyPr>
            <a:normAutofit lnSpcReduction="10000"/>
          </a:bodyPr>
          <a:lstStyle/>
          <a:p>
            <a:pPr marL="0" indent="0">
              <a:buNone/>
            </a:pPr>
            <a:r>
              <a:rPr lang="en-GB" b="1" dirty="0" smtClean="0"/>
              <a:t>D</a:t>
            </a:r>
            <a:r>
              <a:rPr lang="en-GB" b="1" dirty="0" smtClean="0"/>
              <a:t>escriptive </a:t>
            </a:r>
            <a:r>
              <a:rPr lang="en-GB" b="1" dirty="0"/>
              <a:t>statistics </a:t>
            </a:r>
            <a:endParaRPr lang="en-GB" b="1" dirty="0" smtClean="0"/>
          </a:p>
          <a:p>
            <a:pPr marL="0" indent="0">
              <a:buNone/>
            </a:pPr>
            <a:endParaRPr lang="en-GB" b="1" dirty="0" smtClean="0"/>
          </a:p>
          <a:p>
            <a:pPr marL="0" indent="0">
              <a:buNone/>
            </a:pPr>
            <a:r>
              <a:rPr lang="en-GB" sz="2400" b="1" dirty="0" smtClean="0">
                <a:solidFill>
                  <a:schemeClr val="tx1">
                    <a:lumMod val="65000"/>
                    <a:lumOff val="35000"/>
                  </a:schemeClr>
                </a:solidFill>
              </a:rPr>
              <a:t>(</a:t>
            </a:r>
            <a:r>
              <a:rPr lang="en-GB" sz="2400" b="1" dirty="0">
                <a:solidFill>
                  <a:schemeClr val="tx1">
                    <a:lumMod val="65000"/>
                    <a:lumOff val="35000"/>
                  </a:schemeClr>
                </a:solidFill>
              </a:rPr>
              <a:t>a) Measures of Central Tendency</a:t>
            </a:r>
            <a:r>
              <a:rPr lang="en-GB" sz="2400" dirty="0">
                <a:solidFill>
                  <a:schemeClr val="tx1">
                    <a:lumMod val="65000"/>
                    <a:lumOff val="35000"/>
                  </a:schemeClr>
                </a:solidFill>
              </a:rPr>
              <a:t>:</a:t>
            </a:r>
          </a:p>
          <a:p>
            <a:pPr marL="403225" indent="0">
              <a:buNone/>
            </a:pPr>
            <a:r>
              <a:rPr lang="en-GB" sz="2400" dirty="0"/>
              <a:t>These measures are mean, median</a:t>
            </a:r>
          </a:p>
          <a:p>
            <a:pPr marL="0" indent="0">
              <a:buNone/>
            </a:pPr>
            <a:r>
              <a:rPr lang="en-GB" sz="2400" b="1" dirty="0">
                <a:solidFill>
                  <a:schemeClr val="tx1">
                    <a:lumMod val="65000"/>
                    <a:lumOff val="35000"/>
                  </a:schemeClr>
                </a:solidFill>
              </a:rPr>
              <a:t>(b) Measures of Variability</a:t>
            </a:r>
            <a:r>
              <a:rPr lang="en-GB" sz="2400" dirty="0">
                <a:solidFill>
                  <a:schemeClr val="tx1">
                    <a:lumMod val="65000"/>
                    <a:lumOff val="35000"/>
                  </a:schemeClr>
                </a:solidFill>
              </a:rPr>
              <a:t>:</a:t>
            </a:r>
          </a:p>
          <a:p>
            <a:pPr marL="403225" indent="0">
              <a:buNone/>
            </a:pPr>
            <a:r>
              <a:rPr lang="en-GB" sz="2400" dirty="0"/>
              <a:t>These measures are range, mean deviation, quartile deviation and standard deviation. In social statistics the first two measures are rarely. The use of standard deviation is very frequently made for </a:t>
            </a:r>
            <a:r>
              <a:rPr lang="en-GB" sz="2400" dirty="0" err="1"/>
              <a:t>thepurpose</a:t>
            </a:r>
            <a:r>
              <a:rPr lang="en-GB" sz="2400" dirty="0"/>
              <a:t> of analysis</a:t>
            </a:r>
            <a:r>
              <a:rPr lang="en-GB" sz="2400" dirty="0" smtClean="0"/>
              <a:t>.</a:t>
            </a:r>
          </a:p>
          <a:p>
            <a:pPr marL="0" indent="0">
              <a:buNone/>
            </a:pPr>
            <a:r>
              <a:rPr lang="en-GB" sz="2400" b="1" dirty="0">
                <a:solidFill>
                  <a:schemeClr val="tx1">
                    <a:lumMod val="65000"/>
                    <a:lumOff val="35000"/>
                  </a:schemeClr>
                </a:solidFill>
              </a:rPr>
              <a:t>(c) Measures of Relationship</a:t>
            </a:r>
            <a:r>
              <a:rPr lang="en-GB" sz="2400" dirty="0">
                <a:solidFill>
                  <a:schemeClr val="tx1">
                    <a:lumMod val="65000"/>
                    <a:lumOff val="35000"/>
                  </a:schemeClr>
                </a:solidFill>
              </a:rPr>
              <a:t>:</a:t>
            </a:r>
          </a:p>
          <a:p>
            <a:pPr marL="349250" indent="0">
              <a:buNone/>
            </a:pPr>
            <a:r>
              <a:rPr lang="en-GB" sz="2400" dirty="0"/>
              <a:t>There measures are Co-efficient of Correlation, partial correlation </a:t>
            </a:r>
            <a:r>
              <a:rPr lang="en-GB" sz="2400" dirty="0" smtClean="0"/>
              <a:t>and multiple correlations</a:t>
            </a:r>
            <a:r>
              <a:rPr lang="en-GB" sz="2400" dirty="0"/>
              <a:t>.</a:t>
            </a:r>
          </a:p>
        </p:txBody>
      </p:sp>
    </p:spTree>
    <p:extLst>
      <p:ext uri="{BB962C8B-B14F-4D97-AF65-F5344CB8AC3E}">
        <p14:creationId xmlns:p14="http://schemas.microsoft.com/office/powerpoint/2010/main" val="189689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a:xfrm>
            <a:off x="628650" y="365127"/>
            <a:ext cx="7886700" cy="1127498"/>
          </a:xfrm>
        </p:spPr>
        <p:txBody>
          <a:bodyPr>
            <a:normAutofit/>
          </a:bodyPr>
          <a:lstStyle/>
          <a:p>
            <a:r>
              <a:rPr lang="en-GB" sz="4000" b="1" dirty="0">
                <a:solidFill>
                  <a:schemeClr val="accent5"/>
                </a:solidFill>
              </a:rPr>
              <a:t>Summary of Basic Statistical Analysis</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628650" y="1825625"/>
            <a:ext cx="7886700" cy="4642410"/>
          </a:xfrm>
        </p:spPr>
        <p:txBody>
          <a:bodyPr>
            <a:normAutofit lnSpcReduction="10000"/>
          </a:bodyPr>
          <a:lstStyle/>
          <a:p>
            <a:pPr marL="0" indent="0">
              <a:buNone/>
            </a:pPr>
            <a:r>
              <a:rPr lang="en-GB" dirty="0" smtClean="0"/>
              <a:t>The </a:t>
            </a:r>
            <a:r>
              <a:rPr lang="en-GB" b="1" dirty="0"/>
              <a:t>inferential statistics </a:t>
            </a:r>
            <a:r>
              <a:rPr lang="en-GB" dirty="0"/>
              <a:t>(used to infer something about the population from the sample) may be in any one of the following forms:</a:t>
            </a:r>
          </a:p>
          <a:p>
            <a:pPr marL="0" indent="0">
              <a:buNone/>
            </a:pPr>
            <a:endParaRPr lang="en-GB" sz="1400" b="1" dirty="0" smtClean="0">
              <a:solidFill>
                <a:schemeClr val="tx1">
                  <a:lumMod val="65000"/>
                  <a:lumOff val="35000"/>
                </a:schemeClr>
              </a:solidFill>
            </a:endParaRPr>
          </a:p>
          <a:p>
            <a:pPr marL="0" indent="0">
              <a:buNone/>
            </a:pPr>
            <a:r>
              <a:rPr lang="en-GB" sz="2400" b="1" dirty="0" smtClean="0">
                <a:solidFill>
                  <a:schemeClr val="tx1">
                    <a:lumMod val="65000"/>
                    <a:lumOff val="35000"/>
                  </a:schemeClr>
                </a:solidFill>
              </a:rPr>
              <a:t>(</a:t>
            </a:r>
            <a:r>
              <a:rPr lang="en-GB" sz="2400" b="1" dirty="0">
                <a:solidFill>
                  <a:schemeClr val="tx1">
                    <a:lumMod val="65000"/>
                    <a:lumOff val="35000"/>
                  </a:schemeClr>
                </a:solidFill>
              </a:rPr>
              <a:t>a) Significance of Difference between Means</a:t>
            </a:r>
            <a:r>
              <a:rPr lang="en-GB" sz="2400" dirty="0">
                <a:solidFill>
                  <a:schemeClr val="tx1">
                    <a:lumMod val="65000"/>
                    <a:lumOff val="35000"/>
                  </a:schemeClr>
                </a:solidFill>
              </a:rPr>
              <a:t>:</a:t>
            </a:r>
          </a:p>
          <a:p>
            <a:pPr marL="403225" indent="0">
              <a:buNone/>
            </a:pPr>
            <a:r>
              <a:rPr lang="en-GB" sz="2400" dirty="0"/>
              <a:t>It is used to determine whether a true difference exists between </a:t>
            </a:r>
            <a:r>
              <a:rPr lang="en-GB" sz="2400" b="1" dirty="0"/>
              <a:t>population</a:t>
            </a:r>
            <a:r>
              <a:rPr lang="en-GB" sz="2400" dirty="0"/>
              <a:t> means of two samples</a:t>
            </a:r>
            <a:r>
              <a:rPr lang="en-GB" sz="2400" dirty="0" smtClean="0"/>
              <a:t>.</a:t>
            </a:r>
          </a:p>
          <a:p>
            <a:pPr marL="403225" indent="0">
              <a:buNone/>
            </a:pPr>
            <a:endParaRPr lang="en-GB" sz="2000" dirty="0"/>
          </a:p>
          <a:p>
            <a:pPr marL="0" indent="0">
              <a:buNone/>
            </a:pPr>
            <a:r>
              <a:rPr lang="en-GB" sz="2400" b="1" dirty="0">
                <a:solidFill>
                  <a:schemeClr val="tx1">
                    <a:lumMod val="65000"/>
                    <a:lumOff val="35000"/>
                  </a:schemeClr>
                </a:solidFill>
              </a:rPr>
              <a:t>(b) Analysis of Variance</a:t>
            </a:r>
            <a:r>
              <a:rPr lang="en-GB" sz="2400" dirty="0">
                <a:solidFill>
                  <a:schemeClr val="tx1">
                    <a:lumMod val="65000"/>
                    <a:lumOff val="35000"/>
                  </a:schemeClr>
                </a:solidFill>
              </a:rPr>
              <a:t>:</a:t>
            </a:r>
          </a:p>
          <a:p>
            <a:pPr marL="403225" indent="0">
              <a:buNone/>
            </a:pPr>
            <a:r>
              <a:rPr lang="en-GB" sz="2400" dirty="0"/>
              <a:t>The Z or t tests are used to determine whether there was any significant difference between the means of two </a:t>
            </a:r>
            <a:r>
              <a:rPr lang="en-GB" sz="2400" b="1" dirty="0"/>
              <a:t>random</a:t>
            </a:r>
            <a:r>
              <a:rPr lang="en-GB" sz="2400" dirty="0"/>
              <a:t> samples</a:t>
            </a:r>
            <a:endParaRPr lang="en-GB" sz="1800" dirty="0"/>
          </a:p>
        </p:txBody>
      </p:sp>
    </p:spTree>
    <p:extLst>
      <p:ext uri="{BB962C8B-B14F-4D97-AF65-F5344CB8AC3E}">
        <p14:creationId xmlns:p14="http://schemas.microsoft.com/office/powerpoint/2010/main" val="2331855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a:xfrm>
            <a:off x="628650" y="365126"/>
            <a:ext cx="7886700" cy="1194733"/>
          </a:xfrm>
        </p:spPr>
        <p:txBody>
          <a:bodyPr>
            <a:normAutofit/>
          </a:bodyPr>
          <a:lstStyle/>
          <a:p>
            <a:r>
              <a:rPr lang="en-GB" sz="4000" b="1" dirty="0">
                <a:solidFill>
                  <a:schemeClr val="accent5"/>
                </a:solidFill>
              </a:rPr>
              <a:t>Summary of Basic Statistical Analysis</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p:txBody>
          <a:bodyPr>
            <a:normAutofit fontScale="47500" lnSpcReduction="20000"/>
          </a:bodyPr>
          <a:lstStyle/>
          <a:p>
            <a:pPr marL="0" indent="0">
              <a:buNone/>
            </a:pPr>
            <a:r>
              <a:rPr lang="en-GB" sz="4400" b="1" dirty="0" smtClean="0">
                <a:solidFill>
                  <a:schemeClr val="tx1">
                    <a:lumMod val="65000"/>
                    <a:lumOff val="35000"/>
                  </a:schemeClr>
                </a:solidFill>
              </a:rPr>
              <a:t>(c) </a:t>
            </a:r>
            <a:r>
              <a:rPr lang="en-GB" sz="4400" b="1" dirty="0">
                <a:solidFill>
                  <a:schemeClr val="tx1">
                    <a:lumMod val="65000"/>
                    <a:lumOff val="35000"/>
                  </a:schemeClr>
                </a:solidFill>
              </a:rPr>
              <a:t>Chi Square Test</a:t>
            </a:r>
            <a:r>
              <a:rPr lang="en-GB" sz="4400" dirty="0">
                <a:solidFill>
                  <a:schemeClr val="tx1">
                    <a:lumMod val="65000"/>
                    <a:lumOff val="35000"/>
                  </a:schemeClr>
                </a:solidFill>
              </a:rPr>
              <a:t>:</a:t>
            </a:r>
          </a:p>
          <a:p>
            <a:pPr marL="0" indent="0">
              <a:buNone/>
            </a:pPr>
            <a:r>
              <a:rPr lang="en-GB" sz="4400" dirty="0"/>
              <a:t>It is used to estimate the like hood that some factor other than </a:t>
            </a:r>
            <a:r>
              <a:rPr lang="en-GB" sz="4400" b="1" dirty="0"/>
              <a:t>chance</a:t>
            </a:r>
          </a:p>
          <a:p>
            <a:pPr marL="0" indent="0">
              <a:buNone/>
            </a:pPr>
            <a:r>
              <a:rPr lang="en-GB" sz="4400" dirty="0"/>
              <a:t>accounts to the observed relationship. </a:t>
            </a:r>
            <a:endParaRPr lang="en-GB" sz="4400" dirty="0" smtClean="0"/>
          </a:p>
          <a:p>
            <a:pPr marL="0" indent="0">
              <a:buNone/>
            </a:pPr>
            <a:endParaRPr lang="en-GB" sz="4400" dirty="0"/>
          </a:p>
          <a:p>
            <a:pPr marL="0" indent="0">
              <a:buNone/>
            </a:pPr>
            <a:r>
              <a:rPr lang="en-GB" sz="4400" b="1" dirty="0">
                <a:solidFill>
                  <a:schemeClr val="tx1">
                    <a:lumMod val="65000"/>
                    <a:lumOff val="35000"/>
                  </a:schemeClr>
                </a:solidFill>
              </a:rPr>
              <a:t>(d) Regression Analysis</a:t>
            </a:r>
            <a:r>
              <a:rPr lang="en-GB" sz="4400" dirty="0">
                <a:solidFill>
                  <a:schemeClr val="tx1">
                    <a:lumMod val="65000"/>
                    <a:lumOff val="35000"/>
                  </a:schemeClr>
                </a:solidFill>
              </a:rPr>
              <a:t>:</a:t>
            </a:r>
          </a:p>
          <a:p>
            <a:pPr marL="0" indent="0">
              <a:buNone/>
            </a:pPr>
            <a:r>
              <a:rPr lang="en-GB" sz="4400" dirty="0"/>
              <a:t>For calculating the probability of occurrence of any phenomenon or for</a:t>
            </a:r>
          </a:p>
          <a:p>
            <a:pPr marL="0" indent="0">
              <a:buNone/>
            </a:pPr>
            <a:r>
              <a:rPr lang="en-GB" sz="4400" dirty="0"/>
              <a:t>predicting the phenomenon or relationship between different variables. </a:t>
            </a:r>
          </a:p>
          <a:p>
            <a:pPr marL="0" indent="0">
              <a:buNone/>
            </a:pPr>
            <a:endParaRPr lang="en-GB" dirty="0" smtClean="0"/>
          </a:p>
          <a:p>
            <a:pPr marL="0" indent="0">
              <a:buNone/>
            </a:pPr>
            <a:endParaRPr lang="en-GB" sz="3800" dirty="0" smtClean="0"/>
          </a:p>
          <a:p>
            <a:pPr marL="0" indent="0">
              <a:buNone/>
            </a:pPr>
            <a:r>
              <a:rPr lang="en-GB" sz="4200" dirty="0" smtClean="0"/>
              <a:t>Other </a:t>
            </a:r>
            <a:r>
              <a:rPr lang="en-GB" sz="4200" dirty="0"/>
              <a:t>more ‘advanced’ statistical analysis, such as hypothesis testing and ANOVA also exist. These should be applied according to the data collected, the purpose of the study and the formulated hypotheses so as to generate inputs for pertinent interpretation of the study </a:t>
            </a:r>
            <a:r>
              <a:rPr lang="en-GB" sz="4200" dirty="0" smtClean="0"/>
              <a:t>results.</a:t>
            </a:r>
            <a:endParaRPr lang="en-GB" sz="2900" dirty="0"/>
          </a:p>
        </p:txBody>
      </p:sp>
    </p:spTree>
    <p:extLst>
      <p:ext uri="{BB962C8B-B14F-4D97-AF65-F5344CB8AC3E}">
        <p14:creationId xmlns:p14="http://schemas.microsoft.com/office/powerpoint/2010/main" val="227300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a:xfrm>
            <a:off x="628650" y="365127"/>
            <a:ext cx="7886700" cy="858556"/>
          </a:xfrm>
        </p:spPr>
        <p:txBody>
          <a:bodyPr/>
          <a:lstStyle/>
          <a:p>
            <a:r>
              <a:rPr lang="en-GB" b="1" dirty="0">
                <a:solidFill>
                  <a:schemeClr val="accent5"/>
                </a:solidFill>
              </a:rPr>
              <a:t>Association vs Causation</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628650" y="1586753"/>
            <a:ext cx="7886700" cy="4590210"/>
          </a:xfrm>
        </p:spPr>
        <p:txBody>
          <a:bodyPr>
            <a:normAutofit fontScale="92500"/>
          </a:bodyPr>
          <a:lstStyle/>
          <a:p>
            <a:r>
              <a:rPr lang="en-GB" sz="2600" dirty="0"/>
              <a:t>An association is said to exist between two variables when a change in one variable parallels or coincides with a change in another. </a:t>
            </a:r>
            <a:r>
              <a:rPr lang="en-GB" sz="2600" dirty="0" smtClean="0"/>
              <a:t>This </a:t>
            </a:r>
            <a:r>
              <a:rPr lang="en-GB" sz="2600" dirty="0"/>
              <a:t>is also called ‘</a:t>
            </a:r>
            <a:r>
              <a:rPr lang="en-GB" sz="2600" b="1" dirty="0"/>
              <a:t>covariation</a:t>
            </a:r>
            <a:r>
              <a:rPr lang="en-GB" sz="2600" dirty="0"/>
              <a:t>’ or ‘</a:t>
            </a:r>
            <a:r>
              <a:rPr lang="en-GB" sz="2600" b="1" dirty="0"/>
              <a:t>correlation</a:t>
            </a:r>
            <a:r>
              <a:rPr lang="en-GB" sz="2600" dirty="0"/>
              <a:t>’. </a:t>
            </a:r>
            <a:endParaRPr lang="en-GB" sz="2600" dirty="0" smtClean="0"/>
          </a:p>
          <a:p>
            <a:r>
              <a:rPr lang="en-GB" sz="2600" dirty="0" smtClean="0"/>
              <a:t>An </a:t>
            </a:r>
            <a:r>
              <a:rPr lang="en-GB" sz="2600" dirty="0"/>
              <a:t>association is said to be causal when it can be proved that a change in the independent variable produces (induces, results in, leads to, determines or causes) a change in the dependent </a:t>
            </a:r>
            <a:r>
              <a:rPr lang="en-GB" sz="2600" dirty="0" smtClean="0"/>
              <a:t>variable.</a:t>
            </a:r>
          </a:p>
          <a:p>
            <a:r>
              <a:rPr lang="en-GB" sz="2600" dirty="0" smtClean="0"/>
              <a:t>A </a:t>
            </a:r>
            <a:r>
              <a:rPr lang="en-GB" sz="2600" dirty="0"/>
              <a:t>variable may be independent in one hypothesis, a dependent in </a:t>
            </a:r>
            <a:r>
              <a:rPr lang="en-GB" sz="2600" dirty="0" smtClean="0"/>
              <a:t>another.</a:t>
            </a:r>
            <a:endParaRPr lang="en-GB" sz="2600" dirty="0"/>
          </a:p>
          <a:p>
            <a:pPr indent="0">
              <a:buNone/>
            </a:pPr>
            <a:r>
              <a:rPr lang="en-GB" sz="1900" i="1" dirty="0"/>
              <a:t>Take for instance, ‘hypertension’ in the simplified example below:</a:t>
            </a:r>
          </a:p>
          <a:p>
            <a:pPr marL="914400" indent="-457200">
              <a:buFont typeface="Courier New" panose="02070309020205020404" pitchFamily="49" charset="0"/>
              <a:buChar char="o"/>
            </a:pPr>
            <a:r>
              <a:rPr lang="en-GB" sz="1900" dirty="0"/>
              <a:t>Hypertension (</a:t>
            </a:r>
            <a:r>
              <a:rPr lang="en-GB" sz="1900" b="1" dirty="0"/>
              <a:t>independent</a:t>
            </a:r>
            <a:r>
              <a:rPr lang="en-GB" sz="1900" dirty="0"/>
              <a:t>) causes coronary heart disease Independent</a:t>
            </a:r>
          </a:p>
          <a:p>
            <a:pPr marL="914400" indent="-457200">
              <a:buFont typeface="Courier New" panose="02070309020205020404" pitchFamily="49" charset="0"/>
              <a:buChar char="o"/>
            </a:pPr>
            <a:r>
              <a:rPr lang="en-GB" sz="1900" dirty="0"/>
              <a:t>Salt intake  causes hypertension (</a:t>
            </a:r>
            <a:r>
              <a:rPr lang="en-GB" sz="1900" b="1" dirty="0"/>
              <a:t>Dependent</a:t>
            </a:r>
            <a:r>
              <a:rPr lang="en-GB" sz="1900" dirty="0"/>
              <a:t>)</a:t>
            </a:r>
          </a:p>
          <a:p>
            <a:endParaRPr lang="en-GB" dirty="0"/>
          </a:p>
          <a:p>
            <a:endParaRPr lang="en-GB" dirty="0"/>
          </a:p>
        </p:txBody>
      </p:sp>
    </p:spTree>
    <p:extLst>
      <p:ext uri="{BB962C8B-B14F-4D97-AF65-F5344CB8AC3E}">
        <p14:creationId xmlns:p14="http://schemas.microsoft.com/office/powerpoint/2010/main" val="959313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chemeClr val="accent5"/>
                </a:solidFill>
              </a:rPr>
              <a:t>Measuring an association</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p:txBody>
          <a:bodyPr>
            <a:normAutofit fontScale="77500" lnSpcReduction="20000"/>
          </a:bodyPr>
          <a:lstStyle/>
          <a:p>
            <a:pPr marL="0" indent="0">
              <a:buNone/>
            </a:pPr>
            <a:r>
              <a:rPr lang="en-GB" dirty="0"/>
              <a:t>One measure of association is the correlation between two variables. This can be expressed graphically in a correlation or scatter diagram. </a:t>
            </a:r>
            <a:endParaRPr lang="en-GB" dirty="0" smtClean="0"/>
          </a:p>
          <a:p>
            <a:pPr marL="0" indent="0">
              <a:buNone/>
            </a:pPr>
            <a:r>
              <a:rPr lang="en-GB" dirty="0" smtClean="0"/>
              <a:t>The </a:t>
            </a:r>
            <a:r>
              <a:rPr lang="en-GB" dirty="0"/>
              <a:t>relationship can be expressed in terms of a correlation coefficient. The correlation coefficient varies between +1 and -1</a:t>
            </a:r>
            <a:r>
              <a:rPr lang="en-GB" dirty="0" smtClean="0"/>
              <a:t>.</a:t>
            </a:r>
          </a:p>
          <a:p>
            <a:pPr marL="0" indent="0">
              <a:buNone/>
            </a:pPr>
            <a:endParaRPr lang="en-GB" dirty="0"/>
          </a:p>
          <a:p>
            <a:pPr marL="457200" indent="0">
              <a:buNone/>
            </a:pPr>
            <a:r>
              <a:rPr lang="en-GB" b="1" dirty="0"/>
              <a:t>r (correlation coefficient) Degree of association</a:t>
            </a:r>
          </a:p>
          <a:p>
            <a:pPr marL="1600200" indent="-457200"/>
            <a:r>
              <a:rPr lang="en-GB" sz="2200" dirty="0">
                <a:solidFill>
                  <a:schemeClr val="tx1">
                    <a:lumMod val="85000"/>
                    <a:lumOff val="15000"/>
                  </a:schemeClr>
                </a:solidFill>
              </a:rPr>
              <a:t>± 1.0 Perfect</a:t>
            </a:r>
          </a:p>
          <a:p>
            <a:pPr marL="1600200" indent="-457200"/>
            <a:r>
              <a:rPr lang="en-GB" sz="2200" dirty="0">
                <a:solidFill>
                  <a:schemeClr val="tx1">
                    <a:lumMod val="85000"/>
                    <a:lumOff val="15000"/>
                  </a:schemeClr>
                </a:solidFill>
              </a:rPr>
              <a:t>± 0.7 to ± 1.0 Strong</a:t>
            </a:r>
          </a:p>
          <a:p>
            <a:pPr marL="1600200" indent="-457200"/>
            <a:r>
              <a:rPr lang="en-GB" sz="2200" dirty="0">
                <a:solidFill>
                  <a:schemeClr val="tx1">
                    <a:lumMod val="85000"/>
                    <a:lumOff val="15000"/>
                  </a:schemeClr>
                </a:solidFill>
              </a:rPr>
              <a:t>± 0.4 to ± 0.7 Moderate</a:t>
            </a:r>
          </a:p>
          <a:p>
            <a:pPr marL="1600200" indent="-457200"/>
            <a:r>
              <a:rPr lang="en-GB" sz="2200" dirty="0">
                <a:solidFill>
                  <a:schemeClr val="tx1">
                    <a:lumMod val="85000"/>
                    <a:lumOff val="15000"/>
                  </a:schemeClr>
                </a:solidFill>
              </a:rPr>
              <a:t>± 0.2 to ± 0.4 Weak</a:t>
            </a:r>
          </a:p>
          <a:p>
            <a:pPr marL="1600200" indent="-457200"/>
            <a:r>
              <a:rPr lang="en-GB" sz="2200" dirty="0">
                <a:solidFill>
                  <a:schemeClr val="tx1">
                    <a:lumMod val="85000"/>
                    <a:lumOff val="15000"/>
                  </a:schemeClr>
                </a:solidFill>
              </a:rPr>
              <a:t>± 0.01 to ± 0.2 Negligible</a:t>
            </a:r>
          </a:p>
          <a:p>
            <a:pPr marL="1600200" indent="-457200"/>
            <a:r>
              <a:rPr lang="en-GB" sz="2200" dirty="0">
                <a:solidFill>
                  <a:schemeClr val="tx1">
                    <a:lumMod val="85000"/>
                    <a:lumOff val="15000"/>
                  </a:schemeClr>
                </a:solidFill>
              </a:rPr>
              <a:t>0.0 No association</a:t>
            </a:r>
          </a:p>
        </p:txBody>
      </p:sp>
    </p:spTree>
    <p:extLst>
      <p:ext uri="{BB962C8B-B14F-4D97-AF65-F5344CB8AC3E}">
        <p14:creationId xmlns:p14="http://schemas.microsoft.com/office/powerpoint/2010/main" val="1658948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chemeClr val="accent5"/>
                </a:solidFill>
              </a:rPr>
              <a:t>Steps in establishing causality</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p:txBody>
          <a:bodyPr>
            <a:normAutofit/>
          </a:bodyPr>
          <a:lstStyle/>
          <a:p>
            <a:pPr marL="0" indent="0">
              <a:buNone/>
            </a:pPr>
            <a:r>
              <a:rPr lang="en-GB" dirty="0"/>
              <a:t>The requirements for making a causal inference aim (</a:t>
            </a:r>
            <a:r>
              <a:rPr lang="en-GB" dirty="0" err="1"/>
              <a:t>i</a:t>
            </a:r>
            <a:r>
              <a:rPr lang="en-GB" dirty="0"/>
              <a:t>) </a:t>
            </a:r>
            <a:r>
              <a:rPr lang="en-GB" b="1" dirty="0"/>
              <a:t>to exclude a non-causal association</a:t>
            </a:r>
            <a:r>
              <a:rPr lang="en-GB" dirty="0"/>
              <a:t>, and (ii) </a:t>
            </a:r>
            <a:r>
              <a:rPr lang="en-GB" b="1" dirty="0"/>
              <a:t>to ascertain the likelihood of a causal association</a:t>
            </a:r>
            <a:r>
              <a:rPr lang="en-GB" dirty="0"/>
              <a:t>. </a:t>
            </a:r>
            <a:endParaRPr lang="en-GB" dirty="0" smtClean="0"/>
          </a:p>
          <a:p>
            <a:pPr marL="0" indent="0">
              <a:buNone/>
            </a:pPr>
            <a:r>
              <a:rPr lang="en-GB" dirty="0" smtClean="0"/>
              <a:t>The </a:t>
            </a:r>
            <a:r>
              <a:rPr lang="en-GB" dirty="0"/>
              <a:t>requirements are given below:</a:t>
            </a:r>
          </a:p>
          <a:p>
            <a:pPr marL="514350" indent="-514350">
              <a:buAutoNum type="arabicPeriod"/>
            </a:pPr>
            <a:r>
              <a:rPr lang="en-GB" sz="2400" dirty="0"/>
              <a:t>The association actually exists and is statistically meaningful. This requires that: the association is not due to chance (e.g. tested by using the Chi-Square </a:t>
            </a:r>
            <a:r>
              <a:rPr lang="en-GB" sz="2400" dirty="0" smtClean="0"/>
              <a:t>test)</a:t>
            </a:r>
          </a:p>
          <a:p>
            <a:pPr marL="514350" indent="-514350">
              <a:buAutoNum type="arabicPeriod"/>
            </a:pPr>
            <a:r>
              <a:rPr lang="en-GB" sz="2400" dirty="0" smtClean="0"/>
              <a:t>The </a:t>
            </a:r>
            <a:r>
              <a:rPr lang="en-GB" sz="2400" dirty="0"/>
              <a:t>association is not spurious (i.e. not due to bias). Spurious association can be of three types: due to selection bias, due to information or measurement bias.</a:t>
            </a:r>
          </a:p>
          <a:p>
            <a:pPr marL="0" indent="0">
              <a:buNone/>
            </a:pPr>
            <a:endParaRPr lang="en-GB" dirty="0"/>
          </a:p>
        </p:txBody>
      </p:sp>
    </p:spTree>
    <p:extLst>
      <p:ext uri="{BB962C8B-B14F-4D97-AF65-F5344CB8AC3E}">
        <p14:creationId xmlns:p14="http://schemas.microsoft.com/office/powerpoint/2010/main" val="3434813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chemeClr val="accent5"/>
                </a:solidFill>
              </a:rPr>
              <a:t>Steps in establishing causality</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p:txBody>
          <a:bodyPr>
            <a:normAutofit fontScale="85000" lnSpcReduction="20000"/>
          </a:bodyPr>
          <a:lstStyle/>
          <a:p>
            <a:pPr marL="514350" indent="-514350">
              <a:spcAft>
                <a:spcPts val="600"/>
              </a:spcAft>
              <a:buFont typeface="+mj-lt"/>
              <a:buAutoNum type="arabicPeriod" startAt="3"/>
            </a:pPr>
            <a:r>
              <a:rPr lang="en-GB" dirty="0" smtClean="0"/>
              <a:t>The </a:t>
            </a:r>
            <a:r>
              <a:rPr lang="en-GB" dirty="0"/>
              <a:t>association is strong (strength). The stronger the association, the higher the likelihood of a causal relationship.</a:t>
            </a:r>
          </a:p>
          <a:p>
            <a:pPr marL="514350" indent="-514350">
              <a:spcAft>
                <a:spcPts val="600"/>
              </a:spcAft>
              <a:buFont typeface="+mj-lt"/>
              <a:buAutoNum type="arabicPeriod" startAt="3"/>
            </a:pPr>
            <a:r>
              <a:rPr lang="en-GB" dirty="0" smtClean="0"/>
              <a:t>The </a:t>
            </a:r>
            <a:r>
              <a:rPr lang="en-GB" dirty="0"/>
              <a:t>association follows a time sequence (temporality)</a:t>
            </a:r>
            <a:r>
              <a:rPr lang="en-GB" b="1" i="1" dirty="0"/>
              <a:t>. </a:t>
            </a:r>
            <a:r>
              <a:rPr lang="en-GB" dirty="0"/>
              <a:t>It goes without saying that the cause must precede the condition or effect.</a:t>
            </a:r>
          </a:p>
          <a:p>
            <a:pPr marL="514350" indent="-514350">
              <a:spcAft>
                <a:spcPts val="600"/>
              </a:spcAft>
              <a:buFont typeface="+mj-lt"/>
              <a:buAutoNum type="arabicPeriod" startAt="3"/>
            </a:pPr>
            <a:r>
              <a:rPr lang="en-GB" dirty="0" smtClean="0"/>
              <a:t>The </a:t>
            </a:r>
            <a:r>
              <a:rPr lang="en-GB" dirty="0"/>
              <a:t>association is plausible. there should be some theoretical basis explaining the association. </a:t>
            </a:r>
          </a:p>
          <a:p>
            <a:pPr marL="514350" indent="-514350">
              <a:spcAft>
                <a:spcPts val="600"/>
              </a:spcAft>
              <a:buFont typeface="+mj-lt"/>
              <a:buAutoNum type="arabicPeriod" startAt="3"/>
            </a:pPr>
            <a:r>
              <a:rPr lang="en-GB" dirty="0" smtClean="0"/>
              <a:t>The </a:t>
            </a:r>
            <a:r>
              <a:rPr lang="en-GB" dirty="0"/>
              <a:t>association is consistent. Causality is more likely when the association is supported by other investigations conducted by different persons in different places, circumstances and time-frames, and using different research designs</a:t>
            </a:r>
          </a:p>
          <a:p>
            <a:pPr marL="0" indent="0">
              <a:spcAft>
                <a:spcPts val="600"/>
              </a:spcAft>
              <a:buNone/>
            </a:pPr>
            <a:endParaRPr lang="en-GB" dirty="0"/>
          </a:p>
        </p:txBody>
      </p:sp>
    </p:spTree>
    <p:extLst>
      <p:ext uri="{BB962C8B-B14F-4D97-AF65-F5344CB8AC3E}">
        <p14:creationId xmlns:p14="http://schemas.microsoft.com/office/powerpoint/2010/main" val="459181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a:xfrm>
            <a:off x="628650" y="365127"/>
            <a:ext cx="7886700" cy="1127498"/>
          </a:xfrm>
        </p:spPr>
        <p:txBody>
          <a:bodyPr/>
          <a:lstStyle/>
          <a:p>
            <a:r>
              <a:rPr lang="en-GB" b="1" dirty="0">
                <a:solidFill>
                  <a:schemeClr val="accent5"/>
                </a:solidFill>
              </a:rPr>
              <a:t>Interpretation of Data</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628650" y="1734671"/>
            <a:ext cx="7886700" cy="4442292"/>
          </a:xfrm>
        </p:spPr>
        <p:txBody>
          <a:bodyPr>
            <a:normAutofit lnSpcReduction="10000"/>
          </a:bodyPr>
          <a:lstStyle/>
          <a:p>
            <a:r>
              <a:rPr lang="en-GB" dirty="0"/>
              <a:t>Interpretation means an adequate exposition of the true meaning of the data obtained and analysed in terms of the purposes of the study.</a:t>
            </a:r>
          </a:p>
          <a:p>
            <a:r>
              <a:rPr lang="en-GB" dirty="0"/>
              <a:t>The following are the main purposes of interpretation of data or results;</a:t>
            </a:r>
          </a:p>
          <a:p>
            <a:pPr marL="914400" indent="-457200">
              <a:buAutoNum type="romanLcParenBoth"/>
            </a:pPr>
            <a:r>
              <a:rPr lang="en-GB" sz="2200" dirty="0">
                <a:solidFill>
                  <a:schemeClr val="tx1">
                    <a:lumMod val="75000"/>
                    <a:lumOff val="25000"/>
                  </a:schemeClr>
                </a:solidFill>
              </a:rPr>
              <a:t>To throw light on the real significance of the data in the wider context.</a:t>
            </a:r>
          </a:p>
          <a:p>
            <a:pPr marL="914400" indent="-457200">
              <a:buAutoNum type="romanLcParenBoth"/>
            </a:pPr>
            <a:r>
              <a:rPr lang="en-GB" sz="2200" dirty="0">
                <a:solidFill>
                  <a:schemeClr val="tx1">
                    <a:lumMod val="75000"/>
                    <a:lumOff val="25000"/>
                  </a:schemeClr>
                </a:solidFill>
              </a:rPr>
              <a:t>To understand implications of the data.</a:t>
            </a:r>
          </a:p>
          <a:p>
            <a:pPr marL="914400" indent="-457200">
              <a:buAutoNum type="romanLcParenBoth"/>
            </a:pPr>
            <a:r>
              <a:rPr lang="en-GB" sz="2200" dirty="0">
                <a:solidFill>
                  <a:schemeClr val="tx1">
                    <a:lumMod val="75000"/>
                    <a:lumOff val="25000"/>
                  </a:schemeClr>
                </a:solidFill>
              </a:rPr>
              <a:t>To provide hints of conclusions and recommendations for the researcher.</a:t>
            </a:r>
          </a:p>
          <a:p>
            <a:pPr marL="914400" indent="-457200">
              <a:buAutoNum type="romanLcParenBoth"/>
            </a:pPr>
            <a:r>
              <a:rPr lang="en-GB" sz="2200" dirty="0">
                <a:solidFill>
                  <a:schemeClr val="tx1">
                    <a:lumMod val="75000"/>
                    <a:lumOff val="25000"/>
                  </a:schemeClr>
                </a:solidFill>
              </a:rPr>
              <a:t>To refer to important generalization.</a:t>
            </a:r>
          </a:p>
        </p:txBody>
      </p:sp>
    </p:spTree>
    <p:extLst>
      <p:ext uri="{BB962C8B-B14F-4D97-AF65-F5344CB8AC3E}">
        <p14:creationId xmlns:p14="http://schemas.microsoft.com/office/powerpoint/2010/main" val="3533371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chemeClr val="accent5"/>
                </a:solidFill>
              </a:rPr>
              <a:t>Interpretation of Data</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p:txBody>
          <a:bodyPr>
            <a:normAutofit/>
          </a:bodyPr>
          <a:lstStyle/>
          <a:p>
            <a:pPr marL="0" indent="0">
              <a:buNone/>
            </a:pPr>
            <a:r>
              <a:rPr lang="en-GB" dirty="0"/>
              <a:t>The researcher should keep the following factors in consideration in interpretation of data</a:t>
            </a:r>
            <a:r>
              <a:rPr lang="en-GB" dirty="0" smtClean="0"/>
              <a:t>;</a:t>
            </a:r>
          </a:p>
          <a:p>
            <a:pPr marL="0" indent="0">
              <a:buNone/>
            </a:pPr>
            <a:endParaRPr lang="en-GB" sz="1800" dirty="0"/>
          </a:p>
          <a:p>
            <a:pPr marL="571500" indent="-571500">
              <a:buAutoNum type="romanLcParenBoth"/>
            </a:pPr>
            <a:r>
              <a:rPr lang="en-GB" sz="2400" b="1" dirty="0"/>
              <a:t>Not to ignore those possible existing variables which are unstudied. </a:t>
            </a:r>
            <a:r>
              <a:rPr lang="en-GB" sz="2400" dirty="0"/>
              <a:t>For example if a comparison has been made between the traditional method of teaching and any modern method of teaching in respect of effectiveness of teaching, the interpretation that successful attainment is the result of method of teaching only is complete denial of the role of general mental ability, high achievement motivation and better study habits etc.</a:t>
            </a:r>
          </a:p>
        </p:txBody>
      </p:sp>
    </p:spTree>
    <p:extLst>
      <p:ext uri="{BB962C8B-B14F-4D97-AF65-F5344CB8AC3E}">
        <p14:creationId xmlns:p14="http://schemas.microsoft.com/office/powerpoint/2010/main" val="1587595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a:xfrm>
            <a:off x="628650" y="365126"/>
            <a:ext cx="7886700" cy="966133"/>
          </a:xfrm>
        </p:spPr>
        <p:txBody>
          <a:bodyPr/>
          <a:lstStyle/>
          <a:p>
            <a:r>
              <a:rPr lang="en-GB" b="1" dirty="0" smtClean="0">
                <a:solidFill>
                  <a:schemeClr val="accent5"/>
                </a:solidFill>
              </a:rPr>
              <a:t>Introduction</a:t>
            </a:r>
            <a:endParaRPr lang="en-GB" b="1" dirty="0">
              <a:solidFill>
                <a:schemeClr val="accent5"/>
              </a:solidFill>
            </a:endParaRP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396688" y="1331259"/>
            <a:ext cx="8350624" cy="5147468"/>
          </a:xfrm>
        </p:spPr>
        <p:txBody>
          <a:bodyPr>
            <a:noAutofit/>
          </a:bodyPr>
          <a:lstStyle/>
          <a:p>
            <a:r>
              <a:rPr lang="en-GB" sz="1800" dirty="0" err="1" smtClean="0"/>
              <a:t>Dalam</a:t>
            </a:r>
            <a:r>
              <a:rPr lang="en-GB" sz="1800" dirty="0" smtClean="0"/>
              <a:t> </a:t>
            </a:r>
            <a:r>
              <a:rPr lang="en-GB" sz="1800" dirty="0" err="1" smtClean="0"/>
              <a:t>penelitian</a:t>
            </a:r>
            <a:r>
              <a:rPr lang="en-GB" sz="1800" dirty="0" smtClean="0"/>
              <a:t>, </a:t>
            </a:r>
            <a:r>
              <a:rPr lang="en-GB" sz="1800" dirty="0" err="1" smtClean="0"/>
              <a:t>informasi</a:t>
            </a:r>
            <a:r>
              <a:rPr lang="en-GB" sz="1800" dirty="0" smtClean="0"/>
              <a:t> yang </a:t>
            </a:r>
            <a:r>
              <a:rPr lang="en-GB" sz="1800" dirty="0" err="1" smtClean="0"/>
              <a:t>didapatkan</a:t>
            </a:r>
            <a:r>
              <a:rPr lang="en-GB" sz="1800" dirty="0" smtClean="0"/>
              <a:t> </a:t>
            </a:r>
            <a:r>
              <a:rPr lang="en-GB" sz="1800" dirty="0" err="1" smtClean="0"/>
              <a:t>melalui</a:t>
            </a:r>
            <a:r>
              <a:rPr lang="en-GB" sz="1800" dirty="0" smtClean="0"/>
              <a:t> </a:t>
            </a:r>
            <a:r>
              <a:rPr lang="en-GB" sz="1800" dirty="0" err="1" smtClean="0"/>
              <a:t>pengambilan</a:t>
            </a:r>
            <a:r>
              <a:rPr lang="en-GB" sz="1800" dirty="0" smtClean="0"/>
              <a:t> data </a:t>
            </a:r>
            <a:r>
              <a:rPr lang="en-GB" sz="1800" dirty="0" err="1" smtClean="0"/>
              <a:t>merupakan</a:t>
            </a:r>
            <a:r>
              <a:rPr lang="en-GB" sz="1800" dirty="0" smtClean="0"/>
              <a:t> </a:t>
            </a:r>
            <a:r>
              <a:rPr lang="en-GB" sz="1800" dirty="0" err="1" smtClean="0"/>
              <a:t>informasi</a:t>
            </a:r>
            <a:r>
              <a:rPr lang="en-GB" sz="1800" dirty="0" smtClean="0"/>
              <a:t> </a:t>
            </a:r>
            <a:r>
              <a:rPr lang="en-GB" sz="1800" b="1" i="1" dirty="0" err="1" smtClean="0"/>
              <a:t>sampel</a:t>
            </a:r>
            <a:r>
              <a:rPr lang="en-GB" sz="1800" b="1" i="1" dirty="0" smtClean="0"/>
              <a:t> </a:t>
            </a:r>
            <a:r>
              <a:rPr lang="en-GB" sz="1800" dirty="0" err="1" smtClean="0"/>
              <a:t>dari</a:t>
            </a:r>
            <a:r>
              <a:rPr lang="en-GB" sz="1800" dirty="0" smtClean="0"/>
              <a:t> target </a:t>
            </a:r>
            <a:r>
              <a:rPr lang="en-GB" sz="1800" dirty="0" err="1" smtClean="0"/>
              <a:t>populasi</a:t>
            </a:r>
            <a:r>
              <a:rPr lang="en-GB" sz="1800" dirty="0" smtClean="0"/>
              <a:t>. </a:t>
            </a:r>
            <a:r>
              <a:rPr lang="en-GB" sz="1800" dirty="0" err="1" smtClean="0"/>
              <a:t>Informasi</a:t>
            </a:r>
            <a:r>
              <a:rPr lang="en-GB" sz="1800" dirty="0" smtClean="0"/>
              <a:t> </a:t>
            </a:r>
            <a:r>
              <a:rPr lang="en-GB" sz="1800" dirty="0" err="1" smtClean="0"/>
              <a:t>ini</a:t>
            </a:r>
            <a:r>
              <a:rPr lang="en-GB" sz="1800" dirty="0" smtClean="0"/>
              <a:t> </a:t>
            </a:r>
            <a:r>
              <a:rPr lang="en-GB" sz="1800" dirty="0" err="1" smtClean="0"/>
              <a:t>belum</a:t>
            </a:r>
            <a:r>
              <a:rPr lang="en-GB" sz="1800" dirty="0" smtClean="0"/>
              <a:t> </a:t>
            </a:r>
            <a:r>
              <a:rPr lang="en-GB" sz="1800" dirty="0" err="1" smtClean="0"/>
              <a:t>dapat</a:t>
            </a:r>
            <a:r>
              <a:rPr lang="en-GB" sz="1800" dirty="0" smtClean="0"/>
              <a:t> </a:t>
            </a:r>
            <a:r>
              <a:rPr lang="en-GB" sz="1800" dirty="0" err="1" smtClean="0"/>
              <a:t>menunjukkan</a:t>
            </a:r>
            <a:r>
              <a:rPr lang="en-GB" sz="1800" dirty="0" smtClean="0"/>
              <a:t> </a:t>
            </a:r>
            <a:r>
              <a:rPr lang="en-GB" sz="1800" dirty="0" err="1" smtClean="0"/>
              <a:t>apapun</a:t>
            </a:r>
            <a:r>
              <a:rPr lang="en-GB" sz="1800" dirty="0" smtClean="0"/>
              <a:t>. </a:t>
            </a:r>
            <a:r>
              <a:rPr lang="en-GB" sz="1800" dirty="0" err="1" smtClean="0"/>
              <a:t>Untuk</a:t>
            </a:r>
            <a:r>
              <a:rPr lang="en-GB" sz="1800" dirty="0" smtClean="0"/>
              <a:t> </a:t>
            </a:r>
            <a:r>
              <a:rPr lang="en-GB" sz="1800" dirty="0" err="1" smtClean="0"/>
              <a:t>mengambil</a:t>
            </a:r>
            <a:r>
              <a:rPr lang="en-GB" sz="1800" dirty="0" smtClean="0"/>
              <a:t> </a:t>
            </a:r>
            <a:r>
              <a:rPr lang="en-GB" sz="1800" dirty="0" err="1" smtClean="0"/>
              <a:t>kesimpulan</a:t>
            </a:r>
            <a:r>
              <a:rPr lang="en-GB" sz="1800" dirty="0" smtClean="0"/>
              <a:t> </a:t>
            </a:r>
            <a:r>
              <a:rPr lang="en-GB" sz="1800" dirty="0" err="1" smtClean="0"/>
              <a:t>dari</a:t>
            </a:r>
            <a:r>
              <a:rPr lang="en-GB" sz="1800" dirty="0" smtClean="0"/>
              <a:t> target </a:t>
            </a:r>
            <a:r>
              <a:rPr lang="en-GB" sz="1800" dirty="0" err="1" smtClean="0"/>
              <a:t>populasi</a:t>
            </a:r>
            <a:r>
              <a:rPr lang="en-GB" sz="1800" dirty="0" smtClean="0"/>
              <a:t> </a:t>
            </a:r>
            <a:r>
              <a:rPr lang="en-GB" sz="1800" dirty="0" err="1" smtClean="0"/>
              <a:t>tersebut</a:t>
            </a:r>
            <a:r>
              <a:rPr lang="en-GB" sz="1800" dirty="0" smtClean="0"/>
              <a:t>, data </a:t>
            </a:r>
            <a:r>
              <a:rPr lang="en-GB" sz="1800" dirty="0" err="1" smtClean="0"/>
              <a:t>kuantitatif</a:t>
            </a:r>
            <a:r>
              <a:rPr lang="en-GB" sz="1800" dirty="0" smtClean="0"/>
              <a:t> yang </a:t>
            </a:r>
            <a:r>
              <a:rPr lang="en-GB" sz="1800" dirty="0" err="1" smtClean="0"/>
              <a:t>diambil</a:t>
            </a:r>
            <a:r>
              <a:rPr lang="en-GB" sz="1800" dirty="0" smtClean="0"/>
              <a:t> </a:t>
            </a:r>
            <a:r>
              <a:rPr lang="en-GB" sz="1800" dirty="0" err="1" smtClean="0"/>
              <a:t>harus</a:t>
            </a:r>
            <a:r>
              <a:rPr lang="en-GB" sz="1800" dirty="0" smtClean="0"/>
              <a:t> </a:t>
            </a:r>
            <a:r>
              <a:rPr lang="en-GB" sz="1800" dirty="0" err="1" smtClean="0"/>
              <a:t>melalui</a:t>
            </a:r>
            <a:r>
              <a:rPr lang="en-GB" sz="1800" dirty="0" smtClean="0"/>
              <a:t> proses </a:t>
            </a:r>
            <a:r>
              <a:rPr lang="en-GB" sz="1800" dirty="0" err="1" smtClean="0"/>
              <a:t>analisa</a:t>
            </a:r>
            <a:r>
              <a:rPr lang="en-GB" sz="1800" dirty="0" smtClean="0"/>
              <a:t> – </a:t>
            </a:r>
            <a:r>
              <a:rPr lang="en-GB" sz="1800" dirty="0" err="1" smtClean="0"/>
              <a:t>statistik</a:t>
            </a:r>
            <a:r>
              <a:rPr lang="en-GB" sz="1800" dirty="0" smtClean="0"/>
              <a:t>. </a:t>
            </a:r>
          </a:p>
          <a:p>
            <a:r>
              <a:rPr lang="en-GB" sz="1800" dirty="0" err="1" smtClean="0"/>
              <a:t>Statistik</a:t>
            </a:r>
            <a:r>
              <a:rPr lang="en-GB" sz="1800" dirty="0" smtClean="0"/>
              <a:t> </a:t>
            </a:r>
            <a:r>
              <a:rPr lang="en-GB" sz="1800" dirty="0" err="1" smtClean="0"/>
              <a:t>memiliki</a:t>
            </a:r>
            <a:r>
              <a:rPr lang="en-GB" sz="1800" dirty="0" smtClean="0"/>
              <a:t> </a:t>
            </a:r>
            <a:r>
              <a:rPr lang="en-GB" sz="1800" dirty="0" err="1" smtClean="0"/>
              <a:t>peran</a:t>
            </a:r>
            <a:r>
              <a:rPr lang="en-GB" sz="1800" dirty="0" smtClean="0"/>
              <a:t> </a:t>
            </a:r>
            <a:r>
              <a:rPr lang="en-GB" sz="1800" dirty="0" err="1" smtClean="0"/>
              <a:t>penting</a:t>
            </a:r>
            <a:r>
              <a:rPr lang="en-GB" sz="1800" dirty="0" smtClean="0"/>
              <a:t> </a:t>
            </a:r>
            <a:r>
              <a:rPr lang="en-GB" sz="1800" dirty="0" err="1" smtClean="0"/>
              <a:t>dalam</a:t>
            </a:r>
            <a:r>
              <a:rPr lang="en-GB" sz="1800" dirty="0" smtClean="0"/>
              <a:t> </a:t>
            </a:r>
            <a:r>
              <a:rPr lang="en-GB" sz="1800" dirty="0" err="1" smtClean="0"/>
              <a:t>membantu</a:t>
            </a:r>
            <a:r>
              <a:rPr lang="en-GB" sz="1800" dirty="0" smtClean="0"/>
              <a:t> </a:t>
            </a:r>
            <a:r>
              <a:rPr lang="en-GB" sz="1800" dirty="0" err="1" smtClean="0"/>
              <a:t>peneliti</a:t>
            </a:r>
            <a:r>
              <a:rPr lang="en-GB" sz="1800" dirty="0" smtClean="0"/>
              <a:t> </a:t>
            </a:r>
            <a:r>
              <a:rPr lang="en-GB" sz="1800" dirty="0" err="1" smtClean="0"/>
              <a:t>memahami</a:t>
            </a:r>
            <a:r>
              <a:rPr lang="en-GB" sz="1800" dirty="0" smtClean="0"/>
              <a:t> </a:t>
            </a:r>
            <a:r>
              <a:rPr lang="en-GB" sz="1800" b="1" dirty="0" err="1" smtClean="0"/>
              <a:t>hubungan</a:t>
            </a:r>
            <a:r>
              <a:rPr lang="en-GB" sz="1800" b="1" dirty="0" smtClean="0"/>
              <a:t> </a:t>
            </a:r>
            <a:r>
              <a:rPr lang="en-GB" sz="1800" b="1" dirty="0" err="1" smtClean="0"/>
              <a:t>antar</a:t>
            </a:r>
            <a:r>
              <a:rPr lang="en-GB" sz="1800" b="1" dirty="0" smtClean="0"/>
              <a:t> </a:t>
            </a:r>
            <a:r>
              <a:rPr lang="en-GB" sz="1800" b="1" dirty="0" err="1" smtClean="0"/>
              <a:t>variabel</a:t>
            </a:r>
            <a:r>
              <a:rPr lang="en-GB" sz="1800" b="1" dirty="0"/>
              <a:t> </a:t>
            </a:r>
            <a:r>
              <a:rPr lang="en-GB" sz="1800" dirty="0" smtClean="0"/>
              <a:t>– </a:t>
            </a:r>
            <a:r>
              <a:rPr lang="en-GB" sz="1800" dirty="0" err="1" smtClean="0"/>
              <a:t>terutama</a:t>
            </a:r>
            <a:r>
              <a:rPr lang="en-GB" sz="1800" dirty="0" smtClean="0"/>
              <a:t> </a:t>
            </a:r>
            <a:r>
              <a:rPr lang="en-GB" sz="1800" dirty="0" err="1" smtClean="0"/>
              <a:t>jika</a:t>
            </a:r>
            <a:r>
              <a:rPr lang="en-GB" sz="1800" dirty="0" smtClean="0"/>
              <a:t> </a:t>
            </a:r>
            <a:r>
              <a:rPr lang="en-GB" sz="1800" dirty="0" err="1" smtClean="0"/>
              <a:t>dalam</a:t>
            </a:r>
            <a:r>
              <a:rPr lang="en-GB" sz="1800" dirty="0" smtClean="0"/>
              <a:t> </a:t>
            </a:r>
            <a:r>
              <a:rPr lang="en-GB" sz="1800" dirty="0" err="1" smtClean="0"/>
              <a:t>pengambilan</a:t>
            </a:r>
            <a:r>
              <a:rPr lang="en-GB" sz="1800" dirty="0" smtClean="0"/>
              <a:t> data </a:t>
            </a:r>
            <a:r>
              <a:rPr lang="en-GB" sz="1800" dirty="0" err="1" smtClean="0"/>
              <a:t>didapatkan</a:t>
            </a:r>
            <a:r>
              <a:rPr lang="en-GB" sz="1800" dirty="0" smtClean="0"/>
              <a:t> </a:t>
            </a:r>
            <a:r>
              <a:rPr lang="en-GB" sz="1800" dirty="0" err="1" smtClean="0"/>
              <a:t>lebih</a:t>
            </a:r>
            <a:r>
              <a:rPr lang="en-GB" sz="1800" dirty="0" smtClean="0"/>
              <a:t> </a:t>
            </a:r>
            <a:r>
              <a:rPr lang="en-GB" sz="1800" dirty="0" err="1" smtClean="0"/>
              <a:t>dari</a:t>
            </a:r>
            <a:r>
              <a:rPr lang="en-GB" sz="1800" dirty="0" smtClean="0"/>
              <a:t> 2 </a:t>
            </a:r>
            <a:r>
              <a:rPr lang="en-GB" sz="1800" dirty="0" err="1" smtClean="0"/>
              <a:t>variabel</a:t>
            </a:r>
            <a:r>
              <a:rPr lang="en-GB" sz="1800" dirty="0" smtClean="0"/>
              <a:t>. </a:t>
            </a:r>
          </a:p>
          <a:p>
            <a:r>
              <a:rPr lang="en-GB" sz="1800" dirty="0" err="1" smtClean="0"/>
              <a:t>Bergantung</a:t>
            </a:r>
            <a:r>
              <a:rPr lang="en-GB" sz="1800" dirty="0" smtClean="0"/>
              <a:t> </a:t>
            </a:r>
            <a:r>
              <a:rPr lang="en-GB" sz="1800" dirty="0" err="1" smtClean="0"/>
              <a:t>dari</a:t>
            </a:r>
            <a:r>
              <a:rPr lang="en-GB" sz="1800" dirty="0" smtClean="0"/>
              <a:t> </a:t>
            </a:r>
            <a:r>
              <a:rPr lang="en-GB" sz="1800" dirty="0" err="1" smtClean="0"/>
              <a:t>pengalamannya</a:t>
            </a:r>
            <a:r>
              <a:rPr lang="en-GB" sz="1800" dirty="0" smtClean="0"/>
              <a:t>, </a:t>
            </a:r>
            <a:r>
              <a:rPr lang="en-GB" sz="1800" dirty="0" err="1" smtClean="0"/>
              <a:t>seorang</a:t>
            </a:r>
            <a:r>
              <a:rPr lang="en-GB" sz="1800" dirty="0" smtClean="0"/>
              <a:t> </a:t>
            </a:r>
            <a:r>
              <a:rPr lang="en-GB" sz="1800" dirty="0" err="1" smtClean="0"/>
              <a:t>peniliti</a:t>
            </a:r>
            <a:r>
              <a:rPr lang="en-GB" sz="1800" dirty="0" smtClean="0"/>
              <a:t> </a:t>
            </a:r>
            <a:r>
              <a:rPr lang="en-GB" sz="1800" b="1" dirty="0" err="1" smtClean="0"/>
              <a:t>dapat</a:t>
            </a:r>
            <a:r>
              <a:rPr lang="en-GB" sz="1800" b="1" dirty="0" smtClean="0"/>
              <a:t> </a:t>
            </a:r>
            <a:r>
              <a:rPr lang="en-GB" sz="1800" b="1" dirty="0" err="1" smtClean="0"/>
              <a:t>melihat</a:t>
            </a:r>
            <a:r>
              <a:rPr lang="en-GB" sz="1800" b="1" dirty="0" smtClean="0"/>
              <a:t> </a:t>
            </a:r>
            <a:r>
              <a:rPr lang="en-GB" sz="1800" b="1" dirty="0" err="1" smtClean="0"/>
              <a:t>hubungan</a:t>
            </a:r>
            <a:r>
              <a:rPr lang="en-GB" sz="1800" b="1" dirty="0" smtClean="0"/>
              <a:t> </a:t>
            </a:r>
            <a:r>
              <a:rPr lang="en-GB" sz="1800" b="1" dirty="0" err="1" smtClean="0"/>
              <a:t>antara</a:t>
            </a:r>
            <a:r>
              <a:rPr lang="en-GB" sz="1800" b="1" dirty="0" smtClean="0"/>
              <a:t> </a:t>
            </a:r>
            <a:r>
              <a:rPr lang="en-GB" sz="1800" b="1" dirty="0" err="1" smtClean="0"/>
              <a:t>dua</a:t>
            </a:r>
            <a:r>
              <a:rPr lang="en-GB" sz="1800" b="1" dirty="0" smtClean="0"/>
              <a:t> </a:t>
            </a:r>
            <a:r>
              <a:rPr lang="en-GB" sz="1800" b="1" dirty="0" err="1" smtClean="0"/>
              <a:t>variabel</a:t>
            </a:r>
            <a:r>
              <a:rPr lang="en-GB" sz="1800" b="1" dirty="0" smtClean="0"/>
              <a:t> </a:t>
            </a:r>
            <a:r>
              <a:rPr lang="en-GB" sz="1800" dirty="0" err="1" smtClean="0"/>
              <a:t>tanpa</a:t>
            </a:r>
            <a:r>
              <a:rPr lang="en-GB" sz="1800" dirty="0" smtClean="0"/>
              <a:t> </a:t>
            </a:r>
            <a:r>
              <a:rPr lang="en-GB" sz="1800" dirty="0" err="1" smtClean="0"/>
              <a:t>melakukan</a:t>
            </a:r>
            <a:r>
              <a:rPr lang="en-GB" sz="1800" dirty="0" smtClean="0"/>
              <a:t> </a:t>
            </a:r>
            <a:r>
              <a:rPr lang="en-GB" sz="1800" dirty="0" err="1" smtClean="0"/>
              <a:t>analisa</a:t>
            </a:r>
            <a:r>
              <a:rPr lang="en-GB" sz="1800" dirty="0" smtClean="0"/>
              <a:t> </a:t>
            </a:r>
            <a:r>
              <a:rPr lang="en-GB" sz="1800" dirty="0" err="1" smtClean="0"/>
              <a:t>statistik</a:t>
            </a:r>
            <a:r>
              <a:rPr lang="en-GB" sz="1800" dirty="0" smtClean="0"/>
              <a:t>, </a:t>
            </a:r>
            <a:r>
              <a:rPr lang="en-GB" sz="1800" dirty="0" err="1" smtClean="0"/>
              <a:t>tetapi</a:t>
            </a:r>
            <a:r>
              <a:rPr lang="en-GB" sz="1800" dirty="0" smtClean="0"/>
              <a:t> </a:t>
            </a:r>
            <a:r>
              <a:rPr lang="en-GB" sz="1800" dirty="0" err="1" smtClean="0"/>
              <a:t>peneliti</a:t>
            </a:r>
            <a:r>
              <a:rPr lang="en-GB" sz="1800" dirty="0" smtClean="0"/>
              <a:t> yang </a:t>
            </a:r>
            <a:r>
              <a:rPr lang="en-GB" sz="1800" dirty="0" err="1" smtClean="0"/>
              <a:t>sudah</a:t>
            </a:r>
            <a:r>
              <a:rPr lang="en-GB" sz="1800" dirty="0" smtClean="0"/>
              <a:t> </a:t>
            </a:r>
            <a:r>
              <a:rPr lang="en-GB" sz="1800" dirty="0" err="1" smtClean="0"/>
              <a:t>berpengalaman</a:t>
            </a:r>
            <a:r>
              <a:rPr lang="en-GB" sz="1800" dirty="0" smtClean="0"/>
              <a:t> </a:t>
            </a:r>
            <a:r>
              <a:rPr lang="en-GB" sz="1800" dirty="0" err="1" smtClean="0"/>
              <a:t>sekalipun</a:t>
            </a:r>
            <a:r>
              <a:rPr lang="en-GB" sz="1800" dirty="0" smtClean="0"/>
              <a:t> </a:t>
            </a:r>
            <a:r>
              <a:rPr lang="en-GB" sz="1800" dirty="0" err="1" smtClean="0"/>
              <a:t>akan</a:t>
            </a:r>
            <a:r>
              <a:rPr lang="en-GB" sz="1800" dirty="0" smtClean="0"/>
              <a:t> </a:t>
            </a:r>
            <a:r>
              <a:rPr lang="en-GB" sz="1800" b="1" dirty="0" err="1" smtClean="0"/>
              <a:t>sulit</a:t>
            </a:r>
            <a:r>
              <a:rPr lang="en-GB" sz="1800" b="1" dirty="0" smtClean="0"/>
              <a:t> </a:t>
            </a:r>
            <a:r>
              <a:rPr lang="en-GB" sz="1800" b="1" dirty="0" err="1" smtClean="0"/>
              <a:t>untuk</a:t>
            </a:r>
            <a:r>
              <a:rPr lang="en-GB" sz="1800" b="1" dirty="0" smtClean="0"/>
              <a:t> “</a:t>
            </a:r>
            <a:r>
              <a:rPr lang="en-GB" sz="1800" b="1" dirty="0" err="1" smtClean="0"/>
              <a:t>mengukur</a:t>
            </a:r>
            <a:r>
              <a:rPr lang="en-GB" sz="1800" b="1" dirty="0" smtClean="0"/>
              <a:t>” </a:t>
            </a:r>
            <a:r>
              <a:rPr lang="en-GB" sz="1800" b="1" dirty="0" err="1" smtClean="0"/>
              <a:t>kuatnya</a:t>
            </a:r>
            <a:r>
              <a:rPr lang="en-GB" sz="1800" b="1" dirty="0" smtClean="0"/>
              <a:t> </a:t>
            </a:r>
            <a:r>
              <a:rPr lang="en-GB" sz="1800" b="1" dirty="0" err="1" smtClean="0"/>
              <a:t>sebuah</a:t>
            </a:r>
            <a:r>
              <a:rPr lang="en-GB" sz="1800" b="1" dirty="0" smtClean="0"/>
              <a:t> </a:t>
            </a:r>
            <a:r>
              <a:rPr lang="en-GB" sz="1800" b="1" dirty="0" err="1" smtClean="0"/>
              <a:t>hubungan</a:t>
            </a:r>
            <a:r>
              <a:rPr lang="en-GB" sz="1800" dirty="0" smtClean="0"/>
              <a:t>. </a:t>
            </a:r>
          </a:p>
          <a:p>
            <a:r>
              <a:rPr lang="en-GB" sz="1800" dirty="0" err="1" smtClean="0"/>
              <a:t>Statistik</a:t>
            </a:r>
            <a:r>
              <a:rPr lang="en-GB" sz="1800" dirty="0" smtClean="0"/>
              <a:t> </a:t>
            </a:r>
            <a:r>
              <a:rPr lang="en-GB" sz="1800" dirty="0" err="1" smtClean="0"/>
              <a:t>dapat</a:t>
            </a:r>
            <a:r>
              <a:rPr lang="en-GB" sz="1800" dirty="0" smtClean="0"/>
              <a:t> </a:t>
            </a:r>
            <a:r>
              <a:rPr lang="en-GB" sz="1800" dirty="0" err="1" smtClean="0"/>
              <a:t>membantu</a:t>
            </a:r>
            <a:r>
              <a:rPr lang="en-GB" sz="1800" dirty="0" smtClean="0"/>
              <a:t> </a:t>
            </a:r>
            <a:r>
              <a:rPr lang="en-GB" sz="1800" dirty="0" err="1" smtClean="0"/>
              <a:t>memberikan</a:t>
            </a:r>
            <a:r>
              <a:rPr lang="en-GB" sz="1800" dirty="0" smtClean="0"/>
              <a:t> </a:t>
            </a:r>
            <a:r>
              <a:rPr lang="en-GB" sz="1800" dirty="0" err="1" smtClean="0"/>
              <a:t>informasi</a:t>
            </a:r>
            <a:r>
              <a:rPr lang="en-GB" sz="1800" dirty="0" smtClean="0"/>
              <a:t> </a:t>
            </a:r>
            <a:r>
              <a:rPr lang="en-GB" sz="1800" dirty="0" err="1" smtClean="0"/>
              <a:t>tepat</a:t>
            </a:r>
            <a:r>
              <a:rPr lang="en-GB" sz="1800" dirty="0" smtClean="0"/>
              <a:t> </a:t>
            </a:r>
            <a:r>
              <a:rPr lang="en-GB" sz="1800" dirty="0" err="1" smtClean="0"/>
              <a:t>mengenai</a:t>
            </a:r>
            <a:r>
              <a:rPr lang="en-GB" sz="1800" dirty="0" smtClean="0"/>
              <a:t> </a:t>
            </a:r>
            <a:r>
              <a:rPr lang="en-GB" sz="1800" dirty="0" err="1" smtClean="0"/>
              <a:t>kekuatan</a:t>
            </a:r>
            <a:r>
              <a:rPr lang="en-GB" sz="1800" dirty="0" smtClean="0"/>
              <a:t> </a:t>
            </a:r>
            <a:r>
              <a:rPr lang="en-GB" sz="1800" dirty="0" err="1" smtClean="0"/>
              <a:t>hubungan</a:t>
            </a:r>
            <a:r>
              <a:rPr lang="en-GB" sz="1800" dirty="0" smtClean="0"/>
              <a:t> </a:t>
            </a:r>
            <a:r>
              <a:rPr lang="en-GB" sz="1800" dirty="0" err="1" smtClean="0"/>
              <a:t>antar</a:t>
            </a:r>
            <a:r>
              <a:rPr lang="en-GB" sz="1800" dirty="0" smtClean="0"/>
              <a:t> </a:t>
            </a:r>
            <a:r>
              <a:rPr lang="en-GB" sz="1800" dirty="0" err="1" smtClean="0"/>
              <a:t>variabel</a:t>
            </a:r>
            <a:r>
              <a:rPr lang="en-GB" sz="1800" dirty="0" smtClean="0"/>
              <a:t>. </a:t>
            </a:r>
            <a:r>
              <a:rPr lang="en-GB" sz="1800" dirty="0" err="1" smtClean="0"/>
              <a:t>Analisa</a:t>
            </a:r>
            <a:r>
              <a:rPr lang="en-GB" sz="1800" dirty="0" smtClean="0"/>
              <a:t> yang </a:t>
            </a:r>
            <a:r>
              <a:rPr lang="en-GB" sz="1800" dirty="0" err="1" smtClean="0"/>
              <a:t>diberikan</a:t>
            </a:r>
            <a:r>
              <a:rPr lang="en-GB" sz="1800" dirty="0" smtClean="0"/>
              <a:t> </a:t>
            </a:r>
            <a:r>
              <a:rPr lang="en-GB" sz="1800" dirty="0" err="1" smtClean="0"/>
              <a:t>melalui</a:t>
            </a:r>
            <a:r>
              <a:rPr lang="en-GB" sz="1800" dirty="0" smtClean="0"/>
              <a:t> </a:t>
            </a:r>
            <a:r>
              <a:rPr lang="en-GB" sz="1800" dirty="0" err="1" smtClean="0"/>
              <a:t>statistik</a:t>
            </a:r>
            <a:r>
              <a:rPr lang="en-GB" sz="1800" dirty="0" smtClean="0"/>
              <a:t> </a:t>
            </a:r>
            <a:r>
              <a:rPr lang="en-GB" sz="1800" dirty="0" err="1" smtClean="0"/>
              <a:t>dapat</a:t>
            </a:r>
            <a:r>
              <a:rPr lang="en-GB" sz="1800" dirty="0" smtClean="0"/>
              <a:t> (</a:t>
            </a:r>
            <a:r>
              <a:rPr lang="en-GB" sz="1800" dirty="0" err="1" smtClean="0"/>
              <a:t>i</a:t>
            </a:r>
            <a:r>
              <a:rPr lang="en-GB" sz="1800" dirty="0" smtClean="0"/>
              <a:t>) </a:t>
            </a:r>
            <a:r>
              <a:rPr lang="en-GB" sz="1800" b="1" dirty="0" err="1" smtClean="0"/>
              <a:t>mengkonfirmasi</a:t>
            </a:r>
            <a:r>
              <a:rPr lang="en-GB" sz="1800" b="1" dirty="0" smtClean="0"/>
              <a:t> </a:t>
            </a:r>
            <a:r>
              <a:rPr lang="en-GB" sz="1800" b="1" dirty="0" err="1" smtClean="0"/>
              <a:t>atau</a:t>
            </a:r>
            <a:r>
              <a:rPr lang="en-GB" sz="1800" b="1" dirty="0" smtClean="0"/>
              <a:t> </a:t>
            </a:r>
            <a:r>
              <a:rPr lang="en-GB" sz="1800" b="1" dirty="0" err="1" smtClean="0"/>
              <a:t>mengkontradiksi</a:t>
            </a:r>
            <a:r>
              <a:rPr lang="en-GB" sz="1800" b="1" dirty="0" smtClean="0"/>
              <a:t> </a:t>
            </a:r>
            <a:r>
              <a:rPr lang="en-GB" sz="1800" b="1" dirty="0" err="1" smtClean="0"/>
              <a:t>informasi</a:t>
            </a:r>
            <a:r>
              <a:rPr lang="en-GB" sz="1800" b="1" dirty="0" smtClean="0"/>
              <a:t> </a:t>
            </a:r>
            <a:r>
              <a:rPr lang="en-GB" sz="1800" dirty="0" smtClean="0"/>
              <a:t>yang </a:t>
            </a:r>
            <a:r>
              <a:rPr lang="en-GB" sz="1800" dirty="0" err="1" smtClean="0"/>
              <a:t>didapatkan</a:t>
            </a:r>
            <a:r>
              <a:rPr lang="en-GB" sz="1800" dirty="0" smtClean="0"/>
              <a:t>, (ii) </a:t>
            </a:r>
            <a:r>
              <a:rPr lang="en-GB" sz="1800" b="1" dirty="0" err="1" smtClean="0"/>
              <a:t>mengindikasikan</a:t>
            </a:r>
            <a:r>
              <a:rPr lang="en-GB" sz="1800" b="1" dirty="0" smtClean="0"/>
              <a:t> </a:t>
            </a:r>
            <a:r>
              <a:rPr lang="en-GB" sz="1800" b="1" dirty="0" err="1" smtClean="0"/>
              <a:t>kekuatan</a:t>
            </a:r>
            <a:r>
              <a:rPr lang="en-GB" sz="1800" b="1" dirty="0" smtClean="0"/>
              <a:t> </a:t>
            </a:r>
            <a:r>
              <a:rPr lang="en-GB" sz="1800" b="1" dirty="0" err="1" smtClean="0"/>
              <a:t>hubungan</a:t>
            </a:r>
            <a:r>
              <a:rPr lang="en-GB" sz="1800" b="1" dirty="0" smtClean="0"/>
              <a:t> </a:t>
            </a:r>
            <a:r>
              <a:rPr lang="en-GB" sz="1800" b="1" dirty="0" err="1" smtClean="0"/>
              <a:t>antar</a:t>
            </a:r>
            <a:r>
              <a:rPr lang="en-GB" sz="1800" b="1" dirty="0" smtClean="0"/>
              <a:t> </a:t>
            </a:r>
            <a:r>
              <a:rPr lang="en-GB" sz="1800" b="1" dirty="0" err="1" smtClean="0"/>
              <a:t>variabel</a:t>
            </a:r>
            <a:r>
              <a:rPr lang="en-GB" sz="1800" dirty="0" smtClean="0"/>
              <a:t>, </a:t>
            </a:r>
            <a:r>
              <a:rPr lang="en-GB" sz="1800" dirty="0" err="1" smtClean="0"/>
              <a:t>dan</a:t>
            </a:r>
            <a:r>
              <a:rPr lang="en-GB" sz="1800" dirty="0" smtClean="0"/>
              <a:t> (iii) </a:t>
            </a:r>
            <a:r>
              <a:rPr lang="en-GB" sz="1800" b="1" dirty="0" err="1" smtClean="0"/>
              <a:t>memperkuat</a:t>
            </a:r>
            <a:r>
              <a:rPr lang="en-GB" sz="1800" b="1" dirty="0" smtClean="0"/>
              <a:t> </a:t>
            </a:r>
            <a:r>
              <a:rPr lang="en-GB" sz="1800" b="1" dirty="0" err="1" smtClean="0"/>
              <a:t>kesimpulan</a:t>
            </a:r>
            <a:r>
              <a:rPr lang="en-GB" sz="1800" b="1" dirty="0" smtClean="0"/>
              <a:t> </a:t>
            </a:r>
            <a:r>
              <a:rPr lang="en-GB" sz="1800" dirty="0" smtClean="0"/>
              <a:t>yang </a:t>
            </a:r>
            <a:r>
              <a:rPr lang="en-GB" sz="1800" dirty="0" err="1" smtClean="0"/>
              <a:t>dapat</a:t>
            </a:r>
            <a:r>
              <a:rPr lang="en-GB" sz="1800" dirty="0" smtClean="0"/>
              <a:t> </a:t>
            </a:r>
            <a:r>
              <a:rPr lang="en-GB" sz="1800" dirty="0" err="1" smtClean="0"/>
              <a:t>diambil</a:t>
            </a:r>
            <a:r>
              <a:rPr lang="en-GB" sz="1800" dirty="0" smtClean="0"/>
              <a:t> </a:t>
            </a:r>
            <a:r>
              <a:rPr lang="en-GB" sz="1800" dirty="0" err="1" smtClean="0"/>
              <a:t>dari</a:t>
            </a:r>
            <a:r>
              <a:rPr lang="en-GB" sz="1800" dirty="0" smtClean="0"/>
              <a:t> </a:t>
            </a:r>
            <a:r>
              <a:rPr lang="en-GB" sz="1800" dirty="0" err="1" smtClean="0"/>
              <a:t>hasil</a:t>
            </a:r>
            <a:r>
              <a:rPr lang="en-GB" sz="1800" dirty="0" smtClean="0"/>
              <a:t> </a:t>
            </a:r>
            <a:r>
              <a:rPr lang="en-GB" sz="1800" dirty="0" err="1" smtClean="0"/>
              <a:t>analisa</a:t>
            </a:r>
            <a:r>
              <a:rPr lang="en-GB" sz="1800" dirty="0" smtClean="0"/>
              <a:t>. </a:t>
            </a:r>
          </a:p>
          <a:p>
            <a:r>
              <a:rPr lang="en-GB" sz="1800" dirty="0" err="1" smtClean="0"/>
              <a:t>Dalam</a:t>
            </a:r>
            <a:r>
              <a:rPr lang="en-GB" sz="1800" dirty="0" smtClean="0"/>
              <a:t> </a:t>
            </a:r>
            <a:r>
              <a:rPr lang="en-GB" sz="1800" dirty="0" err="1" smtClean="0"/>
              <a:t>kasus</a:t>
            </a:r>
            <a:r>
              <a:rPr lang="en-GB" sz="1800" dirty="0" smtClean="0"/>
              <a:t> </a:t>
            </a:r>
            <a:r>
              <a:rPr lang="en-GB" sz="1800" dirty="0" err="1" smtClean="0"/>
              <a:t>terdapatnya</a:t>
            </a:r>
            <a:r>
              <a:rPr lang="en-GB" sz="1800" dirty="0" smtClean="0"/>
              <a:t> </a:t>
            </a:r>
            <a:r>
              <a:rPr lang="en-GB" sz="1800" dirty="0" err="1" smtClean="0"/>
              <a:t>lebih</a:t>
            </a:r>
            <a:r>
              <a:rPr lang="en-GB" sz="1800" dirty="0" smtClean="0"/>
              <a:t> </a:t>
            </a:r>
            <a:r>
              <a:rPr lang="en-GB" sz="1800" dirty="0" err="1" smtClean="0"/>
              <a:t>dari</a:t>
            </a:r>
            <a:r>
              <a:rPr lang="en-GB" sz="1800" dirty="0" smtClean="0"/>
              <a:t> 2 </a:t>
            </a:r>
            <a:r>
              <a:rPr lang="en-GB" sz="1800" dirty="0" err="1" smtClean="0"/>
              <a:t>variabel</a:t>
            </a:r>
            <a:r>
              <a:rPr lang="en-GB" sz="1800" dirty="0" smtClean="0"/>
              <a:t>, </a:t>
            </a:r>
            <a:r>
              <a:rPr lang="en-GB" sz="1800" dirty="0" err="1" smtClean="0"/>
              <a:t>analisa</a:t>
            </a:r>
            <a:r>
              <a:rPr lang="en-GB" sz="1800" dirty="0" smtClean="0"/>
              <a:t> statistic </a:t>
            </a:r>
            <a:r>
              <a:rPr lang="en-GB" sz="1800" dirty="0" err="1" smtClean="0"/>
              <a:t>dapat</a:t>
            </a:r>
            <a:r>
              <a:rPr lang="en-GB" sz="1800" dirty="0" smtClean="0"/>
              <a:t> </a:t>
            </a:r>
            <a:r>
              <a:rPr lang="en-GB" sz="1800" dirty="0" err="1" smtClean="0"/>
              <a:t>membantu</a:t>
            </a:r>
            <a:r>
              <a:rPr lang="en-GB" sz="1800" dirty="0" smtClean="0"/>
              <a:t> </a:t>
            </a:r>
            <a:r>
              <a:rPr lang="en-GB" sz="1800" dirty="0" err="1" smtClean="0"/>
              <a:t>memahami</a:t>
            </a:r>
            <a:r>
              <a:rPr lang="en-GB" sz="1800" dirty="0" smtClean="0"/>
              <a:t> </a:t>
            </a:r>
            <a:r>
              <a:rPr lang="en-GB" sz="1800" dirty="0" err="1" smtClean="0"/>
              <a:t>keterkaitan</a:t>
            </a:r>
            <a:r>
              <a:rPr lang="en-GB" sz="1800" dirty="0" smtClean="0"/>
              <a:t> </a:t>
            </a:r>
            <a:r>
              <a:rPr lang="en-GB" sz="1800" dirty="0" err="1" smtClean="0"/>
              <a:t>antara</a:t>
            </a:r>
            <a:r>
              <a:rPr lang="en-GB" sz="1800" dirty="0" smtClean="0"/>
              <a:t> </a:t>
            </a:r>
            <a:r>
              <a:rPr lang="en-GB" sz="1800" dirty="0" err="1" smtClean="0"/>
              <a:t>variabel-vaeriabel</a:t>
            </a:r>
            <a:r>
              <a:rPr lang="en-GB" sz="1800" dirty="0" smtClean="0"/>
              <a:t> </a:t>
            </a:r>
            <a:r>
              <a:rPr lang="en-GB" sz="1800" dirty="0" err="1" smtClean="0"/>
              <a:t>tersebut</a:t>
            </a:r>
            <a:r>
              <a:rPr lang="en-GB" sz="1800" dirty="0" smtClean="0"/>
              <a:t>, </a:t>
            </a:r>
            <a:r>
              <a:rPr lang="en-GB" sz="1800" dirty="0" err="1" smtClean="0"/>
              <a:t>dan</a:t>
            </a:r>
            <a:r>
              <a:rPr lang="en-GB" sz="1800" dirty="0" smtClean="0"/>
              <a:t> </a:t>
            </a:r>
            <a:r>
              <a:rPr lang="en-GB" sz="1800" dirty="0" err="1" smtClean="0"/>
              <a:t>kontribusi</a:t>
            </a:r>
            <a:r>
              <a:rPr lang="en-GB" sz="1800" dirty="0" smtClean="0"/>
              <a:t> </a:t>
            </a:r>
            <a:r>
              <a:rPr lang="en-GB" sz="1800" dirty="0" err="1" smtClean="0"/>
              <a:t>masing-masing</a:t>
            </a:r>
            <a:r>
              <a:rPr lang="en-GB" sz="1800" dirty="0" smtClean="0"/>
              <a:t> </a:t>
            </a:r>
            <a:r>
              <a:rPr lang="en-GB" sz="1800" dirty="0" err="1" smtClean="0"/>
              <a:t>variabel</a:t>
            </a:r>
            <a:r>
              <a:rPr lang="en-GB" sz="1800" dirty="0" smtClean="0"/>
              <a:t> </a:t>
            </a:r>
            <a:r>
              <a:rPr lang="en-GB" sz="1800" dirty="0" err="1" smtClean="0"/>
              <a:t>terhadap</a:t>
            </a:r>
            <a:r>
              <a:rPr lang="en-GB" sz="1800" dirty="0" smtClean="0"/>
              <a:t> </a:t>
            </a:r>
            <a:r>
              <a:rPr lang="en-GB" sz="1800" dirty="0" err="1" smtClean="0"/>
              <a:t>sebuah</a:t>
            </a:r>
            <a:r>
              <a:rPr lang="en-GB" sz="1800" dirty="0" smtClean="0"/>
              <a:t> </a:t>
            </a:r>
            <a:r>
              <a:rPr lang="en-GB" sz="1800" dirty="0" err="1" smtClean="0"/>
              <a:t>fenomena</a:t>
            </a:r>
            <a:r>
              <a:rPr lang="en-GB" sz="1800" dirty="0" smtClean="0"/>
              <a:t> yang </a:t>
            </a:r>
            <a:r>
              <a:rPr lang="en-GB" sz="1800" dirty="0" err="1" smtClean="0"/>
              <a:t>diteliti</a:t>
            </a:r>
            <a:r>
              <a:rPr lang="en-GB" sz="1800" dirty="0" smtClean="0"/>
              <a:t>. </a:t>
            </a:r>
            <a:endParaRPr lang="en-GB" sz="1800" dirty="0"/>
          </a:p>
        </p:txBody>
      </p:sp>
    </p:spTree>
    <p:extLst>
      <p:ext uri="{BB962C8B-B14F-4D97-AF65-F5344CB8AC3E}">
        <p14:creationId xmlns:p14="http://schemas.microsoft.com/office/powerpoint/2010/main" val="792067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chemeClr val="accent5"/>
                </a:solidFill>
              </a:rPr>
              <a:t>Interpretation of Data</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p:txBody>
          <a:bodyPr>
            <a:normAutofit fontScale="92500" lnSpcReduction="10000"/>
          </a:bodyPr>
          <a:lstStyle/>
          <a:p>
            <a:pPr marL="0" indent="0">
              <a:buNone/>
            </a:pPr>
            <a:r>
              <a:rPr lang="en-GB" b="1" dirty="0"/>
              <a:t>(ii) Not to ignore the relative size of sample to the </a:t>
            </a:r>
            <a:r>
              <a:rPr lang="en-GB" b="1" dirty="0" smtClean="0"/>
              <a:t>population</a:t>
            </a:r>
          </a:p>
          <a:p>
            <a:pPr marL="0" indent="0">
              <a:buNone/>
            </a:pPr>
            <a:endParaRPr lang="en-GB" sz="1500" b="1" dirty="0"/>
          </a:p>
          <a:p>
            <a:pPr marL="0" indent="0">
              <a:buNone/>
            </a:pPr>
            <a:r>
              <a:rPr lang="en-GB" dirty="0"/>
              <a:t>For instance, when the subjects are generally so large that the researcher collects the data from a selected group only. The researcher should remember that some factors which have not been included in selective group are equally important in their impact upon findings. For example, if the researcher collects data from a particular school in a particular area and then he should remind that the conclusion he infers might not apply to all the existing schools</a:t>
            </a:r>
          </a:p>
        </p:txBody>
      </p:sp>
    </p:spTree>
    <p:extLst>
      <p:ext uri="{BB962C8B-B14F-4D97-AF65-F5344CB8AC3E}">
        <p14:creationId xmlns:p14="http://schemas.microsoft.com/office/powerpoint/2010/main" val="1165521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a:xfrm>
            <a:off x="628650" y="539937"/>
            <a:ext cx="7886700" cy="1325563"/>
          </a:xfrm>
        </p:spPr>
        <p:txBody>
          <a:bodyPr/>
          <a:lstStyle/>
          <a:p>
            <a:r>
              <a:rPr lang="en-GB" b="1" dirty="0">
                <a:solidFill>
                  <a:schemeClr val="accent5"/>
                </a:solidFill>
              </a:rPr>
              <a:t>Drawing a conclusion from statistical analysis</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628650" y="2506662"/>
            <a:ext cx="7886700" cy="4351338"/>
          </a:xfrm>
        </p:spPr>
        <p:txBody>
          <a:bodyPr>
            <a:normAutofit/>
          </a:bodyPr>
          <a:lstStyle/>
          <a:p>
            <a:pPr marL="0" indent="0">
              <a:buNone/>
            </a:pPr>
            <a:r>
              <a:rPr lang="en-GB" dirty="0"/>
              <a:t>All statistical inferences are based on three primary entities: </a:t>
            </a:r>
            <a:endParaRPr lang="en-GB" dirty="0" smtClean="0"/>
          </a:p>
          <a:p>
            <a:pPr marL="739775"/>
            <a:r>
              <a:rPr lang="en-GB" dirty="0" smtClean="0"/>
              <a:t>the </a:t>
            </a:r>
            <a:r>
              <a:rPr lang="en-GB" dirty="0"/>
              <a:t>population (U) that is of interest, </a:t>
            </a:r>
            <a:endParaRPr lang="en-GB" dirty="0" smtClean="0"/>
          </a:p>
          <a:p>
            <a:pPr marL="739775"/>
            <a:r>
              <a:rPr lang="en-GB" dirty="0" smtClean="0"/>
              <a:t>the </a:t>
            </a:r>
            <a:r>
              <a:rPr lang="en-GB" dirty="0"/>
              <a:t>set of characteristics (variables) of the units of this population (V), and </a:t>
            </a:r>
            <a:endParaRPr lang="en-GB" dirty="0" smtClean="0"/>
          </a:p>
          <a:p>
            <a:pPr marL="739775"/>
            <a:r>
              <a:rPr lang="en-GB" dirty="0" smtClean="0"/>
              <a:t>the </a:t>
            </a:r>
            <a:r>
              <a:rPr lang="en-GB" dirty="0"/>
              <a:t>probability distribution (P) of these characteristics in the population.</a:t>
            </a:r>
            <a:endParaRPr lang="en-GB" sz="2000" dirty="0"/>
          </a:p>
        </p:txBody>
      </p:sp>
    </p:spTree>
    <p:extLst>
      <p:ext uri="{BB962C8B-B14F-4D97-AF65-F5344CB8AC3E}">
        <p14:creationId xmlns:p14="http://schemas.microsoft.com/office/powerpoint/2010/main" val="229611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chemeClr val="accent5"/>
                </a:solidFill>
              </a:rPr>
              <a:t>Population (U)</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628650" y="1690689"/>
            <a:ext cx="7886700" cy="4642410"/>
          </a:xfrm>
        </p:spPr>
        <p:txBody>
          <a:bodyPr>
            <a:normAutofit/>
          </a:bodyPr>
          <a:lstStyle/>
          <a:p>
            <a:r>
              <a:rPr lang="en-GB" sz="2400" dirty="0"/>
              <a:t>The population is a collection of units of observation that are of interest, and is the target of the investigation. </a:t>
            </a:r>
            <a:endParaRPr lang="en-GB" sz="2400" dirty="0" smtClean="0"/>
          </a:p>
          <a:p>
            <a:pPr marL="403225" indent="0">
              <a:buNone/>
            </a:pPr>
            <a:r>
              <a:rPr lang="en-GB" sz="2000" i="1" dirty="0" smtClean="0"/>
              <a:t>For </a:t>
            </a:r>
            <a:r>
              <a:rPr lang="en-GB" sz="2000" i="1" dirty="0"/>
              <a:t>example, in determining the effectiveness of a particular drug for a disease, the population would consist of all possible patients with this disease.</a:t>
            </a:r>
          </a:p>
          <a:p>
            <a:r>
              <a:rPr lang="en-GB" sz="2400" dirty="0"/>
              <a:t>It is essential, in any research study, to identify the population clearly and precisely. </a:t>
            </a:r>
            <a:endParaRPr lang="en-GB" sz="2400" dirty="0" smtClean="0"/>
          </a:p>
          <a:p>
            <a:r>
              <a:rPr lang="en-GB" sz="2400" dirty="0" smtClean="0"/>
              <a:t>The </a:t>
            </a:r>
            <a:r>
              <a:rPr lang="en-GB" sz="2400" dirty="0"/>
              <a:t>success of the investigation will depend to a large extent on the identification of the population of interest. </a:t>
            </a:r>
            <a:endParaRPr lang="en-GB" sz="2400" dirty="0" smtClean="0"/>
          </a:p>
          <a:p>
            <a:r>
              <a:rPr lang="en-GB" sz="2400" dirty="0" smtClean="0"/>
              <a:t>Often</a:t>
            </a:r>
            <a:r>
              <a:rPr lang="en-GB" sz="2400" dirty="0"/>
              <a:t>, the population of interest is not observable, and a smaller population is identified as the subject of investigation.</a:t>
            </a:r>
            <a:endParaRPr lang="en-GB" sz="1800" dirty="0"/>
          </a:p>
        </p:txBody>
      </p:sp>
    </p:spTree>
    <p:extLst>
      <p:ext uri="{BB962C8B-B14F-4D97-AF65-F5344CB8AC3E}">
        <p14:creationId xmlns:p14="http://schemas.microsoft.com/office/powerpoint/2010/main" val="4187527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779930" y="4755027"/>
            <a:ext cx="7886700" cy="1941608"/>
          </a:xfrm>
        </p:spPr>
        <p:txBody>
          <a:bodyPr>
            <a:noAutofit/>
          </a:bodyPr>
          <a:lstStyle/>
          <a:p>
            <a:r>
              <a:rPr lang="en-GB" sz="1800" dirty="0"/>
              <a:t>Once the population is identified, we should clearly define what characteristics of the units of this population (subjects of the study) we are planning to investigate. </a:t>
            </a:r>
            <a:endParaRPr lang="en-GB" sz="1800" dirty="0" smtClean="0"/>
          </a:p>
          <a:p>
            <a:r>
              <a:rPr lang="en-GB" sz="1800" dirty="0" smtClean="0"/>
              <a:t>Clear </a:t>
            </a:r>
            <a:r>
              <a:rPr lang="en-GB" sz="1800" dirty="0"/>
              <a:t>and </a:t>
            </a:r>
            <a:r>
              <a:rPr lang="en-GB" sz="1800" dirty="0" smtClean="0"/>
              <a:t>precise </a:t>
            </a:r>
            <a:r>
              <a:rPr lang="en-GB" sz="1800" dirty="0"/>
              <a:t>definitions and methods for measuring these characteristics (a simple  observation, a laboratory measurement, questionnaire) are essential for the success of the research study</a:t>
            </a:r>
            <a:r>
              <a:rPr lang="en-GB" sz="1800" dirty="0" smtClean="0"/>
              <a:t>.</a:t>
            </a:r>
            <a:endParaRPr lang="en-GB" sz="1800"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860862" y="224396"/>
            <a:ext cx="6283138" cy="3860567"/>
          </a:xfrm>
          <a:prstGeom prst="rect">
            <a:avLst/>
          </a:prstGeom>
        </p:spPr>
      </p:pic>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a:xfrm>
            <a:off x="252132" y="951565"/>
            <a:ext cx="7886700" cy="858556"/>
          </a:xfrm>
        </p:spPr>
        <p:txBody>
          <a:bodyPr>
            <a:normAutofit/>
          </a:bodyPr>
          <a:lstStyle/>
          <a:p>
            <a:r>
              <a:rPr lang="en-GB" sz="4000" b="1" dirty="0" smtClean="0">
                <a:solidFill>
                  <a:schemeClr val="accent5"/>
                </a:solidFill>
                <a:effectLst>
                  <a:outerShdw blurRad="38100" dist="38100" dir="2700000" algn="tl">
                    <a:srgbClr val="000000">
                      <a:alpha val="43137"/>
                    </a:srgbClr>
                  </a:outerShdw>
                </a:effectLst>
              </a:rPr>
              <a:t>Variables</a:t>
            </a:r>
            <a:r>
              <a:rPr lang="en-GB" sz="4000" b="1" dirty="0">
                <a:solidFill>
                  <a:schemeClr val="accent5"/>
                </a:solidFill>
                <a:effectLst>
                  <a:outerShdw blurRad="38100" dist="38100" dir="2700000" algn="tl">
                    <a:srgbClr val="000000">
                      <a:alpha val="43137"/>
                    </a:srgbClr>
                  </a:outerShdw>
                </a:effectLst>
              </a:rPr>
              <a:t> </a:t>
            </a:r>
            <a:r>
              <a:rPr lang="en-GB" sz="4000" b="1" dirty="0" smtClean="0">
                <a:solidFill>
                  <a:schemeClr val="accent5"/>
                </a:solidFill>
                <a:effectLst>
                  <a:outerShdw blurRad="38100" dist="38100" dir="2700000" algn="tl">
                    <a:srgbClr val="000000">
                      <a:alpha val="43137"/>
                    </a:srgbClr>
                  </a:outerShdw>
                </a:effectLst>
              </a:rPr>
              <a:t>(V</a:t>
            </a:r>
            <a:r>
              <a:rPr lang="en-GB" sz="4000" b="1" dirty="0">
                <a:solidFill>
                  <a:schemeClr val="accent5"/>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27630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a:xfrm>
            <a:off x="628650" y="365127"/>
            <a:ext cx="7886700" cy="858556"/>
          </a:xfrm>
        </p:spPr>
        <p:txBody>
          <a:bodyPr/>
          <a:lstStyle/>
          <a:p>
            <a:r>
              <a:rPr lang="en-GB" b="1" dirty="0">
                <a:solidFill>
                  <a:schemeClr val="accent5"/>
                </a:solidFill>
              </a:rPr>
              <a:t>Variables (V)</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628650" y="1744943"/>
            <a:ext cx="7886700" cy="4351338"/>
          </a:xfrm>
        </p:spPr>
        <p:txBody>
          <a:bodyPr>
            <a:noAutofit/>
          </a:bodyPr>
          <a:lstStyle/>
          <a:p>
            <a:r>
              <a:rPr lang="en-GB" sz="2700" dirty="0" smtClean="0"/>
              <a:t>The </a:t>
            </a:r>
            <a:r>
              <a:rPr lang="en-GB" sz="2700" dirty="0"/>
              <a:t>variables are characterized in many ways; for statistical considerations, the variables are usually classified as discrete or continuous. </a:t>
            </a:r>
            <a:endParaRPr lang="en-GB" sz="2700" dirty="0" smtClean="0"/>
          </a:p>
          <a:p>
            <a:r>
              <a:rPr lang="en-GB" sz="2700" dirty="0" smtClean="0"/>
              <a:t>Discrete </a:t>
            </a:r>
            <a:r>
              <a:rPr lang="en-GB" sz="2700" dirty="0"/>
              <a:t>variables are those in which only a small number of values is possible (e.g. sex: male, female), incidence of a disease (yes, no)). </a:t>
            </a:r>
            <a:endParaRPr lang="en-GB" sz="2700" dirty="0" smtClean="0"/>
          </a:p>
          <a:p>
            <a:r>
              <a:rPr lang="en-GB" sz="2700" dirty="0" smtClean="0"/>
              <a:t>Continuous </a:t>
            </a:r>
            <a:r>
              <a:rPr lang="en-GB" sz="2700" dirty="0"/>
              <a:t>variables are those which, theoretically, can take any value within a specified range of minimum and maximum value (e.g. </a:t>
            </a:r>
            <a:r>
              <a:rPr lang="en-GB" sz="2700" dirty="0"/>
              <a:t>age, blood pressure).</a:t>
            </a:r>
          </a:p>
        </p:txBody>
      </p:sp>
    </p:spTree>
    <p:extLst>
      <p:ext uri="{BB962C8B-B14F-4D97-AF65-F5344CB8AC3E}">
        <p14:creationId xmlns:p14="http://schemas.microsoft.com/office/powerpoint/2010/main" val="1877913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chemeClr val="accent5"/>
                </a:solidFill>
              </a:rPr>
              <a:t>Probability Distribution (P)</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389964" y="1896537"/>
            <a:ext cx="8125386" cy="4351338"/>
          </a:xfrm>
        </p:spPr>
        <p:txBody>
          <a:bodyPr>
            <a:noAutofit/>
          </a:bodyPr>
          <a:lstStyle/>
          <a:p>
            <a:r>
              <a:rPr lang="en-GB" sz="2650" dirty="0"/>
              <a:t>The most crucial link between the population and its characteristics, which allows us to draw inferences on the population based on sample observations, depends on this probability distribution.  </a:t>
            </a:r>
            <a:endParaRPr lang="en-GB" sz="2650" dirty="0" smtClean="0"/>
          </a:p>
          <a:p>
            <a:r>
              <a:rPr lang="en-GB" sz="2650" dirty="0" smtClean="0"/>
              <a:t>The </a:t>
            </a:r>
            <a:r>
              <a:rPr lang="en-GB" sz="2650" b="1" dirty="0"/>
              <a:t>probability distribution is a way to enumerate the different values the variable can have</a:t>
            </a:r>
            <a:r>
              <a:rPr lang="en-GB" sz="2650" dirty="0"/>
              <a:t>, </a:t>
            </a:r>
            <a:r>
              <a:rPr lang="en-GB" sz="2650" b="1" dirty="0"/>
              <a:t>and how frequently each value appears in the population</a:t>
            </a:r>
            <a:r>
              <a:rPr lang="en-GB" sz="2650" dirty="0"/>
              <a:t>. The actual frequency distribution is approximated to a theoretical curve that is used as the probability distribution</a:t>
            </a:r>
            <a:r>
              <a:rPr lang="en-GB" sz="2650" dirty="0" smtClean="0"/>
              <a:t>.</a:t>
            </a:r>
            <a:endParaRPr lang="en-GB" sz="2650" dirty="0"/>
          </a:p>
        </p:txBody>
      </p:sp>
    </p:spTree>
    <p:extLst>
      <p:ext uri="{BB962C8B-B14F-4D97-AF65-F5344CB8AC3E}">
        <p14:creationId xmlns:p14="http://schemas.microsoft.com/office/powerpoint/2010/main" val="766175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DF8A34-7A7B-4DDC-91DA-C7D7F7154BD6}"/>
              </a:ext>
            </a:extLst>
          </p:cNvPr>
          <p:cNvSpPr>
            <a:spLocks noGrp="1"/>
          </p:cNvSpPr>
          <p:nvPr>
            <p:ph type="title"/>
          </p:nvPr>
        </p:nvSpPr>
        <p:spPr/>
        <p:txBody>
          <a:bodyPr/>
          <a:lstStyle/>
          <a:p>
            <a:r>
              <a:rPr lang="en-GB" b="1" dirty="0">
                <a:solidFill>
                  <a:schemeClr val="accent5"/>
                </a:solidFill>
              </a:rPr>
              <a:t>Probability Distribution (P)</a:t>
            </a:r>
          </a:p>
        </p:txBody>
      </p:sp>
      <p:sp>
        <p:nvSpPr>
          <p:cNvPr id="3" name="Content Placeholder 2">
            <a:extLst>
              <a:ext uri="{FF2B5EF4-FFF2-40B4-BE49-F238E27FC236}">
                <a16:creationId xmlns:a16="http://schemas.microsoft.com/office/drawing/2014/main" xmlns="" id="{01C0096E-6A27-489A-A136-9108AE9C43E4}"/>
              </a:ext>
            </a:extLst>
          </p:cNvPr>
          <p:cNvSpPr>
            <a:spLocks noGrp="1"/>
          </p:cNvSpPr>
          <p:nvPr>
            <p:ph idx="1"/>
          </p:nvPr>
        </p:nvSpPr>
        <p:spPr>
          <a:xfrm>
            <a:off x="628649" y="1690689"/>
            <a:ext cx="7886701" cy="4351338"/>
          </a:xfrm>
        </p:spPr>
        <p:txBody>
          <a:bodyPr>
            <a:noAutofit/>
          </a:bodyPr>
          <a:lstStyle/>
          <a:p>
            <a:r>
              <a:rPr lang="en-GB" sz="2650" dirty="0" smtClean="0"/>
              <a:t>Common </a:t>
            </a:r>
            <a:r>
              <a:rPr lang="en-GB" sz="2650" dirty="0"/>
              <a:t>examples of probability distributions are the binomial, Poisson and normal. </a:t>
            </a:r>
            <a:endParaRPr lang="en-GB" sz="2650" dirty="0" smtClean="0"/>
          </a:p>
          <a:p>
            <a:r>
              <a:rPr lang="en-GB" sz="2650" dirty="0" smtClean="0"/>
              <a:t>For </a:t>
            </a:r>
            <a:r>
              <a:rPr lang="en-GB" sz="2650" dirty="0"/>
              <a:t>example, the incidence of a relatively common illness may be approximated by a binomial distribution, </a:t>
            </a:r>
            <a:endParaRPr lang="en-GB" sz="2650" dirty="0" smtClean="0"/>
          </a:p>
          <a:p>
            <a:r>
              <a:rPr lang="en-GB" sz="2650" dirty="0" smtClean="0"/>
              <a:t>whereas </a:t>
            </a:r>
            <a:r>
              <a:rPr lang="en-GB" sz="2650" dirty="0"/>
              <a:t>the incidence of a rare condition (e.g. number of deaths from motor vehicle accidents) may be considered to have a Poisson distribution. </a:t>
            </a:r>
            <a:endParaRPr lang="en-GB" sz="2650" dirty="0" smtClean="0"/>
          </a:p>
          <a:p>
            <a:r>
              <a:rPr lang="en-GB" sz="2650" dirty="0" smtClean="0"/>
              <a:t>Distributions </a:t>
            </a:r>
            <a:r>
              <a:rPr lang="en-GB" sz="2650" dirty="0"/>
              <a:t>of continuous variables (blood pressure, heart rate) are often considered to be normally distributed.</a:t>
            </a:r>
          </a:p>
        </p:txBody>
      </p:sp>
    </p:spTree>
    <p:extLst>
      <p:ext uri="{BB962C8B-B14F-4D97-AF65-F5344CB8AC3E}">
        <p14:creationId xmlns:p14="http://schemas.microsoft.com/office/powerpoint/2010/main" val="996655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72086" y="1187543"/>
            <a:ext cx="7878238" cy="4688822"/>
          </a:xfrm>
          <a:prstGeom prst="rect">
            <a:avLst/>
          </a:prstGeom>
        </p:spPr>
      </p:pic>
    </p:spTree>
    <p:extLst>
      <p:ext uri="{BB962C8B-B14F-4D97-AF65-F5344CB8AC3E}">
        <p14:creationId xmlns:p14="http://schemas.microsoft.com/office/powerpoint/2010/main" val="12318050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699</TotalTime>
  <Words>1706</Words>
  <Application>Microsoft Office PowerPoint</Application>
  <PresentationFormat>On-screen Show (4:3)</PresentationFormat>
  <Paragraphs>114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Rounded MT Bold</vt:lpstr>
      <vt:lpstr>Calibri</vt:lpstr>
      <vt:lpstr>Calibri Light</vt:lpstr>
      <vt:lpstr>Courier New</vt:lpstr>
      <vt:lpstr>Office Theme</vt:lpstr>
      <vt:lpstr>PowerPoint Presentation</vt:lpstr>
      <vt:lpstr>Introduction</vt:lpstr>
      <vt:lpstr>Drawing a conclusion from statistical analysis</vt:lpstr>
      <vt:lpstr>Population (U)</vt:lpstr>
      <vt:lpstr>Variables (V)</vt:lpstr>
      <vt:lpstr>Variables (V)</vt:lpstr>
      <vt:lpstr>Probability Distribution (P)</vt:lpstr>
      <vt:lpstr>Probability Distribution (P)</vt:lpstr>
      <vt:lpstr>PowerPoint Presentation</vt:lpstr>
      <vt:lpstr>Summary of Basic Statistical Analysis</vt:lpstr>
      <vt:lpstr>Summary of Basic Statistical Analysis</vt:lpstr>
      <vt:lpstr>Summary of Basic Statistical Analysis</vt:lpstr>
      <vt:lpstr>Summary of Basic Statistical Analysis</vt:lpstr>
      <vt:lpstr>Association vs Causation</vt:lpstr>
      <vt:lpstr>Measuring an association</vt:lpstr>
      <vt:lpstr>Steps in establishing causality</vt:lpstr>
      <vt:lpstr>Steps in establishing causality</vt:lpstr>
      <vt:lpstr>Interpretation of Data</vt:lpstr>
      <vt:lpstr>Interpretation of Data</vt:lpstr>
      <vt:lpstr>Interpretation of Data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MetLit 7</dc:title>
  <dc:creator>Maha C</dc:creator>
  <cp:lastModifiedBy>Radisti</cp:lastModifiedBy>
  <cp:revision>57</cp:revision>
  <dcterms:created xsi:type="dcterms:W3CDTF">2019-04-28T09:15:37Z</dcterms:created>
  <dcterms:modified xsi:type="dcterms:W3CDTF">2019-06-24T09:39:34Z</dcterms:modified>
</cp:coreProperties>
</file>