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91" r:id="rId4"/>
    <p:sldId id="272" r:id="rId5"/>
    <p:sldId id="288" r:id="rId6"/>
    <p:sldId id="273" r:id="rId7"/>
    <p:sldId id="289" r:id="rId8"/>
    <p:sldId id="274" r:id="rId9"/>
    <p:sldId id="275" r:id="rId10"/>
    <p:sldId id="276" r:id="rId11"/>
    <p:sldId id="277" r:id="rId12"/>
    <p:sldId id="290" r:id="rId13"/>
    <p:sldId id="278" r:id="rId14"/>
    <p:sldId id="279" r:id="rId15"/>
    <p:sldId id="280" r:id="rId16"/>
    <p:sldId id="281" r:id="rId17"/>
    <p:sldId id="292" r:id="rId18"/>
    <p:sldId id="282" r:id="rId19"/>
    <p:sldId id="293" r:id="rId20"/>
    <p:sldId id="283" r:id="rId21"/>
    <p:sldId id="284"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60631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188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05214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44105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51E31-3360-4B21-9259-93469148225D}"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93255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251E31-3360-4B21-9259-93469148225D}"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99481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251E31-3360-4B21-9259-93469148225D}" type="datetimeFigureOut">
              <a:rPr lang="en-GB" smtClean="0"/>
              <a:t>26/06/2019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43724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251E31-3360-4B21-9259-93469148225D}" type="datetimeFigureOut">
              <a:rPr lang="en-GB" smtClean="0"/>
              <a:t>26/06/2019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53944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51E31-3360-4B21-9259-93469148225D}" type="datetimeFigureOut">
              <a:rPr lang="en-GB" smtClean="0"/>
              <a:t>26/06/2019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9521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51E31-3360-4B21-9259-93469148225D}"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423054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51E31-3360-4B21-9259-93469148225D}"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42128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51E31-3360-4B21-9259-93469148225D}" type="datetimeFigureOut">
              <a:rPr lang="en-GB" smtClean="0"/>
              <a:t>26/06/2019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5B793-A244-46AC-B634-CFDE6095F1F0}" type="slidenum">
              <a:rPr lang="en-GB" smtClean="0"/>
              <a:t>‹#›</a:t>
            </a:fld>
            <a:endParaRPr lang="en-GB"/>
          </a:p>
        </p:txBody>
      </p:sp>
    </p:spTree>
    <p:extLst>
      <p:ext uri="{BB962C8B-B14F-4D97-AF65-F5344CB8AC3E}">
        <p14:creationId xmlns:p14="http://schemas.microsoft.com/office/powerpoint/2010/main" val="34694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3160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3307976" y="2474893"/>
            <a:ext cx="528469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r>
              <a:rPr lang="en-US" sz="2800" b="1" dirty="0">
                <a:solidFill>
                  <a:schemeClr val="bg1"/>
                </a:solidFill>
                <a:latin typeface="Arial Rounded MT Bold" panose="020F0704030504030204" pitchFamily="34" charset="0"/>
              </a:rPr>
              <a:t>IBL 381</a:t>
            </a:r>
          </a:p>
          <a:p>
            <a:pPr algn="ctr" eaLnBrk="1" hangingPunct="1"/>
            <a:r>
              <a:rPr lang="en-US" sz="2800" b="1" dirty="0">
                <a:solidFill>
                  <a:schemeClr val="bg1"/>
                </a:solidFill>
                <a:latin typeface="Arial Rounded MT Bold" panose="020F0704030504030204" pitchFamily="34" charset="0"/>
              </a:rPr>
              <a:t>METODOLOGI PENELITIAN</a:t>
            </a:r>
          </a:p>
        </p:txBody>
      </p:sp>
      <p:sp>
        <p:nvSpPr>
          <p:cNvPr id="3076" name="TextBox 1"/>
          <p:cNvSpPr txBox="1">
            <a:spLocks noChangeArrowheads="1"/>
          </p:cNvSpPr>
          <p:nvPr/>
        </p:nvSpPr>
        <p:spPr bwMode="auto">
          <a:xfrm>
            <a:off x="3907209" y="4922123"/>
            <a:ext cx="4086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dirty="0">
                <a:solidFill>
                  <a:schemeClr val="bg1"/>
                </a:solidFill>
                <a:latin typeface="Arial Rounded MT Bold" panose="020F0704030504030204" pitchFamily="34" charset="0"/>
              </a:rPr>
              <a:t>Radisti A. </a:t>
            </a:r>
            <a:r>
              <a:rPr lang="en-US" sz="1600" dirty="0" err="1">
                <a:solidFill>
                  <a:schemeClr val="bg1"/>
                </a:solidFill>
                <a:latin typeface="Arial Rounded MT Bold" panose="020F0704030504030204" pitchFamily="34" charset="0"/>
              </a:rPr>
              <a:t>Praptiwi</a:t>
            </a:r>
            <a:r>
              <a:rPr lang="en-US" sz="1600" dirty="0">
                <a:solidFill>
                  <a:schemeClr val="bg1"/>
                </a:solidFill>
                <a:latin typeface="Arial Rounded MT Bold" panose="020F0704030504030204" pitchFamily="34" charset="0"/>
              </a:rPr>
              <a:t>, ST. M.Sc. PhD</a:t>
            </a:r>
            <a:endParaRPr lang="id-ID" sz="1600" dirty="0">
              <a:solidFill>
                <a:schemeClr val="bg1"/>
              </a:solidFill>
              <a:latin typeface="Arial Rounded MT Bold" panose="020F0704030504030204" pitchFamily="34" charset="0"/>
            </a:endParaRPr>
          </a:p>
        </p:txBody>
      </p:sp>
      <p:sp>
        <p:nvSpPr>
          <p:cNvPr id="5" name="TextBox 1"/>
          <p:cNvSpPr txBox="1">
            <a:spLocks noChangeArrowheads="1"/>
          </p:cNvSpPr>
          <p:nvPr/>
        </p:nvSpPr>
        <p:spPr bwMode="auto">
          <a:xfrm>
            <a:off x="3307976" y="3760063"/>
            <a:ext cx="52846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nn-NO" sz="2400" dirty="0" smtClean="0">
                <a:solidFill>
                  <a:schemeClr val="bg1"/>
                </a:solidFill>
                <a:latin typeface="Arial Rounded MT Bold" panose="020F0704030504030204" pitchFamily="34" charset="0"/>
              </a:rPr>
              <a:t>13. Research Ethics</a:t>
            </a:r>
            <a:endParaRPr lang="nn-NO"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68481940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15203" y="1279526"/>
            <a:ext cx="7886700" cy="1325563"/>
          </a:xfrm>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722780" y="2822351"/>
            <a:ext cx="7886700" cy="3263504"/>
          </a:xfrm>
        </p:spPr>
        <p:txBody>
          <a:bodyPr>
            <a:noAutofit/>
          </a:bodyPr>
          <a:lstStyle/>
          <a:p>
            <a:pPr marL="0" indent="0">
              <a:buNone/>
            </a:pPr>
            <a:r>
              <a:rPr lang="en-GB" dirty="0" smtClean="0"/>
              <a:t>There </a:t>
            </a:r>
            <a:r>
              <a:rPr lang="en-GB" dirty="0"/>
              <a:t>are two aspects of ethical issues in research:</a:t>
            </a:r>
          </a:p>
          <a:p>
            <a:pPr marL="514350" indent="-514350">
              <a:spcAft>
                <a:spcPts val="1200"/>
              </a:spcAft>
              <a:buFont typeface="+mj-lt"/>
              <a:buAutoNum type="arabicPeriod"/>
            </a:pPr>
            <a:r>
              <a:rPr lang="en-GB" dirty="0" smtClean="0"/>
              <a:t>The </a:t>
            </a:r>
            <a:r>
              <a:rPr lang="en-GB" b="1" dirty="0"/>
              <a:t>individual values </a:t>
            </a:r>
            <a:r>
              <a:rPr lang="en-GB" dirty="0"/>
              <a:t>of the researcher relating to </a:t>
            </a:r>
            <a:r>
              <a:rPr lang="en-GB" b="1" dirty="0"/>
              <a:t>honesty </a:t>
            </a:r>
            <a:r>
              <a:rPr lang="en-GB" dirty="0"/>
              <a:t>and </a:t>
            </a:r>
            <a:r>
              <a:rPr lang="en-GB" b="1" dirty="0"/>
              <a:t>frankness </a:t>
            </a:r>
            <a:r>
              <a:rPr lang="en-GB" dirty="0"/>
              <a:t>and </a:t>
            </a:r>
            <a:r>
              <a:rPr lang="en-GB" b="1" dirty="0"/>
              <a:t>personal integrity</a:t>
            </a:r>
            <a:r>
              <a:rPr lang="en-GB" dirty="0"/>
              <a:t>.</a:t>
            </a:r>
          </a:p>
          <a:p>
            <a:pPr marL="514350" indent="-514350">
              <a:spcAft>
                <a:spcPts val="1200"/>
              </a:spcAft>
              <a:buFont typeface="+mj-lt"/>
              <a:buAutoNum type="arabicPeriod"/>
            </a:pPr>
            <a:r>
              <a:rPr lang="en-GB" dirty="0" smtClean="0"/>
              <a:t>The </a:t>
            </a:r>
            <a:r>
              <a:rPr lang="en-GB" dirty="0"/>
              <a:t>researcher’s </a:t>
            </a:r>
            <a:r>
              <a:rPr lang="en-GB" b="1" dirty="0"/>
              <a:t>treatment of other people involved in the research</a:t>
            </a:r>
            <a:r>
              <a:rPr lang="en-GB" dirty="0"/>
              <a:t>, relating to informed consent, confidentiality, anonymity and courtesy.</a:t>
            </a:r>
            <a:endParaRPr lang="en-GB" sz="1500" dirty="0"/>
          </a:p>
          <a:p>
            <a:endParaRPr lang="en-GB" sz="2025" dirty="0"/>
          </a:p>
        </p:txBody>
      </p:sp>
    </p:spTree>
    <p:extLst>
      <p:ext uri="{BB962C8B-B14F-4D97-AF65-F5344CB8AC3E}">
        <p14:creationId xmlns:p14="http://schemas.microsoft.com/office/powerpoint/2010/main" val="290410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Honesty in your work</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988634"/>
            <a:ext cx="7886700" cy="4210460"/>
          </a:xfrm>
        </p:spPr>
        <p:txBody>
          <a:bodyPr>
            <a:noAutofit/>
          </a:bodyPr>
          <a:lstStyle/>
          <a:p>
            <a:r>
              <a:rPr lang="en-GB" sz="1875" b="1" dirty="0"/>
              <a:t>Honesty is essential</a:t>
            </a:r>
            <a:r>
              <a:rPr lang="en-GB" sz="1875" dirty="0"/>
              <a:t>, not only to enable straightforward, above-board communication, but to </a:t>
            </a:r>
            <a:r>
              <a:rPr lang="en-GB" sz="1875" b="1" dirty="0"/>
              <a:t>engender a level of trust and credibility </a:t>
            </a:r>
            <a:r>
              <a:rPr lang="en-GB" sz="1875" dirty="0"/>
              <a:t>in the outcomes of the research. This applies to all researchers, no matter what subject they are investigating. </a:t>
            </a:r>
            <a:endParaRPr lang="en-GB" sz="1875" dirty="0" smtClean="0"/>
          </a:p>
          <a:p>
            <a:endParaRPr lang="en-GB" sz="1875" dirty="0"/>
          </a:p>
          <a:p>
            <a:endParaRPr lang="en-GB" sz="1875" dirty="0" smtClean="0"/>
          </a:p>
          <a:p>
            <a:endParaRPr lang="en-GB" sz="1875" dirty="0"/>
          </a:p>
          <a:p>
            <a:endParaRPr lang="en-GB" sz="1875" dirty="0" smtClean="0"/>
          </a:p>
          <a:p>
            <a:endParaRPr lang="en-GB" sz="1875" dirty="0"/>
          </a:p>
          <a:p>
            <a:endParaRPr lang="en-GB" sz="1875" dirty="0" smtClean="0"/>
          </a:p>
          <a:p>
            <a:r>
              <a:rPr lang="en-GB" sz="1875" dirty="0" smtClean="0"/>
              <a:t>Although </a:t>
            </a:r>
            <a:r>
              <a:rPr lang="en-GB" sz="1875" dirty="0"/>
              <a:t>honesty must be maintained in all aspects of the research work, it is worth focusing here on several of the most important </a:t>
            </a:r>
            <a:r>
              <a:rPr lang="en-GB" sz="1875" dirty="0" smtClean="0"/>
              <a:t>issues </a:t>
            </a:r>
            <a:r>
              <a:rPr lang="en-GB" sz="1875" i="1" dirty="0" smtClean="0"/>
              <a:t>(continue to next slide)</a:t>
            </a:r>
            <a:r>
              <a:rPr lang="en-GB" sz="1875" dirty="0" smtClean="0"/>
              <a:t>:</a:t>
            </a:r>
            <a:endParaRPr lang="en-GB" sz="1875" dirty="0"/>
          </a:p>
        </p:txBody>
      </p:sp>
      <p:pic>
        <p:nvPicPr>
          <p:cNvPr id="5"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9398" t="8080" r="5586" b="8100"/>
          <a:stretch/>
        </p:blipFill>
        <p:spPr bwMode="auto">
          <a:xfrm>
            <a:off x="2662518" y="3239245"/>
            <a:ext cx="3550024" cy="211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82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Honesty in your work</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3594496"/>
            <a:ext cx="7886700" cy="3263504"/>
          </a:xfrm>
        </p:spPr>
        <p:txBody>
          <a:bodyPr>
            <a:noAutofit/>
          </a:bodyPr>
          <a:lstStyle/>
          <a:p>
            <a:pPr marL="0" indent="0">
              <a:buNone/>
            </a:pPr>
            <a:r>
              <a:rPr lang="en-GB" sz="1875" b="1" dirty="0" smtClean="0">
                <a:solidFill>
                  <a:schemeClr val="tx1">
                    <a:lumMod val="75000"/>
                    <a:lumOff val="25000"/>
                  </a:schemeClr>
                </a:solidFill>
              </a:rPr>
              <a:t>INTELLECTUAL </a:t>
            </a:r>
            <a:r>
              <a:rPr lang="en-GB" sz="1875" b="1" dirty="0">
                <a:solidFill>
                  <a:schemeClr val="tx1">
                    <a:lumMod val="75000"/>
                    <a:lumOff val="25000"/>
                  </a:schemeClr>
                </a:solidFill>
              </a:rPr>
              <a:t>OWNERSHIP AND PLAGIARISM</a:t>
            </a:r>
          </a:p>
          <a:p>
            <a:pPr marL="0" indent="0">
              <a:buNone/>
            </a:pPr>
            <a:r>
              <a:rPr lang="en-GB" sz="1875" dirty="0"/>
              <a:t>Unless otherwise stated, what you write will be regarded as your own work; the ideas will be considered your own unless you say to the contrary. </a:t>
            </a:r>
            <a:endParaRPr lang="en-GB" sz="1875" dirty="0" smtClean="0"/>
          </a:p>
          <a:p>
            <a:pPr marL="0" indent="0">
              <a:buNone/>
            </a:pPr>
            <a:r>
              <a:rPr lang="en-GB" sz="1875" dirty="0" smtClean="0"/>
              <a:t>The </a:t>
            </a:r>
            <a:r>
              <a:rPr lang="en-GB" sz="1875" dirty="0"/>
              <a:t>worst offence against honesty in this respect is called </a:t>
            </a:r>
            <a:r>
              <a:rPr lang="en-GB" sz="1875" b="1" dirty="0"/>
              <a:t>plagiarism</a:t>
            </a:r>
            <a:r>
              <a:rPr lang="en-GB" sz="1875" dirty="0"/>
              <a:t>: directly copying someone else’s work into your report, thesis etc. and letting it be assumed that it is your own. </a:t>
            </a:r>
            <a:endParaRPr lang="en-GB" sz="1875" dirty="0" smtClean="0"/>
          </a:p>
          <a:p>
            <a:pPr marL="0" indent="0">
              <a:buNone/>
            </a:pPr>
            <a:r>
              <a:rPr lang="en-GB" sz="1875" dirty="0" smtClean="0"/>
              <a:t>Using </a:t>
            </a:r>
            <a:r>
              <a:rPr lang="en-GB" sz="1875" dirty="0"/>
              <a:t>the thoughts, ideas and works of others without acknowledging their source, even if you paraphrased into your own words, is unethical. Equally serious is claiming sole authorship of work which is in fact the result of collaboration.</a:t>
            </a:r>
          </a:p>
        </p:txBody>
      </p:sp>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5554" y="1470421"/>
            <a:ext cx="3939988"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33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Honesty in your work</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3844328"/>
            <a:ext cx="7886700" cy="3263504"/>
          </a:xfrm>
        </p:spPr>
        <p:txBody>
          <a:bodyPr>
            <a:noAutofit/>
          </a:bodyPr>
          <a:lstStyle/>
          <a:p>
            <a:pPr marL="0" indent="0">
              <a:buNone/>
            </a:pPr>
            <a:r>
              <a:rPr lang="en-GB" sz="2000" b="1" dirty="0"/>
              <a:t>ACKNOWLEDGEMENT AND CITATION</a:t>
            </a:r>
          </a:p>
          <a:p>
            <a:pPr marL="0" indent="0">
              <a:buNone/>
            </a:pPr>
            <a:r>
              <a:rPr lang="en-GB" sz="2000" dirty="0"/>
              <a:t>Obviously, in no field of research can you rely entirely on your own ideas, concepts and theories. You can avoid accusations of plagiarism by acknowledging the sources of these features and their originators within your own text. This is called </a:t>
            </a:r>
            <a:r>
              <a:rPr lang="en-GB" sz="2000" b="1" dirty="0"/>
              <a:t>citation</a:t>
            </a:r>
            <a:r>
              <a:rPr lang="en-GB" sz="2000" dirty="0"/>
              <a:t>.</a:t>
            </a:r>
          </a:p>
          <a:p>
            <a:pPr marL="0" indent="0">
              <a:buNone/>
            </a:pPr>
            <a:r>
              <a:rPr lang="en-GB" sz="2000" dirty="0"/>
              <a:t>You should also indicate the assistance of others and any collaboration with others, usually in the form of a written </a:t>
            </a:r>
            <a:r>
              <a:rPr lang="en-GB" sz="2000" b="1" dirty="0"/>
              <a:t>acknowledgement </a:t>
            </a:r>
            <a:r>
              <a:rPr lang="en-GB" sz="2000" dirty="0"/>
              <a:t>at the beginning or end of the report.</a:t>
            </a:r>
            <a:endParaRPr lang="en-GB" sz="1600" dirty="0"/>
          </a:p>
        </p:txBody>
      </p:sp>
      <p:pic>
        <p:nvPicPr>
          <p:cNvPr id="4098" name="Picture 2" descr="Image result for citat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7140" y="1690689"/>
            <a:ext cx="1753907" cy="175390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acknowledgement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4880" y="1461342"/>
            <a:ext cx="2076637" cy="2076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38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Honesty in your work</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3978798"/>
            <a:ext cx="7886700" cy="3263504"/>
          </a:xfrm>
        </p:spPr>
        <p:txBody>
          <a:bodyPr>
            <a:noAutofit/>
          </a:bodyPr>
          <a:lstStyle/>
          <a:p>
            <a:pPr marL="0" indent="0">
              <a:buNone/>
            </a:pPr>
            <a:r>
              <a:rPr lang="en-GB" sz="2400" dirty="0">
                <a:solidFill>
                  <a:schemeClr val="tx1">
                    <a:lumMod val="75000"/>
                    <a:lumOff val="25000"/>
                  </a:schemeClr>
                </a:solidFill>
              </a:rPr>
              <a:t>RESPONSIBILITY AND ACCOUNTABILITY OF THE RESEARCHER</a:t>
            </a:r>
          </a:p>
          <a:p>
            <a:pPr marL="0" indent="0">
              <a:buNone/>
            </a:pPr>
            <a:r>
              <a:rPr lang="en-GB" sz="2000" dirty="0"/>
              <a:t>Apart from correct attribution, honesty is essential in the </a:t>
            </a:r>
            <a:r>
              <a:rPr lang="en-GB" sz="2000" b="1" dirty="0"/>
              <a:t>substance of what you write</a:t>
            </a:r>
            <a:r>
              <a:rPr lang="en-GB" sz="2000" dirty="0"/>
              <a:t>. You do have responsibilities to fellow researchers, respondents, the public and the academic community. </a:t>
            </a:r>
            <a:r>
              <a:rPr lang="en-GB" sz="2000" b="1" dirty="0"/>
              <a:t>Accurate descriptions are required of what you have done, how you have done it, the information you obtained, the techniques you used, the analysis you carried out, and the results of experiments </a:t>
            </a:r>
            <a:r>
              <a:rPr lang="en-GB" sz="2000" dirty="0"/>
              <a:t>– a myriad of details concerning every part of your work.</a:t>
            </a:r>
            <a:endParaRPr lang="en-GB" sz="1600" dirty="0"/>
          </a:p>
        </p:txBody>
      </p:sp>
      <p:pic>
        <p:nvPicPr>
          <p:cNvPr id="4" name="Picture 2" descr="Image result for honesty in research cartoon"/>
          <p:cNvPicPr>
            <a:picLocks noChangeAspect="1" noChangeArrowheads="1"/>
          </p:cNvPicPr>
          <p:nvPr/>
        </p:nvPicPr>
        <p:blipFill rotWithShape="1">
          <a:blip r:embed="rId2">
            <a:extLst>
              <a:ext uri="{28A0092B-C50C-407E-A947-70E740481C1C}">
                <a14:useLocalDpi xmlns:a14="http://schemas.microsoft.com/office/drawing/2010/main" val="0"/>
              </a:ext>
            </a:extLst>
          </a:blip>
          <a:srcRect l="22416" t="17398" r="16408" b="22798"/>
          <a:stretch/>
        </p:blipFill>
        <p:spPr bwMode="auto">
          <a:xfrm>
            <a:off x="2998694" y="1397501"/>
            <a:ext cx="3146612" cy="2307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13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0"/>
            <a:ext cx="7886700" cy="1325563"/>
          </a:xfrm>
        </p:spPr>
        <p:txBody>
          <a:bodyPr/>
          <a:lstStyle/>
          <a:p>
            <a:r>
              <a:rPr lang="en-GB" b="1" dirty="0">
                <a:solidFill>
                  <a:schemeClr val="accent5"/>
                </a:solidFill>
              </a:rPr>
              <a:t>Honesty in your work</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448642"/>
            <a:ext cx="7886700" cy="3263504"/>
          </a:xfrm>
        </p:spPr>
        <p:txBody>
          <a:bodyPr>
            <a:noAutofit/>
          </a:bodyPr>
          <a:lstStyle/>
          <a:p>
            <a:pPr marL="0" indent="0">
              <a:buNone/>
            </a:pPr>
            <a:r>
              <a:rPr lang="en-GB" dirty="0"/>
              <a:t>DATA AND </a:t>
            </a:r>
            <a:r>
              <a:rPr lang="en-GB" dirty="0" smtClean="0"/>
              <a:t>INTERPRETATIONS</a:t>
            </a:r>
          </a:p>
          <a:p>
            <a:pPr marL="0" indent="0">
              <a:buNone/>
            </a:pPr>
            <a:endParaRPr lang="en-GB" sz="1100" dirty="0"/>
          </a:p>
          <a:p>
            <a:pPr marL="0" indent="0">
              <a:buNone/>
            </a:pPr>
            <a:r>
              <a:rPr lang="en-GB" sz="1950" dirty="0"/>
              <a:t>Although it is difficult, and some maintain that it is impossible, to be free from bias, distorting your data or results knowingly is a serious lapse of honesty. </a:t>
            </a:r>
            <a:endParaRPr lang="en-GB" sz="1950" dirty="0" smtClean="0"/>
          </a:p>
          <a:p>
            <a:pPr marL="0" indent="0">
              <a:buNone/>
            </a:pPr>
            <a:r>
              <a:rPr lang="en-GB" sz="1950" dirty="0" smtClean="0"/>
              <a:t>Scientific </a:t>
            </a:r>
            <a:r>
              <a:rPr lang="en-GB" sz="1950" dirty="0"/>
              <a:t>objectivity should be maintained as much as possible. If you can see any reason for a possibility of bias in any aspect of the research, it should be acknowledged and explained. </a:t>
            </a:r>
            <a:endParaRPr lang="en-GB" sz="1950" dirty="0" smtClean="0"/>
          </a:p>
          <a:p>
            <a:pPr marL="0" indent="0">
              <a:buNone/>
            </a:pPr>
            <a:r>
              <a:rPr lang="en-GB" sz="1950" dirty="0" smtClean="0"/>
              <a:t>If </a:t>
            </a:r>
            <a:r>
              <a:rPr lang="en-GB" sz="1950" dirty="0"/>
              <a:t>the study involves personal judgements and assessments, the basis for these should be given. </a:t>
            </a:r>
            <a:endParaRPr lang="en-GB" sz="1950" dirty="0" smtClean="0"/>
          </a:p>
          <a:p>
            <a:pPr marL="0" indent="0">
              <a:buNone/>
            </a:pPr>
            <a:r>
              <a:rPr lang="en-GB" sz="1950" dirty="0" smtClean="0"/>
              <a:t>Silently </a:t>
            </a:r>
            <a:r>
              <a:rPr lang="en-GB" sz="1950" dirty="0"/>
              <a:t>rejecting or ignoring evidence which happens to be contrary to one’s beliefs, or being too selective in the data used and in presenting the results of the analysis constitutes a breach of integrity. </a:t>
            </a:r>
            <a:endParaRPr lang="en-GB" sz="1950" dirty="0" smtClean="0"/>
          </a:p>
          <a:p>
            <a:pPr marL="0" indent="0">
              <a:buNone/>
            </a:pPr>
            <a:r>
              <a:rPr lang="en-GB" sz="1950" dirty="0" smtClean="0"/>
              <a:t>The </a:t>
            </a:r>
            <a:r>
              <a:rPr lang="en-GB" sz="1950" b="1" dirty="0"/>
              <a:t>sources of financial support </a:t>
            </a:r>
            <a:r>
              <a:rPr lang="en-GB" sz="1950" dirty="0"/>
              <a:t>for the research activities </a:t>
            </a:r>
            <a:r>
              <a:rPr lang="en-GB" sz="1950" b="1" dirty="0"/>
              <a:t>should also be mentioned</a:t>
            </a:r>
            <a:r>
              <a:rPr lang="en-GB" sz="1950" dirty="0"/>
              <a:t>, and pressure and sponsorship from sources which might influence the impartiality of the research outcomes should be avoided.</a:t>
            </a:r>
          </a:p>
        </p:txBody>
      </p:sp>
    </p:spTree>
    <p:extLst>
      <p:ext uri="{BB962C8B-B14F-4D97-AF65-F5344CB8AC3E}">
        <p14:creationId xmlns:p14="http://schemas.microsoft.com/office/powerpoint/2010/main" val="315892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822326"/>
            <a:ext cx="7886700" cy="1325563"/>
          </a:xfrm>
        </p:spPr>
        <p:txBody>
          <a:bodyPr/>
          <a:lstStyle/>
          <a:p>
            <a:r>
              <a:rPr lang="en-GB" b="1" dirty="0">
                <a:solidFill>
                  <a:schemeClr val="accent5"/>
                </a:solidFill>
              </a:rPr>
              <a:t>The ethics of using animals in research</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378598"/>
            <a:ext cx="7886700" cy="3263504"/>
          </a:xfrm>
        </p:spPr>
        <p:txBody>
          <a:bodyPr>
            <a:noAutofit/>
          </a:bodyPr>
          <a:lstStyle/>
          <a:p>
            <a:pPr marL="0" indent="0">
              <a:spcAft>
                <a:spcPts val="600"/>
              </a:spcAft>
              <a:buNone/>
            </a:pPr>
            <a:r>
              <a:rPr lang="en-GB" sz="2200" dirty="0"/>
              <a:t>Animal research has been used as a method of study, when the study of humans is deemed impractical or unethical. </a:t>
            </a:r>
            <a:endParaRPr lang="en-GB" sz="2200" dirty="0" smtClean="0"/>
          </a:p>
          <a:p>
            <a:pPr marL="0" indent="0">
              <a:spcAft>
                <a:spcPts val="600"/>
              </a:spcAft>
              <a:buNone/>
            </a:pPr>
            <a:r>
              <a:rPr lang="en-GB" sz="2200" dirty="0" smtClean="0"/>
              <a:t>In </a:t>
            </a:r>
            <a:r>
              <a:rPr lang="en-GB" sz="2200" dirty="0"/>
              <a:t>the last century major important medical advances have benefited directly or indirectly from animal research. </a:t>
            </a:r>
            <a:endParaRPr lang="en-GB" sz="2200" dirty="0" smtClean="0"/>
          </a:p>
          <a:p>
            <a:pPr marL="0" indent="0">
              <a:spcAft>
                <a:spcPts val="600"/>
              </a:spcAft>
              <a:buNone/>
            </a:pPr>
            <a:r>
              <a:rPr lang="en-GB" sz="2200" dirty="0" smtClean="0"/>
              <a:t>However</a:t>
            </a:r>
            <a:r>
              <a:rPr lang="en-GB" sz="2200" dirty="0"/>
              <a:t>, serious ethical issues arise regarding the use of animals. </a:t>
            </a:r>
            <a:endParaRPr lang="en-GB" sz="2200" dirty="0" smtClean="0"/>
          </a:p>
          <a:p>
            <a:pPr marL="0" indent="0">
              <a:spcAft>
                <a:spcPts val="600"/>
              </a:spcAft>
              <a:buNone/>
            </a:pPr>
            <a:r>
              <a:rPr lang="en-GB" sz="2200" dirty="0" smtClean="0"/>
              <a:t>Animals </a:t>
            </a:r>
            <a:r>
              <a:rPr lang="en-GB" sz="2200" dirty="0"/>
              <a:t>are subjected to painful procedures or toxic exposures that leave them injured, living impaired or even dead. </a:t>
            </a:r>
            <a:endParaRPr lang="en-GB" sz="2200" dirty="0" smtClean="0"/>
          </a:p>
          <a:p>
            <a:pPr marL="0" indent="0">
              <a:spcAft>
                <a:spcPts val="600"/>
              </a:spcAft>
              <a:buNone/>
            </a:pPr>
            <a:r>
              <a:rPr lang="en-GB" sz="2200" dirty="0" smtClean="0"/>
              <a:t>In </a:t>
            </a:r>
            <a:r>
              <a:rPr lang="en-GB" sz="2200" dirty="0"/>
              <a:t>addition these techniques result in high levels of stress in animals and altered physiological functions often leading to inconclusive results. </a:t>
            </a:r>
          </a:p>
        </p:txBody>
      </p:sp>
    </p:spTree>
    <p:extLst>
      <p:ext uri="{BB962C8B-B14F-4D97-AF65-F5344CB8AC3E}">
        <p14:creationId xmlns:p14="http://schemas.microsoft.com/office/powerpoint/2010/main" val="2872431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14000"/>
              </a:lnSpc>
              <a:buNone/>
            </a:pPr>
            <a:r>
              <a:rPr lang="en-US" dirty="0" smtClean="0">
                <a:latin typeface="Arial Narrow" panose="020B0606020202030204" pitchFamily="34" charset="0"/>
              </a:rPr>
              <a:t>“No </a:t>
            </a:r>
            <a:r>
              <a:rPr lang="en-US" dirty="0">
                <a:latin typeface="Arial Narrow" panose="020B0606020202030204" pitchFamily="34" charset="0"/>
              </a:rPr>
              <a:t>responsible scientist wants to use animals or cause them unnecessary suffering if it can be avoided, and therefore scientists accept controls on the use of animals in research. More generally, the bioscience community accepts that animals should be used for research </a:t>
            </a:r>
            <a:r>
              <a:rPr lang="en-US" b="1" dirty="0">
                <a:solidFill>
                  <a:srgbClr val="C00000"/>
                </a:solidFill>
                <a:latin typeface="Arial Narrow" panose="020B0606020202030204" pitchFamily="34" charset="0"/>
              </a:rPr>
              <a:t>only within an ethical </a:t>
            </a:r>
            <a:r>
              <a:rPr lang="en-US" b="1" dirty="0" smtClean="0">
                <a:solidFill>
                  <a:srgbClr val="C00000"/>
                </a:solidFill>
                <a:latin typeface="Arial Narrow" panose="020B0606020202030204" pitchFamily="34" charset="0"/>
              </a:rPr>
              <a:t>framework</a:t>
            </a:r>
            <a:r>
              <a:rPr lang="en-US" dirty="0" smtClean="0">
                <a:latin typeface="Arial Narrow" panose="020B0606020202030204" pitchFamily="34" charset="0"/>
              </a:rPr>
              <a:t>”</a:t>
            </a:r>
            <a:r>
              <a:rPr lang="en-US" b="1" dirty="0" smtClean="0">
                <a:latin typeface="Arial Narrow" panose="020B0606020202030204" pitchFamily="34" charset="0"/>
              </a:rPr>
              <a:t> </a:t>
            </a:r>
            <a:r>
              <a:rPr lang="en-US" dirty="0" smtClean="0">
                <a:latin typeface="Arial Narrow" panose="020B0606020202030204" pitchFamily="34" charset="0"/>
              </a:rPr>
              <a:t>(</a:t>
            </a:r>
            <a:r>
              <a:rPr lang="en-US" dirty="0" err="1" smtClean="0">
                <a:latin typeface="Arial Narrow" panose="020B0606020202030204" pitchFamily="34" charset="0"/>
              </a:rPr>
              <a:t>Festing</a:t>
            </a:r>
            <a:r>
              <a:rPr lang="en-US" dirty="0" smtClean="0">
                <a:latin typeface="Arial Narrow" panose="020B0606020202030204" pitchFamily="34" charset="0"/>
              </a:rPr>
              <a:t> &amp; Wilkinson 2007).</a:t>
            </a:r>
          </a:p>
          <a:p>
            <a:pPr>
              <a:lnSpc>
                <a:spcPct val="114000"/>
              </a:lnSpc>
            </a:pPr>
            <a:endParaRPr lang="en-US" dirty="0">
              <a:latin typeface="Arial Narrow" panose="020B0606020202030204" pitchFamily="34" charset="0"/>
            </a:endParaRPr>
          </a:p>
        </p:txBody>
      </p:sp>
    </p:spTree>
    <p:extLst>
      <p:ext uri="{BB962C8B-B14F-4D97-AF65-F5344CB8AC3E}">
        <p14:creationId xmlns:p14="http://schemas.microsoft.com/office/powerpoint/2010/main" val="63106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The ethics of using animals in research</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722779" y="2808905"/>
            <a:ext cx="7886700" cy="4049095"/>
          </a:xfrm>
        </p:spPr>
        <p:txBody>
          <a:bodyPr>
            <a:noAutofit/>
          </a:bodyPr>
          <a:lstStyle/>
          <a:p>
            <a:pPr marL="0" indent="0">
              <a:spcAft>
                <a:spcPts val="1200"/>
              </a:spcAft>
              <a:buNone/>
            </a:pPr>
            <a:r>
              <a:rPr lang="en-GB" sz="2400" dirty="0"/>
              <a:t>The replacement of animal methods as much as possible with </a:t>
            </a:r>
            <a:r>
              <a:rPr lang="en-GB" sz="2400" dirty="0" smtClean="0"/>
              <a:t>non-animal </a:t>
            </a:r>
            <a:r>
              <a:rPr lang="en-GB" sz="2400" dirty="0"/>
              <a:t>techniques would yield both ethical and technical advantages. </a:t>
            </a:r>
            <a:endParaRPr lang="en-GB" sz="2400" dirty="0" smtClean="0"/>
          </a:p>
          <a:p>
            <a:pPr marL="0" indent="0">
              <a:spcAft>
                <a:spcPts val="1200"/>
              </a:spcAft>
              <a:buNone/>
            </a:pPr>
            <a:r>
              <a:rPr lang="en-GB" sz="2400" dirty="0" smtClean="0"/>
              <a:t>The </a:t>
            </a:r>
            <a:r>
              <a:rPr lang="en-GB" sz="2400" dirty="0"/>
              <a:t>exploration and implementation of non-animal methods should be a priority for investigators and research institutions, and should take advantage of a wide variety of viewpoints to ensure progress toward scientific, human health, and animal protection goals.</a:t>
            </a:r>
            <a:endParaRPr lang="en-GB" sz="1800" dirty="0"/>
          </a:p>
        </p:txBody>
      </p:sp>
    </p:spTree>
    <p:extLst>
      <p:ext uri="{BB962C8B-B14F-4D97-AF65-F5344CB8AC3E}">
        <p14:creationId xmlns:p14="http://schemas.microsoft.com/office/powerpoint/2010/main" val="2681519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normAutofit/>
          </a:bodyPr>
          <a:lstStyle/>
          <a:p>
            <a:r>
              <a:rPr lang="en-GB" sz="3600" b="1" dirty="0">
                <a:solidFill>
                  <a:schemeClr val="accent5"/>
                </a:solidFill>
              </a:rPr>
              <a:t>Ethical Justification for the use of animals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988634"/>
            <a:ext cx="7886700" cy="3263504"/>
          </a:xfrm>
        </p:spPr>
        <p:txBody>
          <a:bodyPr>
            <a:noAutofit/>
          </a:bodyPr>
          <a:lstStyle/>
          <a:p>
            <a:pPr marL="0" indent="0">
              <a:buNone/>
            </a:pPr>
            <a:r>
              <a:rPr lang="en-GB" dirty="0"/>
              <a:t>Some organizations, part of the general public and scientists that advocate for animal testing also argue that it would be unethical to administrate substances and drugs that might have dangerous side effects to humans. </a:t>
            </a:r>
            <a:endParaRPr lang="en-GB" dirty="0" smtClean="0"/>
          </a:p>
          <a:p>
            <a:pPr marL="0" indent="0">
              <a:buNone/>
            </a:pPr>
            <a:r>
              <a:rPr lang="en-GB" dirty="0" smtClean="0"/>
              <a:t>In </a:t>
            </a:r>
            <a:r>
              <a:rPr lang="en-GB" dirty="0"/>
              <a:t>addition some experiments need to </a:t>
            </a:r>
            <a:r>
              <a:rPr lang="en-GB" dirty="0" smtClean="0"/>
              <a:t>observe the </a:t>
            </a:r>
            <a:r>
              <a:rPr lang="en-GB" dirty="0"/>
              <a:t>variables for large periods of time; humans can not be confined in a laboratory for extended periods of time.</a:t>
            </a:r>
            <a:endParaRPr lang="en-GB" sz="1950" dirty="0"/>
          </a:p>
        </p:txBody>
      </p:sp>
    </p:spTree>
    <p:extLst>
      <p:ext uri="{BB962C8B-B14F-4D97-AF65-F5344CB8AC3E}">
        <p14:creationId xmlns:p14="http://schemas.microsoft.com/office/powerpoint/2010/main" val="16062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89990"/>
            <a:ext cx="7886700" cy="1325563"/>
          </a:xfrm>
        </p:spPr>
        <p:txBody>
          <a:bodyPr>
            <a:normAutofit/>
          </a:bodyPr>
          <a:lstStyle/>
          <a:p>
            <a:r>
              <a:rPr lang="en-US" sz="3600" b="1" dirty="0" err="1" smtClean="0">
                <a:solidFill>
                  <a:srgbClr val="C00000"/>
                </a:solidFill>
                <a:effectLst>
                  <a:outerShdw blurRad="38100" dist="38100" dir="2700000" algn="tl">
                    <a:srgbClr val="000000">
                      <a:alpha val="43137"/>
                    </a:srgbClr>
                  </a:outerShdw>
                </a:effectLst>
              </a:rPr>
              <a:t>Etika</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Dalam</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Penelitian</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50" y="3415553"/>
            <a:ext cx="7886700" cy="2761410"/>
          </a:xfrm>
        </p:spPr>
        <p:txBody>
          <a:bodyPr/>
          <a:lstStyle/>
          <a:p>
            <a:r>
              <a:rPr lang="en-US" b="1" dirty="0" err="1" smtClean="0">
                <a:solidFill>
                  <a:schemeClr val="tx1">
                    <a:lumMod val="75000"/>
                    <a:lumOff val="25000"/>
                  </a:schemeClr>
                </a:solidFill>
              </a:rPr>
              <a:t>Pendahuluan</a:t>
            </a:r>
            <a:r>
              <a:rPr lang="en-US" dirty="0" smtClean="0">
                <a:solidFill>
                  <a:schemeClr val="tx1">
                    <a:lumMod val="75000"/>
                    <a:lumOff val="25000"/>
                  </a:schemeClr>
                </a:solidFill>
              </a:rPr>
              <a:t>: </a:t>
            </a:r>
            <a:r>
              <a:rPr lang="en-US" dirty="0" err="1" smtClean="0">
                <a:solidFill>
                  <a:schemeClr val="tx1">
                    <a:lumMod val="75000"/>
                    <a:lumOff val="25000"/>
                  </a:schemeClr>
                </a:solidFill>
              </a:rPr>
              <a:t>konsep</a:t>
            </a:r>
            <a:r>
              <a:rPr lang="en-US" dirty="0" smtClean="0">
                <a:solidFill>
                  <a:schemeClr val="tx1">
                    <a:lumMod val="75000"/>
                    <a:lumOff val="25000"/>
                  </a:schemeClr>
                </a:solidFill>
              </a:rPr>
              <a:t> </a:t>
            </a:r>
            <a:r>
              <a:rPr lang="en-US" dirty="0" err="1" smtClean="0">
                <a:solidFill>
                  <a:schemeClr val="tx1">
                    <a:lumMod val="75000"/>
                    <a:lumOff val="25000"/>
                  </a:schemeClr>
                </a:solidFill>
              </a:rPr>
              <a:t>kode</a:t>
            </a:r>
            <a:r>
              <a:rPr lang="en-US" dirty="0" smtClean="0">
                <a:solidFill>
                  <a:schemeClr val="tx1">
                    <a:lumMod val="75000"/>
                    <a:lumOff val="25000"/>
                  </a:schemeClr>
                </a:solidFill>
              </a:rPr>
              <a:t> </a:t>
            </a:r>
            <a:r>
              <a:rPr lang="en-US" dirty="0" err="1" smtClean="0">
                <a:solidFill>
                  <a:schemeClr val="tx1">
                    <a:lumMod val="75000"/>
                    <a:lumOff val="25000"/>
                  </a:schemeClr>
                </a:solidFill>
              </a:rPr>
              <a:t>etik</a:t>
            </a:r>
            <a:endParaRPr lang="en-US" dirty="0" smtClean="0">
              <a:solidFill>
                <a:schemeClr val="tx1">
                  <a:lumMod val="75000"/>
                  <a:lumOff val="25000"/>
                </a:schemeClr>
              </a:solidFill>
            </a:endParaRPr>
          </a:p>
          <a:p>
            <a:r>
              <a:rPr lang="en-US" b="1" dirty="0" err="1" smtClean="0">
                <a:solidFill>
                  <a:schemeClr val="tx1">
                    <a:lumMod val="75000"/>
                    <a:lumOff val="25000"/>
                  </a:schemeClr>
                </a:solidFill>
              </a:rPr>
              <a:t>Kejujuran</a:t>
            </a:r>
            <a:r>
              <a:rPr lang="en-US" dirty="0" smtClean="0">
                <a:solidFill>
                  <a:schemeClr val="tx1">
                    <a:lumMod val="75000"/>
                    <a:lumOff val="25000"/>
                  </a:schemeClr>
                </a:solidFill>
              </a:rPr>
              <a:t>: (</a:t>
            </a:r>
            <a:r>
              <a:rPr lang="en-US" dirty="0" err="1" smtClean="0">
                <a:solidFill>
                  <a:schemeClr val="tx1">
                    <a:lumMod val="75000"/>
                    <a:lumOff val="25000"/>
                  </a:schemeClr>
                </a:solidFill>
              </a:rPr>
              <a:t>i</a:t>
            </a:r>
            <a:r>
              <a:rPr lang="en-US" dirty="0" smtClean="0">
                <a:solidFill>
                  <a:schemeClr val="tx1">
                    <a:lumMod val="75000"/>
                    <a:lumOff val="25000"/>
                  </a:schemeClr>
                </a:solidFill>
              </a:rPr>
              <a:t>) </a:t>
            </a:r>
            <a:r>
              <a:rPr lang="en-US" dirty="0" err="1" smtClean="0">
                <a:solidFill>
                  <a:schemeClr val="tx1">
                    <a:lumMod val="75000"/>
                    <a:lumOff val="25000"/>
                  </a:schemeClr>
                </a:solidFill>
              </a:rPr>
              <a:t>kepemilikan</a:t>
            </a:r>
            <a:r>
              <a:rPr lang="en-US" dirty="0" smtClean="0">
                <a:solidFill>
                  <a:schemeClr val="tx1">
                    <a:lumMod val="75000"/>
                    <a:lumOff val="25000"/>
                  </a:schemeClr>
                </a:solidFill>
              </a:rPr>
              <a:t> </a:t>
            </a:r>
            <a:r>
              <a:rPr lang="en-US" dirty="0" err="1" smtClean="0">
                <a:solidFill>
                  <a:schemeClr val="tx1">
                    <a:lumMod val="75000"/>
                    <a:lumOff val="25000"/>
                  </a:schemeClr>
                </a:solidFill>
              </a:rPr>
              <a:t>intelektual</a:t>
            </a:r>
            <a:r>
              <a:rPr lang="en-US" dirty="0">
                <a:solidFill>
                  <a:schemeClr val="tx1">
                    <a:lumMod val="75000"/>
                    <a:lumOff val="25000"/>
                  </a:schemeClr>
                </a:solidFill>
              </a:rPr>
              <a:t> </a:t>
            </a:r>
            <a:r>
              <a:rPr lang="en-US" dirty="0" smtClean="0">
                <a:solidFill>
                  <a:schemeClr val="tx1">
                    <a:lumMod val="75000"/>
                    <a:lumOff val="25000"/>
                  </a:schemeClr>
                </a:solidFill>
              </a:rPr>
              <a:t>&amp; plagiarism, (2) </a:t>
            </a:r>
            <a:r>
              <a:rPr lang="en-US" dirty="0" err="1" smtClean="0">
                <a:solidFill>
                  <a:schemeClr val="tx1">
                    <a:lumMod val="75000"/>
                    <a:lumOff val="25000"/>
                  </a:schemeClr>
                </a:solidFill>
              </a:rPr>
              <a:t>sitasi</a:t>
            </a:r>
            <a:r>
              <a:rPr lang="en-US" dirty="0" smtClean="0">
                <a:solidFill>
                  <a:schemeClr val="tx1">
                    <a:lumMod val="75000"/>
                    <a:lumOff val="25000"/>
                  </a:schemeClr>
                </a:solidFill>
              </a:rPr>
              <a:t> </a:t>
            </a:r>
            <a:r>
              <a:rPr lang="en-US" dirty="0" err="1" smtClean="0">
                <a:solidFill>
                  <a:schemeClr val="tx1">
                    <a:lumMod val="75000"/>
                    <a:lumOff val="25000"/>
                  </a:schemeClr>
                </a:solidFill>
              </a:rPr>
              <a:t>dan</a:t>
            </a:r>
            <a:r>
              <a:rPr lang="en-US" dirty="0" smtClean="0">
                <a:solidFill>
                  <a:schemeClr val="tx1">
                    <a:lumMod val="75000"/>
                    <a:lumOff val="25000"/>
                  </a:schemeClr>
                </a:solidFill>
              </a:rPr>
              <a:t> </a:t>
            </a:r>
            <a:r>
              <a:rPr lang="en-US" dirty="0" err="1" smtClean="0">
                <a:solidFill>
                  <a:schemeClr val="tx1">
                    <a:lumMod val="75000"/>
                    <a:lumOff val="25000"/>
                  </a:schemeClr>
                </a:solidFill>
              </a:rPr>
              <a:t>pengakuan</a:t>
            </a:r>
            <a:r>
              <a:rPr lang="en-US" dirty="0" smtClean="0">
                <a:solidFill>
                  <a:schemeClr val="tx1">
                    <a:lumMod val="75000"/>
                    <a:lumOff val="25000"/>
                  </a:schemeClr>
                </a:solidFill>
              </a:rPr>
              <a:t>, (3) </a:t>
            </a:r>
            <a:r>
              <a:rPr lang="en-US" dirty="0" err="1" smtClean="0">
                <a:solidFill>
                  <a:schemeClr val="tx1">
                    <a:lumMod val="75000"/>
                    <a:lumOff val="25000"/>
                  </a:schemeClr>
                </a:solidFill>
              </a:rPr>
              <a:t>tanggungjawab</a:t>
            </a:r>
            <a:r>
              <a:rPr lang="en-US" dirty="0" smtClean="0">
                <a:solidFill>
                  <a:schemeClr val="tx1">
                    <a:lumMod val="75000"/>
                    <a:lumOff val="25000"/>
                  </a:schemeClr>
                </a:solidFill>
              </a:rPr>
              <a:t> </a:t>
            </a:r>
            <a:r>
              <a:rPr lang="en-US" dirty="0" err="1" smtClean="0">
                <a:solidFill>
                  <a:schemeClr val="tx1">
                    <a:lumMod val="75000"/>
                    <a:lumOff val="25000"/>
                  </a:schemeClr>
                </a:solidFill>
              </a:rPr>
              <a:t>dan</a:t>
            </a:r>
            <a:r>
              <a:rPr lang="en-US" dirty="0" smtClean="0">
                <a:solidFill>
                  <a:schemeClr val="tx1">
                    <a:lumMod val="75000"/>
                    <a:lumOff val="25000"/>
                  </a:schemeClr>
                </a:solidFill>
              </a:rPr>
              <a:t> </a:t>
            </a:r>
            <a:r>
              <a:rPr lang="en-US" dirty="0" err="1" smtClean="0">
                <a:solidFill>
                  <a:schemeClr val="tx1">
                    <a:lumMod val="75000"/>
                    <a:lumOff val="25000"/>
                  </a:schemeClr>
                </a:solidFill>
              </a:rPr>
              <a:t>integritas</a:t>
            </a:r>
            <a:r>
              <a:rPr lang="en-US" dirty="0" smtClean="0">
                <a:solidFill>
                  <a:schemeClr val="tx1">
                    <a:lumMod val="75000"/>
                    <a:lumOff val="25000"/>
                  </a:schemeClr>
                </a:solidFill>
              </a:rPr>
              <a:t> </a:t>
            </a:r>
            <a:r>
              <a:rPr lang="en-US" dirty="0" err="1" smtClean="0">
                <a:solidFill>
                  <a:schemeClr val="tx1">
                    <a:lumMod val="75000"/>
                    <a:lumOff val="25000"/>
                  </a:schemeClr>
                </a:solidFill>
              </a:rPr>
              <a:t>penelitim</a:t>
            </a:r>
            <a:r>
              <a:rPr lang="en-US" dirty="0" smtClean="0">
                <a:solidFill>
                  <a:schemeClr val="tx1">
                    <a:lumMod val="75000"/>
                    <a:lumOff val="25000"/>
                  </a:schemeClr>
                </a:solidFill>
              </a:rPr>
              <a:t>, (4) data </a:t>
            </a:r>
            <a:r>
              <a:rPr lang="en-US" dirty="0" err="1" smtClean="0">
                <a:solidFill>
                  <a:schemeClr val="tx1">
                    <a:lumMod val="75000"/>
                    <a:lumOff val="25000"/>
                  </a:schemeClr>
                </a:solidFill>
              </a:rPr>
              <a:t>dan</a:t>
            </a:r>
            <a:r>
              <a:rPr lang="en-US" dirty="0" smtClean="0">
                <a:solidFill>
                  <a:schemeClr val="tx1">
                    <a:lumMod val="75000"/>
                    <a:lumOff val="25000"/>
                  </a:schemeClr>
                </a:solidFill>
              </a:rPr>
              <a:t> </a:t>
            </a:r>
            <a:r>
              <a:rPr lang="en-US" dirty="0" err="1" smtClean="0">
                <a:solidFill>
                  <a:schemeClr val="tx1">
                    <a:lumMod val="75000"/>
                    <a:lumOff val="25000"/>
                  </a:schemeClr>
                </a:solidFill>
              </a:rPr>
              <a:t>interpretasi</a:t>
            </a:r>
            <a:endParaRPr lang="en-US" dirty="0" smtClean="0">
              <a:solidFill>
                <a:schemeClr val="tx1">
                  <a:lumMod val="75000"/>
                  <a:lumOff val="25000"/>
                </a:schemeClr>
              </a:solidFill>
            </a:endParaRPr>
          </a:p>
          <a:p>
            <a:r>
              <a:rPr lang="en-US" b="1" dirty="0" err="1" smtClean="0">
                <a:solidFill>
                  <a:schemeClr val="tx1">
                    <a:lumMod val="75000"/>
                    <a:lumOff val="25000"/>
                  </a:schemeClr>
                </a:solidFill>
              </a:rPr>
              <a:t>Etika</a:t>
            </a:r>
            <a:r>
              <a:rPr lang="en-US" b="1" dirty="0" smtClean="0">
                <a:solidFill>
                  <a:schemeClr val="tx1">
                    <a:lumMod val="75000"/>
                    <a:lumOff val="25000"/>
                  </a:schemeClr>
                </a:solidFill>
              </a:rPr>
              <a:t> </a:t>
            </a:r>
            <a:r>
              <a:rPr lang="en-US" b="1" dirty="0" err="1" smtClean="0">
                <a:solidFill>
                  <a:schemeClr val="tx1">
                    <a:lumMod val="75000"/>
                    <a:lumOff val="25000"/>
                  </a:schemeClr>
                </a:solidFill>
              </a:rPr>
              <a:t>penggunaan</a:t>
            </a:r>
            <a:r>
              <a:rPr lang="en-US" b="1" dirty="0" smtClean="0">
                <a:solidFill>
                  <a:schemeClr val="tx1">
                    <a:lumMod val="75000"/>
                    <a:lumOff val="25000"/>
                  </a:schemeClr>
                </a:solidFill>
              </a:rPr>
              <a:t> </a:t>
            </a:r>
            <a:r>
              <a:rPr lang="en-US" b="1" dirty="0" err="1" smtClean="0">
                <a:solidFill>
                  <a:schemeClr val="tx1">
                    <a:lumMod val="75000"/>
                    <a:lumOff val="25000"/>
                  </a:schemeClr>
                </a:solidFill>
              </a:rPr>
              <a:t>hewan</a:t>
            </a:r>
            <a:r>
              <a:rPr lang="en-US" b="1" dirty="0" smtClean="0">
                <a:solidFill>
                  <a:schemeClr val="tx1">
                    <a:lumMod val="75000"/>
                    <a:lumOff val="25000"/>
                  </a:schemeClr>
                </a:solidFill>
              </a:rPr>
              <a:t> </a:t>
            </a:r>
            <a:r>
              <a:rPr lang="en-US" b="1" dirty="0" err="1" smtClean="0">
                <a:solidFill>
                  <a:schemeClr val="tx1">
                    <a:lumMod val="75000"/>
                    <a:lumOff val="25000"/>
                  </a:schemeClr>
                </a:solidFill>
              </a:rPr>
              <a:t>dalam</a:t>
            </a:r>
            <a:r>
              <a:rPr lang="en-US" b="1" dirty="0" smtClean="0">
                <a:solidFill>
                  <a:schemeClr val="tx1">
                    <a:lumMod val="75000"/>
                    <a:lumOff val="25000"/>
                  </a:schemeClr>
                </a:solidFill>
              </a:rPr>
              <a:t> </a:t>
            </a:r>
            <a:r>
              <a:rPr lang="en-US" b="1" dirty="0" err="1" smtClean="0">
                <a:solidFill>
                  <a:schemeClr val="tx1">
                    <a:lumMod val="75000"/>
                    <a:lumOff val="25000"/>
                  </a:schemeClr>
                </a:solidFill>
              </a:rPr>
              <a:t>penelitian</a:t>
            </a:r>
            <a:endParaRPr lang="en-US" b="1" dirty="0">
              <a:solidFill>
                <a:schemeClr val="tx1">
                  <a:lumMod val="75000"/>
                  <a:lumOff val="25000"/>
                </a:schemeClr>
              </a:solidFill>
            </a:endParaRPr>
          </a:p>
          <a:p>
            <a:endParaRPr lang="en-US" dirty="0" smtClean="0">
              <a:solidFill>
                <a:schemeClr val="tx1">
                  <a:lumMod val="75000"/>
                  <a:lumOff val="25000"/>
                </a:schemeClr>
              </a:solidFill>
            </a:endParaRPr>
          </a:p>
          <a:p>
            <a:endParaRPr lang="en-US" dirty="0" smtClean="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2663304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normAutofit/>
          </a:bodyPr>
          <a:lstStyle/>
          <a:p>
            <a:r>
              <a:rPr lang="en-GB" sz="3600" b="1" dirty="0">
                <a:solidFill>
                  <a:schemeClr val="accent5"/>
                </a:solidFill>
              </a:rPr>
              <a:t>Ethical Justification for the use of animals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988634"/>
            <a:ext cx="7886700" cy="3263504"/>
          </a:xfrm>
        </p:spPr>
        <p:txBody>
          <a:bodyPr>
            <a:noAutofit/>
          </a:bodyPr>
          <a:lstStyle/>
          <a:p>
            <a:r>
              <a:rPr lang="en-GB" sz="2000" dirty="0"/>
              <a:t>Part of the ethical justification for the use of animals is that scientific procedures depend on it and also because there is a moral obligation to increase the knowledge in every way possible so that, </a:t>
            </a:r>
            <a:r>
              <a:rPr lang="en-GB" sz="2000" i="1" dirty="0"/>
              <a:t>for instance</a:t>
            </a:r>
            <a:r>
              <a:rPr lang="en-GB" sz="2000" dirty="0"/>
              <a:t>, new therapies and drugs can be developed to ease the suffering caused by lines and other </a:t>
            </a:r>
            <a:r>
              <a:rPr lang="en-GB" sz="2000" dirty="0" smtClean="0"/>
              <a:t>conditions.</a:t>
            </a:r>
            <a:endParaRPr lang="en-GB" sz="2000" dirty="0"/>
          </a:p>
          <a:p>
            <a:r>
              <a:rPr lang="en-GB" sz="2000" dirty="0"/>
              <a:t>Many scientists and governments agree that if animals are to be used in experiments, </a:t>
            </a:r>
            <a:r>
              <a:rPr lang="en-GB" sz="2000" b="1" dirty="0"/>
              <a:t>procedures should be carried out so that the animal subjects experience minimal discomfort or distress, and that animals should be used only if there is no other method available to deliver consistent and substantial results</a:t>
            </a:r>
            <a:r>
              <a:rPr lang="en-GB" sz="2000" dirty="0"/>
              <a:t>. </a:t>
            </a:r>
            <a:endParaRPr lang="en-GB" sz="2000" dirty="0" smtClean="0"/>
          </a:p>
          <a:p>
            <a:r>
              <a:rPr lang="en-GB" sz="2000" dirty="0" smtClean="0"/>
              <a:t>Three </a:t>
            </a:r>
            <a:r>
              <a:rPr lang="en-GB" sz="2000" dirty="0"/>
              <a:t>guiding principles are used in many countries to observe the use of animals. They are commonly called the </a:t>
            </a:r>
            <a:r>
              <a:rPr lang="en-GB" sz="2000" b="1" dirty="0">
                <a:solidFill>
                  <a:srgbClr val="C00000"/>
                </a:solidFill>
              </a:rPr>
              <a:t>Three R’s</a:t>
            </a:r>
            <a:r>
              <a:rPr lang="en-GB" sz="2000" dirty="0"/>
              <a:t>: </a:t>
            </a:r>
            <a:endParaRPr lang="en-GB" sz="2000" dirty="0" smtClean="0"/>
          </a:p>
          <a:p>
            <a:pPr marL="1317625" indent="-457200">
              <a:spcBef>
                <a:spcPts val="0"/>
              </a:spcBef>
              <a:buFont typeface="+mj-lt"/>
              <a:buAutoNum type="romanLcPeriod"/>
            </a:pPr>
            <a:r>
              <a:rPr lang="en-GB" sz="2000" dirty="0" smtClean="0">
                <a:solidFill>
                  <a:srgbClr val="C00000"/>
                </a:solidFill>
              </a:rPr>
              <a:t>Reduction</a:t>
            </a:r>
            <a:r>
              <a:rPr lang="en-GB" sz="2000" dirty="0">
                <a:solidFill>
                  <a:srgbClr val="C00000"/>
                </a:solidFill>
              </a:rPr>
              <a:t>, </a:t>
            </a:r>
            <a:endParaRPr lang="en-GB" sz="2000" dirty="0" smtClean="0">
              <a:solidFill>
                <a:srgbClr val="C00000"/>
              </a:solidFill>
            </a:endParaRPr>
          </a:p>
          <a:p>
            <a:pPr marL="1317625" indent="-457200">
              <a:spcBef>
                <a:spcPts val="0"/>
              </a:spcBef>
              <a:buFont typeface="+mj-lt"/>
              <a:buAutoNum type="romanLcPeriod"/>
            </a:pPr>
            <a:r>
              <a:rPr lang="en-GB" sz="2000" dirty="0" smtClean="0">
                <a:solidFill>
                  <a:srgbClr val="C00000"/>
                </a:solidFill>
              </a:rPr>
              <a:t>Replacement </a:t>
            </a:r>
            <a:r>
              <a:rPr lang="en-GB" sz="2000" dirty="0">
                <a:solidFill>
                  <a:srgbClr val="C00000"/>
                </a:solidFill>
              </a:rPr>
              <a:t>and </a:t>
            </a:r>
            <a:endParaRPr lang="en-GB" sz="2000" dirty="0" smtClean="0">
              <a:solidFill>
                <a:srgbClr val="C00000"/>
              </a:solidFill>
            </a:endParaRPr>
          </a:p>
          <a:p>
            <a:pPr marL="1317625" indent="-457200">
              <a:spcBef>
                <a:spcPts val="0"/>
              </a:spcBef>
              <a:buFont typeface="+mj-lt"/>
              <a:buAutoNum type="romanLcPeriod"/>
            </a:pPr>
            <a:r>
              <a:rPr lang="en-GB" sz="2000" dirty="0" smtClean="0">
                <a:solidFill>
                  <a:srgbClr val="C00000"/>
                </a:solidFill>
              </a:rPr>
              <a:t>Refinement</a:t>
            </a:r>
            <a:endParaRPr lang="en-GB" sz="1600" dirty="0">
              <a:solidFill>
                <a:srgbClr val="C00000"/>
              </a:solidFill>
            </a:endParaRPr>
          </a:p>
        </p:txBody>
      </p:sp>
    </p:spTree>
    <p:extLst>
      <p:ext uri="{BB962C8B-B14F-4D97-AF65-F5344CB8AC3E}">
        <p14:creationId xmlns:p14="http://schemas.microsoft.com/office/powerpoint/2010/main" val="26316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normAutofit/>
          </a:bodyPr>
          <a:lstStyle/>
          <a:p>
            <a:r>
              <a:rPr lang="en-GB" sz="3600" b="1" dirty="0">
                <a:solidFill>
                  <a:schemeClr val="accent5"/>
                </a:solidFill>
              </a:rPr>
              <a:t>Ethical Justification for the use of animals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988634"/>
            <a:ext cx="7886700" cy="3263504"/>
          </a:xfrm>
        </p:spPr>
        <p:txBody>
          <a:bodyPr>
            <a:noAutofit/>
          </a:bodyPr>
          <a:lstStyle/>
          <a:p>
            <a:r>
              <a:rPr lang="en-GB" sz="2400" b="1" dirty="0"/>
              <a:t>Reduction </a:t>
            </a:r>
            <a:r>
              <a:rPr lang="en-GB" sz="2400" dirty="0"/>
              <a:t>refers to methods that enable researchers to obtain comparable results from fewer animals, or to obtain more information from the same number of animals.</a:t>
            </a:r>
          </a:p>
          <a:p>
            <a:r>
              <a:rPr lang="en-GB" sz="2400" b="1" dirty="0"/>
              <a:t>Replacement </a:t>
            </a:r>
            <a:r>
              <a:rPr lang="en-GB" sz="2400" dirty="0"/>
              <a:t>refers to the preference for non-animal methods over animal methods whenever the results won’t be affected. </a:t>
            </a:r>
          </a:p>
          <a:p>
            <a:r>
              <a:rPr lang="en-GB" sz="2400" dirty="0"/>
              <a:t>And </a:t>
            </a:r>
            <a:r>
              <a:rPr lang="en-GB" sz="2400" b="1" dirty="0"/>
              <a:t>refinement </a:t>
            </a:r>
            <a:r>
              <a:rPr lang="en-GB" sz="2400" dirty="0"/>
              <a:t>refers to methods to alleviate or minimize potential pain suffering and distress that animals go through the </a:t>
            </a:r>
            <a:r>
              <a:rPr lang="en-GB" sz="2400" dirty="0" smtClean="0"/>
              <a:t>procedures.</a:t>
            </a:r>
            <a:endParaRPr lang="en-GB" sz="1800" dirty="0"/>
          </a:p>
        </p:txBody>
      </p:sp>
    </p:spTree>
    <p:extLst>
      <p:ext uri="{BB962C8B-B14F-4D97-AF65-F5344CB8AC3E}">
        <p14:creationId xmlns:p14="http://schemas.microsoft.com/office/powerpoint/2010/main" val="2570267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365127"/>
            <a:ext cx="7886700" cy="885450"/>
          </a:xfrm>
        </p:spPr>
        <p:txBody>
          <a:bodyPr>
            <a:normAutofit/>
          </a:bodyPr>
          <a:lstStyle/>
          <a:p>
            <a:r>
              <a:rPr lang="en-GB" sz="4000" b="1" dirty="0">
                <a:solidFill>
                  <a:schemeClr val="accent5"/>
                </a:solidFill>
              </a:rPr>
              <a:t>Contending Views and Alternatives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539132"/>
            <a:ext cx="7886700" cy="3561449"/>
          </a:xfrm>
        </p:spPr>
        <p:txBody>
          <a:bodyPr>
            <a:noAutofit/>
          </a:bodyPr>
          <a:lstStyle/>
          <a:p>
            <a:pPr>
              <a:spcAft>
                <a:spcPts val="600"/>
              </a:spcAft>
            </a:pPr>
            <a:r>
              <a:rPr lang="en-GB" sz="2400" dirty="0"/>
              <a:t>Animal rights groups strongly believe that human beings have no moral right to use individual animals in ways that would not benefit those individuals, as they are also sentient beings capable of agency.</a:t>
            </a:r>
          </a:p>
          <a:p>
            <a:pPr>
              <a:spcAft>
                <a:spcPts val="600"/>
              </a:spcAft>
            </a:pPr>
            <a:r>
              <a:rPr lang="en-GB" sz="2400" dirty="0" smtClean="0"/>
              <a:t>Today</a:t>
            </a:r>
            <a:r>
              <a:rPr lang="en-GB" sz="2400" dirty="0"/>
              <a:t>, there are two major accepted </a:t>
            </a:r>
            <a:r>
              <a:rPr lang="en-GB" sz="2400" dirty="0" smtClean="0"/>
              <a:t>alternatives: </a:t>
            </a:r>
          </a:p>
          <a:p>
            <a:pPr marL="1263650" indent="-457200">
              <a:spcAft>
                <a:spcPts val="600"/>
              </a:spcAft>
              <a:buFont typeface="+mj-lt"/>
              <a:buAutoNum type="arabicPeriod"/>
            </a:pPr>
            <a:r>
              <a:rPr lang="en-GB" sz="2000" dirty="0" smtClean="0">
                <a:solidFill>
                  <a:srgbClr val="C00000"/>
                </a:solidFill>
              </a:rPr>
              <a:t>Computer simulation, </a:t>
            </a:r>
            <a:r>
              <a:rPr lang="en-GB" sz="2000" dirty="0">
                <a:solidFill>
                  <a:srgbClr val="C00000"/>
                </a:solidFill>
              </a:rPr>
              <a:t>and </a:t>
            </a:r>
            <a:endParaRPr lang="en-GB" sz="2000" dirty="0" smtClean="0">
              <a:solidFill>
                <a:srgbClr val="C00000"/>
              </a:solidFill>
            </a:endParaRPr>
          </a:p>
          <a:p>
            <a:pPr marL="1263650" indent="-457200">
              <a:spcAft>
                <a:spcPts val="600"/>
              </a:spcAft>
              <a:buFont typeface="+mj-lt"/>
              <a:buAutoNum type="arabicPeriod"/>
            </a:pPr>
            <a:r>
              <a:rPr lang="en-GB" sz="2000" dirty="0">
                <a:solidFill>
                  <a:srgbClr val="C00000"/>
                </a:solidFill>
              </a:rPr>
              <a:t>I</a:t>
            </a:r>
            <a:r>
              <a:rPr lang="en-GB" sz="2000" dirty="0" smtClean="0">
                <a:solidFill>
                  <a:srgbClr val="C00000"/>
                </a:solidFill>
              </a:rPr>
              <a:t>n </a:t>
            </a:r>
            <a:r>
              <a:rPr lang="en-GB" sz="2000" dirty="0">
                <a:solidFill>
                  <a:srgbClr val="C00000"/>
                </a:solidFill>
              </a:rPr>
              <a:t>vitro cell culture techniques. </a:t>
            </a:r>
            <a:endParaRPr lang="en-GB" sz="2000" dirty="0" smtClean="0">
              <a:solidFill>
                <a:srgbClr val="C00000"/>
              </a:solidFill>
            </a:endParaRPr>
          </a:p>
          <a:p>
            <a:pPr>
              <a:spcAft>
                <a:spcPts val="600"/>
              </a:spcAft>
            </a:pPr>
            <a:r>
              <a:rPr lang="en-GB" sz="2400" dirty="0" smtClean="0"/>
              <a:t>Many </a:t>
            </a:r>
            <a:r>
              <a:rPr lang="en-GB" sz="2400" dirty="0"/>
              <a:t>of these techniques are still under development and many of them would still need to use data from prior animal experiments or other animal derived animals’ cultures. </a:t>
            </a:r>
            <a:endParaRPr lang="en-GB" sz="2400" dirty="0" smtClean="0"/>
          </a:p>
          <a:p>
            <a:pPr>
              <a:spcAft>
                <a:spcPts val="600"/>
              </a:spcAft>
            </a:pPr>
            <a:r>
              <a:rPr lang="en-GB" sz="2400" dirty="0" smtClean="0"/>
              <a:t>However</a:t>
            </a:r>
            <a:r>
              <a:rPr lang="en-GB" sz="2400" dirty="0"/>
              <a:t>, these would significantly decrease the number of animals used in experiments</a:t>
            </a:r>
            <a:endParaRPr lang="en-GB" sz="1800" dirty="0"/>
          </a:p>
        </p:txBody>
      </p:sp>
    </p:spTree>
    <p:extLst>
      <p:ext uri="{BB962C8B-B14F-4D97-AF65-F5344CB8AC3E}">
        <p14:creationId xmlns:p14="http://schemas.microsoft.com/office/powerpoint/2010/main" val="168228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normAutofit/>
          </a:bodyPr>
          <a:lstStyle/>
          <a:p>
            <a:r>
              <a:rPr lang="en-GB" sz="4000" b="1" dirty="0">
                <a:solidFill>
                  <a:schemeClr val="accent5"/>
                </a:solidFill>
              </a:rPr>
              <a:t>Contending Views and Alternatives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988634"/>
            <a:ext cx="7886700" cy="3901178"/>
          </a:xfrm>
        </p:spPr>
        <p:txBody>
          <a:bodyPr>
            <a:noAutofit/>
          </a:bodyPr>
          <a:lstStyle/>
          <a:p>
            <a:r>
              <a:rPr lang="en-GB" sz="2100" dirty="0"/>
              <a:t>Examples of computer simulation models include diabetes asthma and drug absorption model.</a:t>
            </a:r>
          </a:p>
          <a:p>
            <a:r>
              <a:rPr lang="en-GB" sz="2100" dirty="0"/>
              <a:t>Cell culture has proven to be the most effective and it has been used for more than 30 years for cosmetic and other tests by some laboratories. </a:t>
            </a:r>
          </a:p>
          <a:p>
            <a:r>
              <a:rPr lang="en-GB" sz="2100" dirty="0"/>
              <a:t>Micro-dosing using voluntary human subjects is also becoming popular. In these assessments, the drugs that are administrated give doses below the doses that would produce a whole body effect. </a:t>
            </a:r>
          </a:p>
          <a:p>
            <a:r>
              <a:rPr lang="en-GB" sz="2100" dirty="0"/>
              <a:t>Some institutions that carry on alternatives to animal’s testing include: The John Hopkins </a:t>
            </a:r>
            <a:r>
              <a:rPr lang="en-GB" sz="2100" dirty="0" err="1"/>
              <a:t>Center</a:t>
            </a:r>
            <a:r>
              <a:rPr lang="en-GB" sz="2100" dirty="0"/>
              <a:t> for Alternatives to animal testing, The university of California </a:t>
            </a:r>
            <a:r>
              <a:rPr lang="en-GB" sz="2100" dirty="0" err="1"/>
              <a:t>Center</a:t>
            </a:r>
            <a:r>
              <a:rPr lang="en-GB" sz="2100" dirty="0"/>
              <a:t> for animal testing</a:t>
            </a:r>
          </a:p>
        </p:txBody>
      </p:sp>
    </p:spTree>
    <p:extLst>
      <p:ext uri="{BB962C8B-B14F-4D97-AF65-F5344CB8AC3E}">
        <p14:creationId xmlns:p14="http://schemas.microsoft.com/office/powerpoint/2010/main" val="2624044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solidFill>
                  <a:srgbClr val="C00000"/>
                </a:solidFill>
                <a:effectLst>
                  <a:outerShdw blurRad="38100" dist="38100" dir="2700000" algn="tl">
                    <a:srgbClr val="000000">
                      <a:alpha val="43137"/>
                    </a:srgbClr>
                  </a:outerShdw>
                </a:effectLst>
              </a:rPr>
              <a:t>Materi</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dalam</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kuliah</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ini</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disadur</a:t>
            </a:r>
            <a:r>
              <a:rPr lang="en-US" sz="3600" b="1" dirty="0" smtClean="0">
                <a:solidFill>
                  <a:srgbClr val="C00000"/>
                </a:solidFill>
                <a:effectLst>
                  <a:outerShdw blurRad="38100" dist="38100" dir="2700000" algn="tl">
                    <a:srgbClr val="000000">
                      <a:alpha val="43137"/>
                    </a:srgbClr>
                  </a:outerShdw>
                </a:effectLst>
              </a:rPr>
              <a:t> </a:t>
            </a:r>
            <a:r>
              <a:rPr lang="en-US" sz="3600" b="1" dirty="0" err="1" smtClean="0">
                <a:solidFill>
                  <a:srgbClr val="C00000"/>
                </a:solidFill>
                <a:effectLst>
                  <a:outerShdw blurRad="38100" dist="38100" dir="2700000" algn="tl">
                    <a:srgbClr val="000000">
                      <a:alpha val="43137"/>
                    </a:srgbClr>
                  </a:outerShdw>
                </a:effectLst>
              </a:rPr>
              <a:t>dari</a:t>
            </a:r>
            <a:r>
              <a:rPr lang="en-US" sz="3600" b="1" dirty="0" smtClean="0">
                <a:solidFill>
                  <a:srgbClr val="C00000"/>
                </a:solidFill>
                <a:effectLst>
                  <a:outerShdw blurRad="38100" dist="38100" dir="2700000" algn="tl">
                    <a:srgbClr val="000000">
                      <a:alpha val="43137"/>
                    </a:srgbClr>
                  </a:outerShdw>
                </a:effectLst>
              </a:rPr>
              <a:t>:</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spcAft>
                <a:spcPts val="600"/>
              </a:spcAft>
            </a:pPr>
            <a:r>
              <a:rPr lang="en-US" dirty="0" smtClean="0"/>
              <a:t>Nicholas </a:t>
            </a:r>
            <a:r>
              <a:rPr lang="en-US" dirty="0" err="1" smtClean="0"/>
              <a:t>Walliman</a:t>
            </a:r>
            <a:r>
              <a:rPr lang="en-US" dirty="0"/>
              <a:t> </a:t>
            </a:r>
            <a:r>
              <a:rPr lang="en-US" dirty="0" smtClean="0"/>
              <a:t>(2011). </a:t>
            </a:r>
            <a:r>
              <a:rPr lang="en-US" i="1" dirty="0" smtClean="0"/>
              <a:t>Research Methods: the basics</a:t>
            </a:r>
            <a:r>
              <a:rPr lang="en-US" dirty="0" smtClean="0"/>
              <a:t>. </a:t>
            </a:r>
            <a:r>
              <a:rPr lang="en-US" dirty="0" err="1" smtClean="0"/>
              <a:t>Routledge</a:t>
            </a:r>
            <a:r>
              <a:rPr lang="en-US" dirty="0" smtClean="0"/>
              <a:t>: London &amp; NY.</a:t>
            </a:r>
          </a:p>
          <a:p>
            <a:pPr>
              <a:spcAft>
                <a:spcPts val="600"/>
              </a:spcAft>
            </a:pPr>
            <a:r>
              <a:rPr lang="en-US" dirty="0" err="1" smtClean="0"/>
              <a:t>Ranjit</a:t>
            </a:r>
            <a:r>
              <a:rPr lang="en-US" dirty="0" smtClean="0"/>
              <a:t> Kumar (2011). </a:t>
            </a:r>
            <a:r>
              <a:rPr lang="en-US" i="1" dirty="0" smtClean="0"/>
              <a:t>Research Methodology: a step by step guide for beginners</a:t>
            </a:r>
            <a:r>
              <a:rPr lang="en-US" dirty="0" smtClean="0"/>
              <a:t>. SAGE: London.</a:t>
            </a:r>
          </a:p>
          <a:p>
            <a:pPr>
              <a:spcAft>
                <a:spcPts val="600"/>
              </a:spcAft>
            </a:pPr>
            <a:r>
              <a:rPr lang="en-US" dirty="0" smtClean="0"/>
              <a:t>Christina Rodriguez. </a:t>
            </a:r>
            <a:r>
              <a:rPr lang="en-US" i="1" dirty="0" smtClean="0"/>
              <a:t>The ethics of using animals in research</a:t>
            </a:r>
            <a:r>
              <a:rPr lang="en-US" dirty="0" smtClean="0"/>
              <a:t> (</a:t>
            </a:r>
            <a:r>
              <a:rPr lang="en-US" b="1" dirty="0" smtClean="0"/>
              <a:t>website: </a:t>
            </a:r>
            <a:r>
              <a:rPr lang="en-US" dirty="0" smtClean="0"/>
              <a:t>www.goshen.edu/bio/Biol410/bsspapers06/ChristinaR/ChistinaR.html)</a:t>
            </a:r>
            <a:endParaRPr lang="en-US" dirty="0"/>
          </a:p>
        </p:txBody>
      </p:sp>
    </p:spTree>
    <p:extLst>
      <p:ext uri="{BB962C8B-B14F-4D97-AF65-F5344CB8AC3E}">
        <p14:creationId xmlns:p14="http://schemas.microsoft.com/office/powerpoint/2010/main" val="242320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1292973"/>
            <a:ext cx="7886700" cy="1325563"/>
          </a:xfrm>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806795"/>
            <a:ext cx="7886700" cy="3263504"/>
          </a:xfrm>
        </p:spPr>
        <p:txBody>
          <a:bodyPr>
            <a:noAutofit/>
          </a:bodyPr>
          <a:lstStyle/>
          <a:p>
            <a:r>
              <a:rPr lang="en-GB" dirty="0"/>
              <a:t>All professions are guided by a code of ethics that has evolved over the years to accommodate the changing ethos, values, needs and expectations of those who hold a stake in the professions. </a:t>
            </a:r>
            <a:endParaRPr lang="en-GB" dirty="0" smtClean="0"/>
          </a:p>
          <a:p>
            <a:r>
              <a:rPr lang="en-GB" dirty="0" smtClean="0"/>
              <a:t>Most </a:t>
            </a:r>
            <a:r>
              <a:rPr lang="en-GB" dirty="0"/>
              <a:t>professions have an overall code of conduct that also governs the way they carry out research. In addition, many research bodies have evolved a code of ethics separately for research</a:t>
            </a:r>
            <a:r>
              <a:rPr lang="en-GB" dirty="0" smtClean="0"/>
              <a:t>.</a:t>
            </a:r>
            <a:endParaRPr lang="en-GB" dirty="0"/>
          </a:p>
        </p:txBody>
      </p:sp>
    </p:spTree>
    <p:extLst>
      <p:ext uri="{BB962C8B-B14F-4D97-AF65-F5344CB8AC3E}">
        <p14:creationId xmlns:p14="http://schemas.microsoft.com/office/powerpoint/2010/main" val="3931172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690689"/>
            <a:ext cx="7886700" cy="1980358"/>
          </a:xfrm>
        </p:spPr>
        <p:txBody>
          <a:bodyPr>
            <a:noAutofit/>
          </a:bodyPr>
          <a:lstStyle/>
          <a:p>
            <a:pPr marL="0" indent="0">
              <a:buNone/>
            </a:pPr>
            <a:r>
              <a:rPr lang="en-GB" dirty="0" smtClean="0"/>
              <a:t>According </a:t>
            </a:r>
            <a:r>
              <a:rPr lang="en-GB" dirty="0"/>
              <a:t>to the </a:t>
            </a:r>
            <a:r>
              <a:rPr lang="en-GB" i="1" dirty="0"/>
              <a:t>Collins Dictionary </a:t>
            </a:r>
            <a:r>
              <a:rPr lang="en-GB" dirty="0"/>
              <a:t>(1979: 502), ethical means ‘in accordance with principles of conduct that are considered correct, especially those of a given profession or group’. </a:t>
            </a:r>
            <a:endParaRPr lang="en-GB" sz="2025" dirty="0"/>
          </a:p>
        </p:txBody>
      </p:sp>
      <p:pic>
        <p:nvPicPr>
          <p:cNvPr id="1026" name="Picture 2" descr="Image result for ethi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7787" y="3414457"/>
            <a:ext cx="4456767" cy="316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24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018969"/>
            <a:ext cx="7886700" cy="4516302"/>
          </a:xfrm>
        </p:spPr>
        <p:txBody>
          <a:bodyPr>
            <a:noAutofit/>
          </a:bodyPr>
          <a:lstStyle/>
          <a:p>
            <a:pPr marL="0" indent="0">
              <a:buNone/>
            </a:pPr>
            <a:r>
              <a:rPr lang="en-GB" dirty="0"/>
              <a:t>The keywords here, ‘principles of conduct’ </a:t>
            </a:r>
            <a:r>
              <a:rPr lang="en-GB" dirty="0" smtClean="0"/>
              <a:t>and ‘</a:t>
            </a:r>
            <a:r>
              <a:rPr lang="en-GB" dirty="0"/>
              <a:t>considered correct’, raise certain questions</a:t>
            </a:r>
            <a:r>
              <a:rPr lang="en-GB" dirty="0" smtClean="0"/>
              <a:t>:</a:t>
            </a:r>
          </a:p>
          <a:p>
            <a:pPr marL="0" indent="0">
              <a:buNone/>
            </a:pPr>
            <a:endParaRPr lang="en-GB" sz="1400" dirty="0"/>
          </a:p>
          <a:p>
            <a:pPr marL="0" indent="0">
              <a:buNone/>
            </a:pPr>
            <a:r>
              <a:rPr lang="en-GB" sz="1800" dirty="0"/>
              <a:t>1. What are these principles of conduct?</a:t>
            </a:r>
          </a:p>
          <a:p>
            <a:pPr marL="0" indent="0">
              <a:buNone/>
            </a:pPr>
            <a:r>
              <a:rPr lang="en-GB" sz="1800" dirty="0" smtClean="0"/>
              <a:t>2</a:t>
            </a:r>
            <a:r>
              <a:rPr lang="en-GB" sz="1800" dirty="0"/>
              <a:t>. Who determines them?</a:t>
            </a:r>
          </a:p>
          <a:p>
            <a:pPr marL="0" indent="0">
              <a:buNone/>
            </a:pPr>
            <a:r>
              <a:rPr lang="en-GB" sz="1800" dirty="0"/>
              <a:t>3. In whose judgement must they be considered correct?</a:t>
            </a:r>
          </a:p>
          <a:p>
            <a:pPr marL="0" indent="0">
              <a:buNone/>
            </a:pPr>
            <a:r>
              <a:rPr lang="en-GB" sz="1800" dirty="0"/>
              <a:t>4. Are there universal principles of conduct that can be applied to all professions?</a:t>
            </a:r>
          </a:p>
          <a:p>
            <a:pPr marL="0" indent="0">
              <a:buNone/>
            </a:pPr>
            <a:r>
              <a:rPr lang="en-GB" sz="1800" dirty="0"/>
              <a:t>5. Do these change with time? Should they?</a:t>
            </a:r>
          </a:p>
          <a:p>
            <a:pPr marL="0" indent="0">
              <a:buNone/>
            </a:pPr>
            <a:r>
              <a:rPr lang="en-GB" sz="1800" dirty="0"/>
              <a:t>6. What happens when a professional does not abide by them</a:t>
            </a:r>
            <a:r>
              <a:rPr lang="en-GB" sz="1800" dirty="0" smtClean="0"/>
              <a:t>?</a:t>
            </a:r>
            <a:endParaRPr lang="en-GB" sz="1800" dirty="0"/>
          </a:p>
        </p:txBody>
      </p:sp>
    </p:spTree>
    <p:extLst>
      <p:ext uri="{BB962C8B-B14F-4D97-AF65-F5344CB8AC3E}">
        <p14:creationId xmlns:p14="http://schemas.microsoft.com/office/powerpoint/2010/main" val="10642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1817263"/>
            <a:ext cx="7886700" cy="4449066"/>
          </a:xfrm>
        </p:spPr>
        <p:txBody>
          <a:bodyPr>
            <a:noAutofit/>
          </a:bodyPr>
          <a:lstStyle/>
          <a:p>
            <a:r>
              <a:rPr lang="en-GB" dirty="0" smtClean="0"/>
              <a:t>The </a:t>
            </a:r>
            <a:r>
              <a:rPr lang="en-GB" dirty="0"/>
              <a:t>subject of ethics needs to be considered in light of these questions. </a:t>
            </a:r>
            <a:endParaRPr lang="en-GB" dirty="0" smtClean="0"/>
          </a:p>
          <a:p>
            <a:r>
              <a:rPr lang="en-GB" dirty="0" smtClean="0"/>
              <a:t>The </a:t>
            </a:r>
            <a:r>
              <a:rPr lang="en-GB" dirty="0"/>
              <a:t>way each profession serves society is continuously changing in accordance with society’s needs and expectations and with the technology available for the delivery of a service. </a:t>
            </a:r>
            <a:endParaRPr lang="en-GB" dirty="0" smtClean="0"/>
          </a:p>
          <a:p>
            <a:r>
              <a:rPr lang="en-GB" dirty="0" smtClean="0"/>
              <a:t>The </a:t>
            </a:r>
            <a:r>
              <a:rPr lang="en-GB" dirty="0"/>
              <a:t>ethical codes governing the manner in which a service is delivered also need to change. </a:t>
            </a:r>
            <a:endParaRPr lang="en-GB" sz="2025" dirty="0"/>
          </a:p>
        </p:txBody>
      </p:sp>
    </p:spTree>
    <p:extLst>
      <p:ext uri="{BB962C8B-B14F-4D97-AF65-F5344CB8AC3E}">
        <p14:creationId xmlns:p14="http://schemas.microsoft.com/office/powerpoint/2010/main" val="4089828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799702"/>
            <a:ext cx="7886700" cy="1325563"/>
          </a:xfrm>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125265"/>
            <a:ext cx="7886700" cy="4342769"/>
          </a:xfrm>
        </p:spPr>
        <p:txBody>
          <a:bodyPr>
            <a:noAutofit/>
          </a:bodyPr>
          <a:lstStyle/>
          <a:p>
            <a:r>
              <a:rPr lang="en-GB" sz="2200" dirty="0"/>
              <a:t>What has been considered ethical in the past </a:t>
            </a:r>
            <a:r>
              <a:rPr lang="en-GB" sz="2200" b="1" dirty="0"/>
              <a:t>may not be so </a:t>
            </a:r>
            <a:r>
              <a:rPr lang="en-GB" sz="2200" dirty="0"/>
              <a:t>judged at present, and what is ethical now </a:t>
            </a:r>
            <a:r>
              <a:rPr lang="en-GB" sz="2200" b="1" dirty="0"/>
              <a:t>may not remain so </a:t>
            </a:r>
            <a:r>
              <a:rPr lang="en-GB" sz="2200" dirty="0"/>
              <a:t>in the future. Any judgement about whether a particular practice is ethical is made on the basis of the code of conduct </a:t>
            </a:r>
            <a:r>
              <a:rPr lang="en-GB" sz="2200" b="1" dirty="0"/>
              <a:t>prevalent at that point in time</a:t>
            </a:r>
            <a:r>
              <a:rPr lang="en-GB" sz="2200" dirty="0" smtClean="0"/>
              <a:t>.</a:t>
            </a:r>
          </a:p>
          <a:p>
            <a:endParaRPr lang="en-GB" sz="2200" dirty="0"/>
          </a:p>
          <a:p>
            <a:r>
              <a:rPr lang="en-GB" sz="2200" dirty="0" smtClean="0"/>
              <a:t>As </a:t>
            </a:r>
            <a:r>
              <a:rPr lang="en-GB" sz="2200" dirty="0"/>
              <a:t>the service and its manner of delivery differ from profession to profession, </a:t>
            </a:r>
            <a:r>
              <a:rPr lang="en-GB" sz="2200" b="1" dirty="0"/>
              <a:t>no code of conduct can be uniformly applied across all professions. </a:t>
            </a:r>
            <a:r>
              <a:rPr lang="en-GB" sz="2200" dirty="0"/>
              <a:t>Each profession has its own code of ethics, though there are commonalities. If you want guidelines on ethical conduct for a particular profession, you need to consult the code of ethics adopted by that profession or discipline.</a:t>
            </a:r>
          </a:p>
          <a:p>
            <a:endParaRPr lang="en-GB" sz="2200" dirty="0"/>
          </a:p>
        </p:txBody>
      </p:sp>
    </p:spTree>
    <p:extLst>
      <p:ext uri="{BB962C8B-B14F-4D97-AF65-F5344CB8AC3E}">
        <p14:creationId xmlns:p14="http://schemas.microsoft.com/office/powerpoint/2010/main" val="3662867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DF8A34-7A7B-4DDC-91DA-C7D7F7154BD6}"/>
              </a:ext>
            </a:extLst>
          </p:cNvPr>
          <p:cNvSpPr>
            <a:spLocks noGrp="1"/>
          </p:cNvSpPr>
          <p:nvPr>
            <p:ph type="title"/>
          </p:nvPr>
        </p:nvSpPr>
        <p:spPr>
          <a:xfrm>
            <a:off x="628650" y="825966"/>
            <a:ext cx="7886700" cy="1325563"/>
          </a:xfrm>
        </p:spPr>
        <p:txBody>
          <a:bodyPr/>
          <a:lstStyle/>
          <a:p>
            <a:r>
              <a:rPr lang="en-GB" b="1" dirty="0">
                <a:solidFill>
                  <a:schemeClr val="accent5"/>
                </a:solidFill>
              </a:rPr>
              <a:t>The concept of ethics</a:t>
            </a:r>
          </a:p>
        </p:txBody>
      </p:sp>
      <p:sp>
        <p:nvSpPr>
          <p:cNvPr id="3" name="Content Placeholder 2">
            <a:extLst>
              <a:ext uri="{FF2B5EF4-FFF2-40B4-BE49-F238E27FC236}">
                <a16:creationId xmlns="" xmlns:a16="http://schemas.microsoft.com/office/drawing/2014/main" id="{01C0096E-6A27-489A-A136-9108AE9C43E4}"/>
              </a:ext>
            </a:extLst>
          </p:cNvPr>
          <p:cNvSpPr>
            <a:spLocks noGrp="1"/>
          </p:cNvSpPr>
          <p:nvPr>
            <p:ph idx="1"/>
          </p:nvPr>
        </p:nvSpPr>
        <p:spPr>
          <a:xfrm>
            <a:off x="628650" y="2339788"/>
            <a:ext cx="7886700" cy="3980328"/>
          </a:xfrm>
        </p:spPr>
        <p:txBody>
          <a:bodyPr>
            <a:noAutofit/>
          </a:bodyPr>
          <a:lstStyle/>
          <a:p>
            <a:pPr marL="0" indent="0">
              <a:spcAft>
                <a:spcPts val="600"/>
              </a:spcAft>
              <a:buNone/>
            </a:pPr>
            <a:r>
              <a:rPr lang="en-GB" sz="2000" dirty="0"/>
              <a:t>‘What are these principles of conduct?’ is the most important question as it addresses the issue of the contents of </a:t>
            </a:r>
            <a:r>
              <a:rPr lang="en-GB" sz="2000" b="1" dirty="0"/>
              <a:t>ethical practice </a:t>
            </a:r>
            <a:r>
              <a:rPr lang="en-GB" sz="2000" dirty="0"/>
              <a:t>in a profession. </a:t>
            </a:r>
            <a:endParaRPr lang="en-GB" sz="2000" dirty="0" smtClean="0"/>
          </a:p>
          <a:p>
            <a:pPr marL="0" indent="0">
              <a:spcAft>
                <a:spcPts val="600"/>
              </a:spcAft>
              <a:buNone/>
            </a:pPr>
            <a:r>
              <a:rPr lang="en-GB" sz="2000" dirty="0" smtClean="0"/>
              <a:t>As </a:t>
            </a:r>
            <a:r>
              <a:rPr lang="en-GB" sz="2000" dirty="0"/>
              <a:t>the code of conduct varies from profession to profession, it is not possible to provide a universal answer to this question. </a:t>
            </a:r>
            <a:endParaRPr lang="en-GB" sz="2000" dirty="0" smtClean="0"/>
          </a:p>
          <a:p>
            <a:pPr marL="0" indent="0">
              <a:spcAft>
                <a:spcPts val="600"/>
              </a:spcAft>
              <a:buNone/>
            </a:pPr>
            <a:r>
              <a:rPr lang="en-GB" sz="2000" dirty="0" smtClean="0"/>
              <a:t>However</a:t>
            </a:r>
            <a:r>
              <a:rPr lang="en-GB" sz="2000" dirty="0"/>
              <a:t>, in research, any dilemma stemming from a moral quandary is a basis of ethical conduct. </a:t>
            </a:r>
            <a:endParaRPr lang="en-GB" sz="2000" dirty="0" smtClean="0"/>
          </a:p>
          <a:p>
            <a:pPr marL="0" indent="0">
              <a:spcAft>
                <a:spcPts val="600"/>
              </a:spcAft>
              <a:buNone/>
            </a:pPr>
            <a:r>
              <a:rPr lang="en-GB" sz="2000" dirty="0" smtClean="0"/>
              <a:t>There </a:t>
            </a:r>
            <a:r>
              <a:rPr lang="en-GB" sz="2000" dirty="0"/>
              <a:t>are certain behaviours in research – such as causing harm to individuals, breaching confidentiality, using information improperly and introducing bias – that are considered </a:t>
            </a:r>
            <a:r>
              <a:rPr lang="en-GB" sz="2000" b="1" dirty="0"/>
              <a:t>unethical </a:t>
            </a:r>
            <a:r>
              <a:rPr lang="en-GB" sz="2000" dirty="0"/>
              <a:t>in any profession</a:t>
            </a:r>
            <a:endParaRPr lang="en-GB" sz="1600" dirty="0"/>
          </a:p>
          <a:p>
            <a:pPr>
              <a:spcAft>
                <a:spcPts val="600"/>
              </a:spcAft>
            </a:pPr>
            <a:endParaRPr lang="en-GB" sz="2400" dirty="0"/>
          </a:p>
        </p:txBody>
      </p:sp>
    </p:spTree>
    <p:extLst>
      <p:ext uri="{BB962C8B-B14F-4D97-AF65-F5344CB8AC3E}">
        <p14:creationId xmlns:p14="http://schemas.microsoft.com/office/powerpoint/2010/main" val="29111765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TotalTime>
  <Words>1917</Words>
  <Application>Microsoft Office PowerPoint</Application>
  <PresentationFormat>On-screen Show (4:3)</PresentationFormat>
  <Paragraphs>109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Arial Rounded MT Bold</vt:lpstr>
      <vt:lpstr>Calibri</vt:lpstr>
      <vt:lpstr>Calibri Light</vt:lpstr>
      <vt:lpstr>Office Theme</vt:lpstr>
      <vt:lpstr>PowerPoint Presentation</vt:lpstr>
      <vt:lpstr>Etika Dalam Penelitian</vt:lpstr>
      <vt:lpstr>Materi dalam kuliah ini disadur dari:</vt:lpstr>
      <vt:lpstr>The concept of ethics</vt:lpstr>
      <vt:lpstr>The concept of ethics</vt:lpstr>
      <vt:lpstr>The concept of ethics</vt:lpstr>
      <vt:lpstr>The concept of ethics</vt:lpstr>
      <vt:lpstr>The concept of ethics</vt:lpstr>
      <vt:lpstr>The concept of ethics</vt:lpstr>
      <vt:lpstr>The concept of ethics</vt:lpstr>
      <vt:lpstr>Honesty in your work</vt:lpstr>
      <vt:lpstr>Honesty in your work</vt:lpstr>
      <vt:lpstr>Honesty in your work</vt:lpstr>
      <vt:lpstr>Honesty in your work</vt:lpstr>
      <vt:lpstr>Honesty in your work</vt:lpstr>
      <vt:lpstr>The ethics of using animals in research</vt:lpstr>
      <vt:lpstr>PowerPoint Presentation</vt:lpstr>
      <vt:lpstr>The ethics of using animals in research</vt:lpstr>
      <vt:lpstr>Ethical Justification for the use of animals</vt:lpstr>
      <vt:lpstr>Ethical Justification for the use of animals</vt:lpstr>
      <vt:lpstr>Ethical Justification for the use of animals</vt:lpstr>
      <vt:lpstr>Contending Views and Alternatives</vt:lpstr>
      <vt:lpstr>Contending Views and Alternatives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MetLit 7</dc:title>
  <dc:creator>Maha C</dc:creator>
  <cp:lastModifiedBy>Radisti</cp:lastModifiedBy>
  <cp:revision>67</cp:revision>
  <dcterms:created xsi:type="dcterms:W3CDTF">2019-04-28T09:15:37Z</dcterms:created>
  <dcterms:modified xsi:type="dcterms:W3CDTF">2019-06-26T13:48:41Z</dcterms:modified>
</cp:coreProperties>
</file>