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1" r:id="rId3"/>
    <p:sldId id="295" r:id="rId4"/>
    <p:sldId id="272" r:id="rId5"/>
    <p:sldId id="273" r:id="rId6"/>
    <p:sldId id="292" r:id="rId7"/>
    <p:sldId id="274" r:id="rId8"/>
    <p:sldId id="275" r:id="rId9"/>
    <p:sldId id="293" r:id="rId10"/>
    <p:sldId id="276" r:id="rId11"/>
    <p:sldId id="277" r:id="rId12"/>
    <p:sldId id="278" r:id="rId13"/>
    <p:sldId id="279" r:id="rId14"/>
    <p:sldId id="280" r:id="rId15"/>
    <p:sldId id="281" r:id="rId16"/>
    <p:sldId id="282" r:id="rId17"/>
    <p:sldId id="284" r:id="rId18"/>
    <p:sldId id="285" r:id="rId19"/>
    <p:sldId id="286" r:id="rId20"/>
    <p:sldId id="294" r:id="rId21"/>
    <p:sldId id="288"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00566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449625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15110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48367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4496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251E31-3360-4B21-9259-93469148225D}"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49967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251E31-3360-4B21-9259-93469148225D}" type="datetimeFigureOut">
              <a:rPr lang="en-GB" smtClean="0"/>
              <a:t>26/06/2019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88316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251E31-3360-4B21-9259-93469148225D}" type="datetimeFigureOut">
              <a:rPr lang="en-GB" smtClean="0"/>
              <a:t>26/06/2019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6553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51E31-3360-4B21-9259-93469148225D}" type="datetimeFigureOut">
              <a:rPr lang="en-GB" smtClean="0"/>
              <a:t>26/06/2019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85417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51E31-3360-4B21-9259-93469148225D}"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915331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51E31-3360-4B21-9259-93469148225D}"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74717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51E31-3360-4B21-9259-93469148225D}" type="datetimeFigureOut">
              <a:rPr lang="en-GB" smtClean="0"/>
              <a:t>26/06/2019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5B793-A244-46AC-B634-CFDE6095F1F0}" type="slidenum">
              <a:rPr lang="en-GB" smtClean="0"/>
              <a:t>‹#›</a:t>
            </a:fld>
            <a:endParaRPr lang="en-GB"/>
          </a:p>
        </p:txBody>
      </p:sp>
    </p:spTree>
    <p:extLst>
      <p:ext uri="{BB962C8B-B14F-4D97-AF65-F5344CB8AC3E}">
        <p14:creationId xmlns:p14="http://schemas.microsoft.com/office/powerpoint/2010/main" val="258920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3160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3307976" y="2474893"/>
            <a:ext cx="528469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r>
              <a:rPr lang="en-US" sz="2800" b="1" dirty="0">
                <a:solidFill>
                  <a:schemeClr val="bg1"/>
                </a:solidFill>
                <a:latin typeface="Arial Rounded MT Bold" panose="020F0704030504030204" pitchFamily="34" charset="0"/>
              </a:rPr>
              <a:t>IBL 381</a:t>
            </a:r>
          </a:p>
          <a:p>
            <a:pPr algn="ctr" eaLnBrk="1" hangingPunct="1"/>
            <a:r>
              <a:rPr lang="en-US" sz="2800" b="1" dirty="0">
                <a:solidFill>
                  <a:schemeClr val="bg1"/>
                </a:solidFill>
                <a:latin typeface="Arial Rounded MT Bold" panose="020F0704030504030204" pitchFamily="34" charset="0"/>
              </a:rPr>
              <a:t>METODOLOGI PENELITIAN</a:t>
            </a:r>
          </a:p>
        </p:txBody>
      </p:sp>
      <p:sp>
        <p:nvSpPr>
          <p:cNvPr id="3076" name="TextBox 1"/>
          <p:cNvSpPr txBox="1">
            <a:spLocks noChangeArrowheads="1"/>
          </p:cNvSpPr>
          <p:nvPr/>
        </p:nvSpPr>
        <p:spPr bwMode="auto">
          <a:xfrm>
            <a:off x="3907209" y="4922123"/>
            <a:ext cx="40862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dirty="0">
                <a:solidFill>
                  <a:schemeClr val="bg1"/>
                </a:solidFill>
                <a:latin typeface="Arial Rounded MT Bold" panose="020F0704030504030204" pitchFamily="34" charset="0"/>
              </a:rPr>
              <a:t>Radisti A. </a:t>
            </a:r>
            <a:r>
              <a:rPr lang="en-US" sz="1600" dirty="0" err="1" smtClean="0">
                <a:solidFill>
                  <a:schemeClr val="bg1"/>
                </a:solidFill>
                <a:latin typeface="Arial Rounded MT Bold" panose="020F0704030504030204" pitchFamily="34" charset="0"/>
              </a:rPr>
              <a:t>Praptiwi</a:t>
            </a:r>
            <a:endParaRPr lang="id-ID" sz="1600" dirty="0">
              <a:solidFill>
                <a:schemeClr val="bg1"/>
              </a:solidFill>
              <a:latin typeface="Arial Rounded MT Bold" panose="020F0704030504030204" pitchFamily="34" charset="0"/>
            </a:endParaRPr>
          </a:p>
        </p:txBody>
      </p:sp>
      <p:sp>
        <p:nvSpPr>
          <p:cNvPr id="5" name="TextBox 1"/>
          <p:cNvSpPr txBox="1">
            <a:spLocks noChangeArrowheads="1"/>
          </p:cNvSpPr>
          <p:nvPr/>
        </p:nvSpPr>
        <p:spPr bwMode="auto">
          <a:xfrm>
            <a:off x="2985248" y="3760063"/>
            <a:ext cx="61587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nn-NO" sz="2400" dirty="0" smtClean="0">
                <a:solidFill>
                  <a:schemeClr val="bg1"/>
                </a:solidFill>
                <a:latin typeface="Arial Rounded MT Bold" panose="020F0704030504030204" pitchFamily="34" charset="0"/>
              </a:rPr>
              <a:t>14. Writing Research Proposal and Report</a:t>
            </a:r>
            <a:endParaRPr lang="nn-NO"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5255838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802539"/>
            <a:ext cx="7886700" cy="3263504"/>
          </a:xfrm>
        </p:spPr>
        <p:txBody>
          <a:bodyPr>
            <a:noAutofit/>
          </a:bodyPr>
          <a:lstStyle/>
          <a:p>
            <a:pPr marL="0" indent="0">
              <a:buNone/>
            </a:pPr>
            <a:r>
              <a:rPr lang="en-GB" b="1" dirty="0" smtClean="0"/>
              <a:t>3. THE </a:t>
            </a:r>
            <a:r>
              <a:rPr lang="en-GB" b="1" dirty="0"/>
              <a:t>CONTEXT – BACKGROUND AND PREVIOUS RESEARCH</a:t>
            </a:r>
          </a:p>
          <a:p>
            <a:pPr marL="0" indent="0">
              <a:buNone/>
            </a:pPr>
            <a:endParaRPr lang="en-GB" sz="2000" dirty="0" smtClean="0"/>
          </a:p>
          <a:p>
            <a:r>
              <a:rPr lang="en-GB" sz="2000" dirty="0" smtClean="0"/>
              <a:t>This </a:t>
            </a:r>
            <a:r>
              <a:rPr lang="en-GB" sz="2000" dirty="0"/>
              <a:t>explains to the reader the </a:t>
            </a:r>
            <a:r>
              <a:rPr lang="en-GB" sz="2000" b="1" dirty="0"/>
              <a:t>background from which the research problem emerges</a:t>
            </a:r>
            <a:r>
              <a:rPr lang="en-GB" sz="2000" dirty="0"/>
              <a:t>. It should explain the </a:t>
            </a:r>
            <a:r>
              <a:rPr lang="en-GB" sz="2000" b="1" dirty="0"/>
              <a:t>major factors </a:t>
            </a:r>
            <a:r>
              <a:rPr lang="en-GB" sz="2000" dirty="0"/>
              <a:t>which surround your problem, and of </a:t>
            </a:r>
            <a:r>
              <a:rPr lang="en-GB" sz="2000" b="1" dirty="0"/>
              <a:t>any significant literature which relates to it</a:t>
            </a:r>
            <a:r>
              <a:rPr lang="en-GB" sz="2000" dirty="0"/>
              <a:t>.</a:t>
            </a:r>
          </a:p>
          <a:p>
            <a:r>
              <a:rPr lang="en-GB" sz="2000" dirty="0"/>
              <a:t>Virtually every subject has been researched previously, so a </a:t>
            </a:r>
            <a:r>
              <a:rPr lang="en-GB" sz="2000" b="1" dirty="0"/>
              <a:t>critical account of what has been achieved so far to address the problem is required </a:t>
            </a:r>
            <a:r>
              <a:rPr lang="en-GB" sz="2000" dirty="0"/>
              <a:t>in order to identify the gaps in knowledge or contentious issues. The </a:t>
            </a:r>
            <a:r>
              <a:rPr lang="en-GB" sz="2000" b="1" dirty="0"/>
              <a:t>research should fill one of these gaps or try to resolve the contention</a:t>
            </a:r>
            <a:r>
              <a:rPr lang="en-GB" sz="2000" dirty="0"/>
              <a:t>. </a:t>
            </a:r>
            <a:endParaRPr lang="en-GB" sz="2000" dirty="0" smtClean="0"/>
          </a:p>
          <a:p>
            <a:r>
              <a:rPr lang="en-GB" sz="2000" dirty="0" smtClean="0"/>
              <a:t>Do </a:t>
            </a:r>
            <a:r>
              <a:rPr lang="en-GB" sz="2000" dirty="0"/>
              <a:t>not assume that the reader knows anything about your subject.</a:t>
            </a:r>
            <a:endParaRPr lang="en-GB" sz="1600" dirty="0"/>
          </a:p>
        </p:txBody>
      </p:sp>
    </p:spTree>
    <p:extLst>
      <p:ext uri="{BB962C8B-B14F-4D97-AF65-F5344CB8AC3E}">
        <p14:creationId xmlns:p14="http://schemas.microsoft.com/office/powerpoint/2010/main" val="770573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2452407" y="2152162"/>
            <a:ext cx="5664574" cy="3263504"/>
          </a:xfrm>
        </p:spPr>
        <p:txBody>
          <a:bodyPr>
            <a:noAutofit/>
          </a:bodyPr>
          <a:lstStyle/>
          <a:p>
            <a:pPr marL="0" indent="0">
              <a:buNone/>
            </a:pPr>
            <a:r>
              <a:rPr lang="en-GB" b="1" dirty="0" smtClean="0"/>
              <a:t>4. THE </a:t>
            </a:r>
            <a:r>
              <a:rPr lang="en-GB" b="1" dirty="0"/>
              <a:t>RESEARCH PROBLEM</a:t>
            </a:r>
          </a:p>
          <a:p>
            <a:pPr marL="0" indent="0">
              <a:buNone/>
            </a:pPr>
            <a:endParaRPr lang="en-GB" sz="2200" dirty="0" smtClean="0"/>
          </a:p>
          <a:p>
            <a:r>
              <a:rPr lang="en-GB" sz="2200" dirty="0" smtClean="0"/>
              <a:t>The </a:t>
            </a:r>
            <a:r>
              <a:rPr lang="en-GB" sz="2200" dirty="0"/>
              <a:t>research problem provides the </a:t>
            </a:r>
            <a:r>
              <a:rPr lang="en-GB" sz="2200" b="1" dirty="0"/>
              <a:t>focus of the research </a:t>
            </a:r>
            <a:r>
              <a:rPr lang="en-GB" sz="2200" dirty="0"/>
              <a:t>project. It is the culmination of the background work and the initiator of the specific research tasks. </a:t>
            </a:r>
            <a:endParaRPr lang="en-GB" sz="2200" dirty="0" smtClean="0"/>
          </a:p>
          <a:p>
            <a:r>
              <a:rPr lang="en-GB" sz="2200" dirty="0" smtClean="0"/>
              <a:t>It </a:t>
            </a:r>
            <a:r>
              <a:rPr lang="en-GB" sz="2200" dirty="0"/>
              <a:t>must be very </a:t>
            </a:r>
            <a:r>
              <a:rPr lang="en-GB" sz="2200" b="1" dirty="0"/>
              <a:t>clearly defined to explain the </a:t>
            </a:r>
            <a:r>
              <a:rPr lang="en-GB" sz="2200" b="1" dirty="0" smtClean="0"/>
              <a:t>nature </a:t>
            </a:r>
            <a:r>
              <a:rPr lang="en-GB" sz="2200" b="1" dirty="0"/>
              <a:t>of the problem </a:t>
            </a:r>
            <a:r>
              <a:rPr lang="en-GB" sz="2200" dirty="0"/>
              <a:t>and </a:t>
            </a:r>
            <a:r>
              <a:rPr lang="en-GB" sz="2200" b="1" dirty="0"/>
              <a:t>why it is significant</a:t>
            </a:r>
            <a:r>
              <a:rPr lang="en-GB" sz="2200" dirty="0"/>
              <a:t>. The problem may be expressed in abstract </a:t>
            </a:r>
            <a:r>
              <a:rPr lang="en-GB" sz="2200" b="1" dirty="0"/>
              <a:t>terms </a:t>
            </a:r>
            <a:r>
              <a:rPr lang="en-GB" sz="2200" dirty="0"/>
              <a:t>initially, but through the statement of </a:t>
            </a:r>
            <a:r>
              <a:rPr lang="en-GB" sz="2200" b="1" dirty="0"/>
              <a:t>sub-problems</a:t>
            </a:r>
            <a:r>
              <a:rPr lang="en-GB" sz="2200" dirty="0"/>
              <a:t>, you should indicate how it can be investigated practically.</a:t>
            </a:r>
          </a:p>
        </p:txBody>
      </p:sp>
      <p:pic>
        <p:nvPicPr>
          <p:cNvPr id="6146"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342" y="1967429"/>
            <a:ext cx="1488465" cy="1488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828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467096"/>
            <a:ext cx="7886700" cy="3690169"/>
          </a:xfrm>
        </p:spPr>
        <p:txBody>
          <a:bodyPr>
            <a:noAutofit/>
          </a:bodyPr>
          <a:lstStyle/>
          <a:p>
            <a:pPr marL="0" indent="0">
              <a:buNone/>
            </a:pPr>
            <a:r>
              <a:rPr lang="en-GB" b="1" dirty="0" smtClean="0"/>
              <a:t>5. OUTLINE </a:t>
            </a:r>
            <a:r>
              <a:rPr lang="en-GB" b="1" dirty="0"/>
              <a:t>OF </a:t>
            </a:r>
            <a:r>
              <a:rPr lang="en-GB" b="1" dirty="0" smtClean="0"/>
              <a:t>METHODS</a:t>
            </a:r>
          </a:p>
          <a:p>
            <a:pPr marL="0" indent="0">
              <a:buNone/>
            </a:pPr>
            <a:endParaRPr lang="en-GB" b="1" dirty="0"/>
          </a:p>
          <a:p>
            <a:r>
              <a:rPr lang="en-GB" sz="2000" dirty="0"/>
              <a:t>This part of the proposal </a:t>
            </a:r>
            <a:r>
              <a:rPr lang="en-GB" sz="2000" b="1" dirty="0"/>
              <a:t>explains briefly what you are going to do </a:t>
            </a:r>
            <a:r>
              <a:rPr lang="en-GB" sz="2000" dirty="0"/>
              <a:t>in order to carry out your research, based on your chosen research approach. The explanation will outline which methods you will </a:t>
            </a:r>
            <a:r>
              <a:rPr lang="en-GB" sz="2000" dirty="0" smtClean="0"/>
              <a:t>use for </a:t>
            </a:r>
            <a:r>
              <a:rPr lang="en-GB" sz="2000" dirty="0"/>
              <a:t>what, and why.</a:t>
            </a:r>
          </a:p>
          <a:p>
            <a:r>
              <a:rPr lang="en-GB" sz="2000" b="1" dirty="0"/>
              <a:t>Every proposal is different in its description of methods</a:t>
            </a:r>
            <a:r>
              <a:rPr lang="en-GB" sz="2000" dirty="0"/>
              <a:t>, as these have to be specifically tailored to efficiently collect and analyse data relevant to the specific research problem and to produce the outcomes aimed at</a:t>
            </a:r>
            <a:r>
              <a:rPr lang="en-GB" sz="2000" dirty="0" smtClean="0"/>
              <a:t>.</a:t>
            </a:r>
          </a:p>
          <a:p>
            <a:r>
              <a:rPr lang="en-GB" sz="2000" dirty="0" smtClean="0"/>
              <a:t> </a:t>
            </a:r>
            <a:r>
              <a:rPr lang="en-GB" sz="2000" dirty="0"/>
              <a:t>It is generally relevant to distinguish between the methods of data collection and data analysis.</a:t>
            </a:r>
          </a:p>
        </p:txBody>
      </p:sp>
      <p:pic>
        <p:nvPicPr>
          <p:cNvPr id="7170" name="Picture 2" descr="Image result for research metho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093" y="1690689"/>
            <a:ext cx="2608730" cy="1552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815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2995332" y="2232844"/>
            <a:ext cx="5960409" cy="3263504"/>
          </a:xfrm>
        </p:spPr>
        <p:txBody>
          <a:bodyPr>
            <a:noAutofit/>
          </a:bodyPr>
          <a:lstStyle/>
          <a:p>
            <a:pPr marL="0" indent="0">
              <a:buNone/>
            </a:pPr>
            <a:r>
              <a:rPr lang="en-GB" b="1" dirty="0" smtClean="0"/>
              <a:t>6. POSSIBLE </a:t>
            </a:r>
            <a:r>
              <a:rPr lang="en-GB" b="1" dirty="0"/>
              <a:t>OUTCOMES OF THE </a:t>
            </a:r>
            <a:r>
              <a:rPr lang="en-GB" b="1" dirty="0" smtClean="0"/>
              <a:t>RESEARCH</a:t>
            </a:r>
          </a:p>
          <a:p>
            <a:pPr marL="0" indent="0">
              <a:buNone/>
            </a:pPr>
            <a:endParaRPr lang="en-GB" sz="2000" b="1" dirty="0"/>
          </a:p>
          <a:p>
            <a:r>
              <a:rPr lang="en-GB" sz="2000" dirty="0"/>
              <a:t>Although you cannot predict exactly what the outcomes will be (if you could, there would be little point in carrying out the research) you should try to be quite precise as to the nature and scope of the outcomes and as to who might benefit from the information. </a:t>
            </a:r>
            <a:endParaRPr lang="en-GB" sz="2000" dirty="0" smtClean="0"/>
          </a:p>
          <a:p>
            <a:r>
              <a:rPr lang="en-GB" sz="2000" dirty="0" smtClean="0"/>
              <a:t>The </a:t>
            </a:r>
            <a:r>
              <a:rPr lang="en-GB" sz="2000" dirty="0"/>
              <a:t>outcomes should relate directly to the aims of the research.</a:t>
            </a:r>
          </a:p>
        </p:txBody>
      </p:sp>
      <p:pic>
        <p:nvPicPr>
          <p:cNvPr id="8194" name="Picture 2" descr="Image result for outcome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232844"/>
            <a:ext cx="1814721" cy="1814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239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365127"/>
            <a:ext cx="7886700" cy="670298"/>
          </a:xfrm>
        </p:spPr>
        <p:txBody>
          <a:bodyPr>
            <a:normAutofit fontScale="90000"/>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251209"/>
            <a:ext cx="8071597" cy="3263504"/>
          </a:xfrm>
        </p:spPr>
        <p:txBody>
          <a:bodyPr>
            <a:noAutofit/>
          </a:bodyPr>
          <a:lstStyle/>
          <a:p>
            <a:pPr marL="0" indent="0">
              <a:buNone/>
            </a:pPr>
            <a:r>
              <a:rPr lang="en-GB" sz="2200" b="1" dirty="0" smtClean="0"/>
              <a:t>7. TIMETABLE </a:t>
            </a:r>
            <a:r>
              <a:rPr lang="en-GB" sz="2200" b="1" dirty="0"/>
              <a:t>OF THE PROJECT AND DESCRIPTION OF ANY RESOURCES REQUIRED</a:t>
            </a:r>
          </a:p>
          <a:p>
            <a:r>
              <a:rPr lang="en-GB" sz="1800" dirty="0" smtClean="0"/>
              <a:t>There </a:t>
            </a:r>
            <a:r>
              <a:rPr lang="en-GB" sz="1800" dirty="0"/>
              <a:t>is always a time limit to research projects. The formulation of a timetable is therefore </a:t>
            </a:r>
            <a:r>
              <a:rPr lang="en-GB" sz="1800" b="1" dirty="0"/>
              <a:t>essential in order to allocate time limits to the sequence of tasks that you need to accomplish </a:t>
            </a:r>
            <a:r>
              <a:rPr lang="en-GB" sz="1800" dirty="0"/>
              <a:t>in order to hand the finished report or dissertation in on time. This is not only a test of the practicality of the proposed project, but also an organizational guide when you carry out the work.</a:t>
            </a:r>
          </a:p>
          <a:p>
            <a:r>
              <a:rPr lang="en-GB" sz="1800" b="1" dirty="0"/>
              <a:t>Resources </a:t>
            </a:r>
            <a:r>
              <a:rPr lang="en-GB" sz="1800" dirty="0"/>
              <a:t>that are essential to the project, such as equipment, transport, skills, software etc. </a:t>
            </a:r>
            <a:r>
              <a:rPr lang="en-GB" sz="1800" b="1" dirty="0"/>
              <a:t>should be listed and availability assured in order to convince </a:t>
            </a:r>
            <a:r>
              <a:rPr lang="en-GB" sz="1800" dirty="0"/>
              <a:t>the reader (and yourself) of the practicality of achieving the aims of the project.</a:t>
            </a:r>
            <a:endParaRPr lang="en-GB" sz="1400" dirty="0"/>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078" y="4259219"/>
            <a:ext cx="7627844" cy="227668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4644" y="4349319"/>
            <a:ext cx="1671420" cy="276999"/>
          </a:xfrm>
          <a:prstGeom prst="rect">
            <a:avLst/>
          </a:prstGeom>
          <a:noFill/>
        </p:spPr>
        <p:txBody>
          <a:bodyPr wrap="none" rtlCol="0">
            <a:spAutoFit/>
          </a:bodyPr>
          <a:lstStyle/>
          <a:p>
            <a:r>
              <a:rPr lang="en-US" sz="1200" b="1" dirty="0" smtClean="0">
                <a:solidFill>
                  <a:schemeClr val="accent5"/>
                </a:solidFill>
              </a:rPr>
              <a:t>Example of Gantt Chart</a:t>
            </a:r>
            <a:endParaRPr lang="en-US" sz="1200" b="1" dirty="0">
              <a:solidFill>
                <a:schemeClr val="accent5"/>
              </a:solidFill>
            </a:endParaRPr>
          </a:p>
        </p:txBody>
      </p:sp>
    </p:spTree>
    <p:extLst>
      <p:ext uri="{BB962C8B-B14F-4D97-AF65-F5344CB8AC3E}">
        <p14:creationId xmlns:p14="http://schemas.microsoft.com/office/powerpoint/2010/main" val="175619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2981886" y="2676598"/>
            <a:ext cx="5973856" cy="3263504"/>
          </a:xfrm>
        </p:spPr>
        <p:txBody>
          <a:bodyPr>
            <a:noAutofit/>
          </a:bodyPr>
          <a:lstStyle/>
          <a:p>
            <a:pPr marL="0" indent="0">
              <a:buNone/>
            </a:pPr>
            <a:r>
              <a:rPr lang="en-GB" b="1" dirty="0" smtClean="0"/>
              <a:t>8. LIST </a:t>
            </a:r>
            <a:r>
              <a:rPr lang="en-GB" b="1" dirty="0"/>
              <a:t>OF REFERENCES</a:t>
            </a:r>
          </a:p>
          <a:p>
            <a:endParaRPr lang="en-GB" sz="2200" dirty="0" smtClean="0"/>
          </a:p>
          <a:p>
            <a:r>
              <a:rPr lang="en-GB" sz="2200" dirty="0" smtClean="0"/>
              <a:t>Where did you find the cited works?</a:t>
            </a:r>
          </a:p>
          <a:p>
            <a:r>
              <a:rPr lang="en-GB" sz="2200" dirty="0" smtClean="0"/>
              <a:t>It must be clearly recorded in list of references. </a:t>
            </a:r>
          </a:p>
          <a:p>
            <a:r>
              <a:rPr lang="en-GB" sz="2200" dirty="0" smtClean="0"/>
              <a:t>References must be relevant to your work.</a:t>
            </a:r>
            <a:endParaRPr lang="en-GB" sz="2200" dirty="0"/>
          </a:p>
        </p:txBody>
      </p:sp>
      <p:pic>
        <p:nvPicPr>
          <p:cNvPr id="10242" name="Picture 2" descr="Image result for references list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492" y="2944905"/>
            <a:ext cx="2538412" cy="2538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28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Report</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2339789" y="2232845"/>
            <a:ext cx="6538631" cy="3263504"/>
          </a:xfrm>
        </p:spPr>
        <p:txBody>
          <a:bodyPr>
            <a:noAutofit/>
          </a:bodyPr>
          <a:lstStyle/>
          <a:p>
            <a:r>
              <a:rPr lang="en-GB" sz="2200" dirty="0"/>
              <a:t>Research report is </a:t>
            </a:r>
            <a:r>
              <a:rPr lang="en-GB" sz="2200" b="1" dirty="0"/>
              <a:t>considered a major component of the research study </a:t>
            </a:r>
            <a:r>
              <a:rPr lang="en-GB" sz="2200" dirty="0"/>
              <a:t>for the research task remains incomplete till the report has been presented and/or written. </a:t>
            </a:r>
            <a:endParaRPr lang="en-GB" sz="2200" dirty="0" smtClean="0"/>
          </a:p>
          <a:p>
            <a:r>
              <a:rPr lang="en-GB" sz="2200" dirty="0" smtClean="0"/>
              <a:t>As </a:t>
            </a:r>
            <a:r>
              <a:rPr lang="en-GB" sz="2200" dirty="0"/>
              <a:t>a matter of fact even the most brilliant hypothesis, highly well designed and conducted research study, and the most striking generalizations and findings are of little value </a:t>
            </a:r>
            <a:r>
              <a:rPr lang="en-GB" sz="2200" b="1" dirty="0"/>
              <a:t>unless they are effectively communicated to others</a:t>
            </a:r>
            <a:r>
              <a:rPr lang="en-GB" sz="2200" dirty="0"/>
              <a:t>. The purpose of research is not well served unless the findings are made known to others.</a:t>
            </a:r>
          </a:p>
        </p:txBody>
      </p:sp>
      <p:pic>
        <p:nvPicPr>
          <p:cNvPr id="11266" name="Picture 2" descr="Image result for research report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40" y="2734038"/>
            <a:ext cx="2022849" cy="2261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077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Report – When to start </a:t>
            </a:r>
            <a:r>
              <a:rPr lang="en-GB" b="1" dirty="0" smtClean="0">
                <a:solidFill>
                  <a:srgbClr val="C00000"/>
                </a:solidFill>
                <a:effectLst>
                  <a:outerShdw blurRad="38100" dist="38100" dir="2700000" algn="tl">
                    <a:srgbClr val="000000">
                      <a:alpha val="43137"/>
                    </a:srgbClr>
                  </a:outerShdw>
                </a:effectLst>
              </a:rPr>
              <a:t>writing?</a:t>
            </a:r>
            <a:endParaRPr lang="en-GB" b="1"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125268"/>
            <a:ext cx="7886700" cy="3263504"/>
          </a:xfrm>
        </p:spPr>
        <p:txBody>
          <a:bodyPr>
            <a:noAutofit/>
          </a:bodyPr>
          <a:lstStyle/>
          <a:p>
            <a:r>
              <a:rPr lang="en-GB" b="1" dirty="0"/>
              <a:t>First </a:t>
            </a:r>
            <a:r>
              <a:rPr lang="en-GB" dirty="0"/>
              <a:t>you will need to prepare a structure for the writing </a:t>
            </a:r>
            <a:r>
              <a:rPr lang="en-GB" b="1" dirty="0"/>
              <a:t>as soon as you are clear what you will  be doing</a:t>
            </a:r>
            <a:r>
              <a:rPr lang="en-GB" dirty="0"/>
              <a:t>, probably after you have completed your proposal. </a:t>
            </a:r>
            <a:endParaRPr lang="en-GB" dirty="0" smtClean="0"/>
          </a:p>
          <a:p>
            <a:r>
              <a:rPr lang="en-GB" dirty="0" smtClean="0"/>
              <a:t>The </a:t>
            </a:r>
            <a:r>
              <a:rPr lang="en-GB" dirty="0"/>
              <a:t>trick then is </a:t>
            </a:r>
            <a:r>
              <a:rPr lang="en-GB" b="1" dirty="0"/>
              <a:t>to gradually amass </a:t>
            </a:r>
            <a:r>
              <a:rPr lang="en-GB" dirty="0"/>
              <a:t>a collection of notes, observations and data on the issues relevant to your study, which you can then use as a basis for your first draft. </a:t>
            </a:r>
            <a:endParaRPr lang="en-GB" dirty="0" smtClean="0"/>
          </a:p>
          <a:p>
            <a:r>
              <a:rPr lang="en-GB" dirty="0" smtClean="0"/>
              <a:t>The </a:t>
            </a:r>
            <a:r>
              <a:rPr lang="en-GB" dirty="0"/>
              <a:t>structure will provide a framework into which you can insert your </a:t>
            </a:r>
            <a:r>
              <a:rPr lang="en-GB" dirty="0" smtClean="0"/>
              <a:t>text.</a:t>
            </a:r>
            <a:endParaRPr lang="en-GB" sz="1950" dirty="0"/>
          </a:p>
        </p:txBody>
      </p:sp>
    </p:spTree>
    <p:extLst>
      <p:ext uri="{BB962C8B-B14F-4D97-AF65-F5344CB8AC3E}">
        <p14:creationId xmlns:p14="http://schemas.microsoft.com/office/powerpoint/2010/main" val="3850352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Report –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690689"/>
            <a:ext cx="7886700" cy="3263504"/>
          </a:xfrm>
        </p:spPr>
        <p:txBody>
          <a:bodyPr>
            <a:noAutofit/>
          </a:bodyPr>
          <a:lstStyle/>
          <a:p>
            <a:pPr marL="0" indent="0">
              <a:buNone/>
            </a:pPr>
            <a:r>
              <a:rPr lang="en-GB" sz="1800" dirty="0"/>
              <a:t>The framework for your dissertation is most easily created by making a list of possible chapter or section headings. Consult your proposal and plan of work for indications of what these may be. At the very simplest level the divisions may be like this</a:t>
            </a:r>
            <a:r>
              <a:rPr lang="en-GB" sz="1800" dirty="0" smtClean="0"/>
              <a:t>:</a:t>
            </a:r>
          </a:p>
          <a:p>
            <a:pPr marL="0" indent="0">
              <a:buNone/>
            </a:pPr>
            <a:endParaRPr lang="en-GB" sz="600" dirty="0"/>
          </a:p>
          <a:p>
            <a:pPr marL="685800"/>
            <a:r>
              <a:rPr lang="en-GB" sz="1800" dirty="0">
                <a:solidFill>
                  <a:schemeClr val="accent5">
                    <a:lumMod val="50000"/>
                  </a:schemeClr>
                </a:solidFill>
              </a:rPr>
              <a:t>Introduction</a:t>
            </a:r>
          </a:p>
          <a:p>
            <a:pPr marL="685800"/>
            <a:r>
              <a:rPr lang="en-GB" sz="1800" dirty="0">
                <a:solidFill>
                  <a:schemeClr val="accent5">
                    <a:lumMod val="50000"/>
                  </a:schemeClr>
                </a:solidFill>
              </a:rPr>
              <a:t>Background and previous research</a:t>
            </a:r>
          </a:p>
          <a:p>
            <a:pPr marL="685800"/>
            <a:r>
              <a:rPr lang="en-GB" sz="1800" dirty="0">
                <a:solidFill>
                  <a:schemeClr val="accent5">
                    <a:lumMod val="50000"/>
                  </a:schemeClr>
                </a:solidFill>
              </a:rPr>
              <a:t>The main issues and research problem</a:t>
            </a:r>
          </a:p>
          <a:p>
            <a:pPr marL="685800"/>
            <a:r>
              <a:rPr lang="en-GB" sz="1800" dirty="0">
                <a:solidFill>
                  <a:schemeClr val="accent5">
                    <a:lumMod val="50000"/>
                  </a:schemeClr>
                </a:solidFill>
              </a:rPr>
              <a:t>Research methods – how you will investigate the problem</a:t>
            </a:r>
          </a:p>
          <a:p>
            <a:pPr marL="685800"/>
            <a:r>
              <a:rPr lang="en-GB" sz="1800" dirty="0">
                <a:solidFill>
                  <a:schemeClr val="accent5">
                    <a:lumMod val="50000"/>
                  </a:schemeClr>
                </a:solidFill>
              </a:rPr>
              <a:t>A description of the research actions and their results</a:t>
            </a:r>
          </a:p>
          <a:p>
            <a:pPr marL="685800"/>
            <a:r>
              <a:rPr lang="en-GB" sz="1800" dirty="0">
                <a:solidFill>
                  <a:schemeClr val="accent5">
                    <a:lumMod val="50000"/>
                  </a:schemeClr>
                </a:solidFill>
              </a:rPr>
              <a:t>Conclusions in relation to the research problem</a:t>
            </a:r>
          </a:p>
          <a:p>
            <a:pPr marL="685800"/>
            <a:r>
              <a:rPr lang="en-GB" sz="1800" dirty="0">
                <a:solidFill>
                  <a:schemeClr val="accent5">
                    <a:lumMod val="50000"/>
                  </a:schemeClr>
                </a:solidFill>
              </a:rPr>
              <a:t>Reference</a:t>
            </a:r>
          </a:p>
          <a:p>
            <a:pPr marL="0" indent="0">
              <a:buNone/>
            </a:pPr>
            <a:endParaRPr lang="en-GB" sz="400" dirty="0" smtClean="0"/>
          </a:p>
          <a:p>
            <a:pPr marL="0" indent="0">
              <a:buNone/>
            </a:pPr>
            <a:r>
              <a:rPr lang="en-GB" sz="1800" dirty="0" smtClean="0"/>
              <a:t>This </a:t>
            </a:r>
            <a:r>
              <a:rPr lang="en-GB" sz="1800" dirty="0"/>
              <a:t>is a conventional format and can be applied to a study in almost any subject.</a:t>
            </a:r>
          </a:p>
        </p:txBody>
      </p:sp>
    </p:spTree>
    <p:extLst>
      <p:ext uri="{BB962C8B-B14F-4D97-AF65-F5344CB8AC3E}">
        <p14:creationId xmlns:p14="http://schemas.microsoft.com/office/powerpoint/2010/main" val="2426621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Report – Results And Analysis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4572000" y="2134442"/>
            <a:ext cx="4265367" cy="3263504"/>
          </a:xfrm>
        </p:spPr>
        <p:txBody>
          <a:bodyPr>
            <a:noAutofit/>
          </a:bodyPr>
          <a:lstStyle/>
          <a:p>
            <a:r>
              <a:rPr lang="en-GB" sz="2400" dirty="0"/>
              <a:t>The result section of the report should contain statistical summaries and reductions of the data rather than the raw data. </a:t>
            </a:r>
            <a:endParaRPr lang="en-GB" sz="2400" dirty="0" smtClean="0"/>
          </a:p>
          <a:p>
            <a:r>
              <a:rPr lang="en-GB" sz="2400" dirty="0" smtClean="0"/>
              <a:t>All </a:t>
            </a:r>
            <a:r>
              <a:rPr lang="en-GB" sz="2400" dirty="0"/>
              <a:t>the results should </a:t>
            </a:r>
            <a:r>
              <a:rPr lang="en-GB" sz="2400" b="1" dirty="0"/>
              <a:t>be presented in logical sequence and </a:t>
            </a:r>
            <a:r>
              <a:rPr lang="en-GB" sz="2400" b="1" dirty="0" err="1"/>
              <a:t>splitted</a:t>
            </a:r>
            <a:r>
              <a:rPr lang="en-GB" sz="2400" b="1" dirty="0"/>
              <a:t> into readily identifiable sections</a:t>
            </a:r>
            <a:r>
              <a:rPr lang="en-GB" sz="2400" dirty="0"/>
              <a:t>. </a:t>
            </a:r>
            <a:endParaRPr lang="en-GB" sz="2400" dirty="0" smtClean="0"/>
          </a:p>
          <a:p>
            <a:r>
              <a:rPr lang="en-GB" sz="2400" dirty="0" smtClean="0"/>
              <a:t>All </a:t>
            </a:r>
            <a:r>
              <a:rPr lang="en-GB" sz="2400" dirty="0"/>
              <a:t>relevant results must find a place in the report</a:t>
            </a:r>
            <a:r>
              <a:rPr lang="en-GB" sz="2400" dirty="0" smtClean="0"/>
              <a:t>.</a:t>
            </a:r>
            <a:endParaRPr lang="en-GB" sz="2400" dirty="0"/>
          </a:p>
        </p:txBody>
      </p:sp>
      <p:pic>
        <p:nvPicPr>
          <p:cNvPr id="12290" name="Picture 2" descr="Image result for research report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198" y="2138082"/>
            <a:ext cx="3621333" cy="3911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89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98320"/>
            <a:ext cx="7886700" cy="1325563"/>
          </a:xfrm>
        </p:spPr>
        <p:txBody>
          <a:bodyPr>
            <a:normAutofit fontScale="90000"/>
          </a:bodyPr>
          <a:lstStyle/>
          <a:p>
            <a:r>
              <a:rPr lang="en-US" sz="4800" b="1" dirty="0" smtClean="0">
                <a:solidFill>
                  <a:srgbClr val="C00000"/>
                </a:solidFill>
                <a:effectLst>
                  <a:outerShdw blurRad="38100" dist="38100" dir="2700000" algn="tl">
                    <a:srgbClr val="000000">
                      <a:alpha val="43137"/>
                    </a:srgbClr>
                  </a:outerShdw>
                </a:effectLst>
              </a:rPr>
              <a:t>Writing Research Proposal </a:t>
            </a:r>
            <a:br>
              <a:rPr lang="en-US" sz="4800" b="1" dirty="0" smtClean="0">
                <a:solidFill>
                  <a:srgbClr val="C00000"/>
                </a:solidFill>
                <a:effectLst>
                  <a:outerShdw blurRad="38100" dist="38100" dir="2700000" algn="tl">
                    <a:srgbClr val="000000">
                      <a:alpha val="43137"/>
                    </a:srgbClr>
                  </a:outerShdw>
                </a:effectLst>
              </a:rPr>
            </a:br>
            <a:r>
              <a:rPr lang="en-US" sz="4800" b="1" dirty="0" smtClean="0">
                <a:solidFill>
                  <a:srgbClr val="C00000"/>
                </a:solidFill>
                <a:effectLst>
                  <a:outerShdw blurRad="38100" dist="38100" dir="2700000" algn="tl">
                    <a:srgbClr val="000000">
                      <a:alpha val="43137"/>
                    </a:srgbClr>
                  </a:outerShdw>
                </a:effectLst>
              </a:rPr>
              <a:t>&amp; Report</a:t>
            </a:r>
            <a:endParaRPr lang="en-US" sz="48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8650" y="3805517"/>
            <a:ext cx="7886700" cy="2371445"/>
          </a:xfrm>
        </p:spPr>
        <p:txBody>
          <a:bodyPr/>
          <a:lstStyle/>
          <a:p>
            <a:r>
              <a:rPr lang="en-US" b="1" dirty="0" smtClean="0">
                <a:solidFill>
                  <a:schemeClr val="tx1">
                    <a:lumMod val="75000"/>
                    <a:lumOff val="25000"/>
                  </a:schemeClr>
                </a:solidFill>
              </a:rPr>
              <a:t>Introduction</a:t>
            </a:r>
            <a:endParaRPr lang="en-US" dirty="0" smtClean="0">
              <a:solidFill>
                <a:schemeClr val="tx1">
                  <a:lumMod val="75000"/>
                  <a:lumOff val="25000"/>
                </a:schemeClr>
              </a:solidFill>
            </a:endParaRPr>
          </a:p>
          <a:p>
            <a:r>
              <a:rPr lang="en-US" b="1" dirty="0" smtClean="0">
                <a:solidFill>
                  <a:schemeClr val="tx1">
                    <a:lumMod val="75000"/>
                    <a:lumOff val="25000"/>
                  </a:schemeClr>
                </a:solidFill>
              </a:rPr>
              <a:t>Research Proposal Structure</a:t>
            </a:r>
          </a:p>
          <a:p>
            <a:r>
              <a:rPr lang="en-US" b="1" dirty="0" smtClean="0">
                <a:solidFill>
                  <a:schemeClr val="tx1">
                    <a:lumMod val="75000"/>
                    <a:lumOff val="25000"/>
                  </a:schemeClr>
                </a:solidFill>
              </a:rPr>
              <a:t>Research Report</a:t>
            </a:r>
            <a:r>
              <a:rPr lang="en-US" dirty="0" smtClean="0">
                <a:solidFill>
                  <a:schemeClr val="tx1">
                    <a:lumMod val="75000"/>
                    <a:lumOff val="25000"/>
                  </a:schemeClr>
                </a:solidFill>
              </a:rPr>
              <a:t>: When to start writing, structure, results and analysis, conclusions.</a:t>
            </a:r>
          </a:p>
          <a:p>
            <a:endParaRPr lang="en-US" dirty="0" smtClean="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2963502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Report – Results And Analysis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125268"/>
            <a:ext cx="7886700" cy="3263504"/>
          </a:xfrm>
        </p:spPr>
        <p:txBody>
          <a:bodyPr>
            <a:noAutofit/>
          </a:bodyPr>
          <a:lstStyle/>
          <a:p>
            <a:pPr marL="0" indent="0">
              <a:buNone/>
            </a:pPr>
            <a:r>
              <a:rPr lang="en-GB" sz="2000" dirty="0" smtClean="0"/>
              <a:t>Toward </a:t>
            </a:r>
            <a:r>
              <a:rPr lang="en-GB" sz="2000" dirty="0"/>
              <a:t>the end of the main text, the researcher </a:t>
            </a:r>
            <a:r>
              <a:rPr lang="en-GB" sz="2000" b="1" dirty="0"/>
              <a:t>should state and analyse the implications </a:t>
            </a:r>
            <a:r>
              <a:rPr lang="en-GB" sz="2000" dirty="0"/>
              <a:t>that flow from the results of the study, for the general reader is interested in the implications. Such implications may have three aspects as stated below:</a:t>
            </a:r>
          </a:p>
          <a:p>
            <a:pPr marL="514350" indent="-514350">
              <a:buAutoNum type="alphaLcParenBoth"/>
            </a:pPr>
            <a:r>
              <a:rPr lang="en-GB" sz="2000" dirty="0" smtClean="0"/>
              <a:t>A </a:t>
            </a:r>
            <a:r>
              <a:rPr lang="en-GB" sz="2000" dirty="0"/>
              <a:t>statement of the inferences drawn from the present study which may be expected to apply in similar circumstances</a:t>
            </a:r>
            <a:r>
              <a:rPr lang="en-GB" sz="2000" dirty="0" smtClean="0"/>
              <a:t>.</a:t>
            </a:r>
          </a:p>
          <a:p>
            <a:pPr marL="514350" indent="-514350">
              <a:buAutoNum type="alphaLcParenBoth"/>
            </a:pPr>
            <a:r>
              <a:rPr lang="en-GB" sz="2000" dirty="0" smtClean="0"/>
              <a:t>The </a:t>
            </a:r>
            <a:r>
              <a:rPr lang="en-GB" sz="2000" dirty="0"/>
              <a:t>conditions of the present study which may limit the extent of legitimate </a:t>
            </a:r>
            <a:r>
              <a:rPr lang="en-GB" sz="2000" dirty="0" smtClean="0"/>
              <a:t>generalizations of </a:t>
            </a:r>
            <a:r>
              <a:rPr lang="en-GB" sz="2000" dirty="0"/>
              <a:t>the inferences drawn from the study</a:t>
            </a:r>
            <a:r>
              <a:rPr lang="en-GB" sz="2000" dirty="0" smtClean="0"/>
              <a:t>. </a:t>
            </a:r>
          </a:p>
          <a:p>
            <a:pPr marL="514350" indent="-514350">
              <a:buAutoNum type="alphaLcParenBoth"/>
            </a:pPr>
            <a:r>
              <a:rPr lang="en-GB" sz="2000" dirty="0" smtClean="0"/>
              <a:t>The </a:t>
            </a:r>
            <a:r>
              <a:rPr lang="en-GB" sz="2000" dirty="0"/>
              <a:t>relevant questions that still remain unanswered or new questions raised by the study along with suggestions for the kind of research that would provide answers for them.</a:t>
            </a:r>
          </a:p>
          <a:p>
            <a:pPr marL="514350" indent="-514350">
              <a:buAutoNum type="alphaLcParenBoth"/>
            </a:pPr>
            <a:endParaRPr lang="en-GB" dirty="0"/>
          </a:p>
        </p:txBody>
      </p:sp>
    </p:spTree>
    <p:extLst>
      <p:ext uri="{BB962C8B-B14F-4D97-AF65-F5344CB8AC3E}">
        <p14:creationId xmlns:p14="http://schemas.microsoft.com/office/powerpoint/2010/main" val="3474312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Report – Conclusions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03398" y="2125267"/>
            <a:ext cx="7886700" cy="3263504"/>
          </a:xfrm>
        </p:spPr>
        <p:txBody>
          <a:bodyPr>
            <a:noAutofit/>
          </a:bodyPr>
          <a:lstStyle/>
          <a:p>
            <a:r>
              <a:rPr lang="en-GB" sz="2400" dirty="0"/>
              <a:t>The whole point of collecting data and analysing them is </a:t>
            </a:r>
            <a:r>
              <a:rPr lang="en-GB" sz="2400" b="1" dirty="0"/>
              <a:t>so that you can come to some conclusions that are relevant </a:t>
            </a:r>
            <a:r>
              <a:rPr lang="en-GB" sz="2400" dirty="0"/>
              <a:t>to your research problem and achieve the aims of your project. </a:t>
            </a:r>
            <a:endParaRPr lang="en-GB" sz="2400" dirty="0" smtClean="0"/>
          </a:p>
          <a:p>
            <a:r>
              <a:rPr lang="en-GB" sz="2400" dirty="0" smtClean="0"/>
              <a:t>You </a:t>
            </a:r>
            <a:r>
              <a:rPr lang="en-GB" sz="2400" dirty="0"/>
              <a:t>cannot rely on the reader to make inferences from your results. </a:t>
            </a:r>
            <a:endParaRPr lang="en-GB" sz="2400" dirty="0" smtClean="0"/>
          </a:p>
          <a:p>
            <a:r>
              <a:rPr lang="en-GB" sz="2400" dirty="0" smtClean="0"/>
              <a:t>It </a:t>
            </a:r>
            <a:r>
              <a:rPr lang="en-GB" sz="2400" dirty="0"/>
              <a:t>really is up to you to vividly explain how the results of your analysis provide evidence for</a:t>
            </a:r>
            <a:r>
              <a:rPr lang="en-GB" sz="2400" b="1" dirty="0"/>
              <a:t> new insight </a:t>
            </a:r>
            <a:r>
              <a:rPr lang="en-GB" sz="2400" dirty="0"/>
              <a:t>into your chosen subject, and respond to the particular research problem that you exposed at the beginning of the research.</a:t>
            </a:r>
          </a:p>
        </p:txBody>
      </p:sp>
    </p:spTree>
    <p:extLst>
      <p:ext uri="{BB962C8B-B14F-4D97-AF65-F5344CB8AC3E}">
        <p14:creationId xmlns:p14="http://schemas.microsoft.com/office/powerpoint/2010/main" val="2384217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Report – Conclusions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522715" y="1869773"/>
            <a:ext cx="7886700" cy="3263504"/>
          </a:xfrm>
        </p:spPr>
        <p:txBody>
          <a:bodyPr>
            <a:noAutofit/>
          </a:bodyPr>
          <a:lstStyle/>
          <a:p>
            <a:r>
              <a:rPr lang="en-GB" sz="2200" dirty="0"/>
              <a:t>Coming to conclusions is </a:t>
            </a:r>
            <a:r>
              <a:rPr lang="en-GB" sz="2200" b="1" dirty="0"/>
              <a:t>a cumulative process</a:t>
            </a:r>
            <a:r>
              <a:rPr lang="en-GB" sz="2200" dirty="0"/>
              <a:t>. </a:t>
            </a:r>
            <a:endParaRPr lang="en-GB" sz="2200" dirty="0" smtClean="0"/>
          </a:p>
          <a:p>
            <a:r>
              <a:rPr lang="en-GB" sz="2200" dirty="0" smtClean="0"/>
              <a:t>It </a:t>
            </a:r>
            <a:r>
              <a:rPr lang="en-GB" sz="2200" dirty="0"/>
              <a:t>is unlikely that the problem you have chosen is simple, with questions raised that can be answered with a simple yes or no. </a:t>
            </a:r>
            <a:endParaRPr lang="en-GB" sz="2200" dirty="0" smtClean="0"/>
          </a:p>
          <a:p>
            <a:r>
              <a:rPr lang="en-GB" sz="2200" dirty="0" smtClean="0"/>
              <a:t>Normally</a:t>
            </a:r>
            <a:r>
              <a:rPr lang="en-GB" sz="2200" dirty="0"/>
              <a:t>, you will find that the questions have several sub-questions requiring individual Investigation and answers</a:t>
            </a:r>
            <a:r>
              <a:rPr lang="en-GB" sz="2200" dirty="0" smtClean="0"/>
              <a:t>.</a:t>
            </a:r>
          </a:p>
          <a:p>
            <a:r>
              <a:rPr lang="en-GB" sz="2200" dirty="0" smtClean="0"/>
              <a:t> </a:t>
            </a:r>
            <a:r>
              <a:rPr lang="en-GB" sz="2200" dirty="0"/>
              <a:t>Throughout the analysis part of your work you should come to conclusions about these fragments of the main issues. </a:t>
            </a:r>
            <a:endParaRPr lang="en-GB" sz="2200" dirty="0" smtClean="0"/>
          </a:p>
          <a:p>
            <a:r>
              <a:rPr lang="en-GB" sz="2200" dirty="0" smtClean="0"/>
              <a:t>The </a:t>
            </a:r>
            <a:r>
              <a:rPr lang="en-GB" sz="2200" dirty="0"/>
              <a:t>skill is to gather these up at the end in the concluding chapter to fit them together into a ‘mosaic’ that will present the </a:t>
            </a:r>
            <a:r>
              <a:rPr lang="en-GB" sz="2200" b="1" dirty="0"/>
              <a:t>complete picture </a:t>
            </a:r>
            <a:r>
              <a:rPr lang="en-GB" sz="2200" dirty="0"/>
              <a:t>of the conclusion to the entire research project.</a:t>
            </a:r>
          </a:p>
        </p:txBody>
      </p:sp>
    </p:spTree>
    <p:extLst>
      <p:ext uri="{BB962C8B-B14F-4D97-AF65-F5344CB8AC3E}">
        <p14:creationId xmlns:p14="http://schemas.microsoft.com/office/powerpoint/2010/main" val="245592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solidFill>
                  <a:srgbClr val="C00000"/>
                </a:solidFill>
                <a:effectLst>
                  <a:outerShdw blurRad="38100" dist="38100" dir="2700000" algn="tl">
                    <a:srgbClr val="000000">
                      <a:alpha val="43137"/>
                    </a:srgbClr>
                  </a:outerShdw>
                </a:effectLst>
              </a:rPr>
              <a:t>Materi</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dalam</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kuliah</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ini</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disadur</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dari</a:t>
            </a:r>
            <a:r>
              <a:rPr lang="en-US" sz="3600" b="1" dirty="0" smtClean="0">
                <a:solidFill>
                  <a:srgbClr val="C00000"/>
                </a:solidFill>
                <a:effectLst>
                  <a:outerShdw blurRad="38100" dist="38100" dir="2700000" algn="tl">
                    <a:srgbClr val="000000">
                      <a:alpha val="43137"/>
                    </a:srgbClr>
                  </a:outerShdw>
                </a:effectLst>
              </a:rPr>
              <a:t>:</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spcAft>
                <a:spcPts val="600"/>
              </a:spcAft>
            </a:pPr>
            <a:r>
              <a:rPr lang="en-US" dirty="0" smtClean="0"/>
              <a:t>Nicholas </a:t>
            </a:r>
            <a:r>
              <a:rPr lang="en-US" dirty="0" err="1" smtClean="0"/>
              <a:t>Walliman</a:t>
            </a:r>
            <a:r>
              <a:rPr lang="en-US" dirty="0"/>
              <a:t> </a:t>
            </a:r>
            <a:r>
              <a:rPr lang="en-US" dirty="0" smtClean="0"/>
              <a:t>(2011). </a:t>
            </a:r>
            <a:r>
              <a:rPr lang="en-US" i="1" dirty="0" smtClean="0"/>
              <a:t>Research Methods: the basics</a:t>
            </a:r>
            <a:r>
              <a:rPr lang="en-US" dirty="0" smtClean="0"/>
              <a:t>. </a:t>
            </a:r>
            <a:r>
              <a:rPr lang="en-US" dirty="0" err="1" smtClean="0"/>
              <a:t>Routledge</a:t>
            </a:r>
            <a:r>
              <a:rPr lang="en-US" dirty="0" smtClean="0"/>
              <a:t>: London &amp; NY.</a:t>
            </a:r>
          </a:p>
          <a:p>
            <a:pPr>
              <a:spcAft>
                <a:spcPts val="600"/>
              </a:spcAft>
            </a:pPr>
            <a:r>
              <a:rPr lang="en-US" dirty="0" err="1" smtClean="0"/>
              <a:t>Ranjit</a:t>
            </a:r>
            <a:r>
              <a:rPr lang="en-US" dirty="0" smtClean="0"/>
              <a:t> Kumar (2011). </a:t>
            </a:r>
            <a:r>
              <a:rPr lang="en-US" i="1" dirty="0" smtClean="0"/>
              <a:t>Research Methodology: a step by step guide for beginners</a:t>
            </a:r>
            <a:r>
              <a:rPr lang="en-US" dirty="0" smtClean="0"/>
              <a:t>. SAGE: London</a:t>
            </a:r>
            <a:r>
              <a:rPr lang="en-US" dirty="0" smtClean="0"/>
              <a:t>.</a:t>
            </a:r>
            <a:endParaRPr lang="en-US" dirty="0" smtClean="0"/>
          </a:p>
        </p:txBody>
      </p:sp>
    </p:spTree>
    <p:extLst>
      <p:ext uri="{BB962C8B-B14F-4D97-AF65-F5344CB8AC3E}">
        <p14:creationId xmlns:p14="http://schemas.microsoft.com/office/powerpoint/2010/main" val="873131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Introduction</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820889"/>
            <a:ext cx="7886700" cy="927214"/>
          </a:xfrm>
        </p:spPr>
        <p:txBody>
          <a:bodyPr>
            <a:noAutofit/>
          </a:bodyPr>
          <a:lstStyle/>
          <a:p>
            <a:pPr marL="0" indent="0">
              <a:buNone/>
            </a:pPr>
            <a:r>
              <a:rPr lang="en-GB" sz="2000" dirty="0"/>
              <a:t>One of the </a:t>
            </a:r>
            <a:r>
              <a:rPr lang="en-GB" sz="2000" b="1" dirty="0"/>
              <a:t>skills essential to successful research is </a:t>
            </a:r>
            <a:r>
              <a:rPr lang="en-GB" sz="2000" dirty="0"/>
              <a:t>that of </a:t>
            </a:r>
            <a:r>
              <a:rPr lang="en-GB" sz="2000" b="1" dirty="0"/>
              <a:t>writing</a:t>
            </a:r>
            <a:r>
              <a:rPr lang="en-GB" sz="2000" dirty="0"/>
              <a:t>. </a:t>
            </a:r>
          </a:p>
        </p:txBody>
      </p:sp>
      <p:sp>
        <p:nvSpPr>
          <p:cNvPr id="4" name="TextBox 3"/>
          <p:cNvSpPr txBox="1"/>
          <p:nvPr/>
        </p:nvSpPr>
        <p:spPr>
          <a:xfrm>
            <a:off x="717736" y="5499847"/>
            <a:ext cx="6901703" cy="923330"/>
          </a:xfrm>
          <a:prstGeom prst="rect">
            <a:avLst/>
          </a:prstGeom>
          <a:noFill/>
        </p:spPr>
        <p:txBody>
          <a:bodyPr wrap="square" rtlCol="0">
            <a:spAutoFit/>
          </a:bodyPr>
          <a:lstStyle/>
          <a:p>
            <a:r>
              <a:rPr lang="en-US" b="1" dirty="0" smtClean="0"/>
              <a:t>Good research needs to be communicated:</a:t>
            </a:r>
          </a:p>
          <a:p>
            <a:pPr marL="400050" indent="-400050">
              <a:buFont typeface="+mj-lt"/>
              <a:buAutoNum type="romanLcPeriod"/>
            </a:pPr>
            <a:r>
              <a:rPr lang="en-US" dirty="0" smtClean="0"/>
              <a:t>At the beginning of research </a:t>
            </a:r>
            <a:r>
              <a:rPr lang="en-US" dirty="0" smtClean="0">
                <a:sym typeface="Wingdings" panose="05000000000000000000" pitchFamily="2" charset="2"/>
              </a:rPr>
              <a:t> to explain what you will do</a:t>
            </a:r>
          </a:p>
          <a:p>
            <a:pPr marL="400050" indent="-400050">
              <a:buFont typeface="+mj-lt"/>
              <a:buAutoNum type="romanLcPeriod"/>
            </a:pPr>
            <a:r>
              <a:rPr lang="en-US" dirty="0" smtClean="0"/>
              <a:t>At the end of research </a:t>
            </a:r>
            <a:r>
              <a:rPr lang="en-US" dirty="0" smtClean="0">
                <a:sym typeface="Wingdings" panose="05000000000000000000" pitchFamily="2" charset="2"/>
              </a:rPr>
              <a:t> to explain what you have done</a:t>
            </a:r>
            <a:endParaRPr lang="en-US" dirty="0"/>
          </a:p>
        </p:txBody>
      </p:sp>
      <p:pic>
        <p:nvPicPr>
          <p:cNvPr id="1026" name="Picture 2" descr="Image result for information disseminat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842" y="2411523"/>
            <a:ext cx="2890745" cy="28527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eporting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1296" y="2703166"/>
            <a:ext cx="2381344" cy="2269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067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365126"/>
            <a:ext cx="7886700" cy="966133"/>
          </a:xfrm>
        </p:spPr>
        <p:txBody>
          <a:bodyPr/>
          <a:lstStyle/>
          <a:p>
            <a:r>
              <a:rPr lang="en-GB" b="1" dirty="0">
                <a:solidFill>
                  <a:srgbClr val="C00000"/>
                </a:solidFill>
                <a:effectLst>
                  <a:outerShdw blurRad="38100" dist="38100" dir="2700000" algn="tl">
                    <a:srgbClr val="000000">
                      <a:alpha val="43137"/>
                    </a:srgbClr>
                  </a:outerShdw>
                </a:effectLst>
              </a:rPr>
              <a:t>Research Proposal</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721224"/>
            <a:ext cx="7886700" cy="3667548"/>
          </a:xfrm>
        </p:spPr>
        <p:txBody>
          <a:bodyPr>
            <a:noAutofit/>
          </a:bodyPr>
          <a:lstStyle/>
          <a:p>
            <a:r>
              <a:rPr lang="en-GB" sz="1950" dirty="0"/>
              <a:t>Before starting a research programme it is necessary to work out exactly </a:t>
            </a:r>
            <a:r>
              <a:rPr lang="en-GB" sz="1950" b="1" dirty="0"/>
              <a:t>what you want to do, why and how</a:t>
            </a:r>
            <a:r>
              <a:rPr lang="en-GB" sz="1950" dirty="0"/>
              <a:t>. </a:t>
            </a:r>
            <a:endParaRPr lang="en-GB" sz="1950" dirty="0" smtClean="0"/>
          </a:p>
          <a:p>
            <a:r>
              <a:rPr lang="en-GB" sz="1950" b="1" dirty="0" smtClean="0"/>
              <a:t>A </a:t>
            </a:r>
            <a:r>
              <a:rPr lang="en-GB" sz="1950" b="1" dirty="0"/>
              <a:t>research proposal is a succinct summary of just that</a:t>
            </a:r>
            <a:r>
              <a:rPr lang="en-GB" sz="1950" dirty="0"/>
              <a:t>. Obviously it will be very helpful to you, the researcher, to make it clear to yourself what the aims of the research are and what you need to do to achieve the desired outcome. </a:t>
            </a:r>
            <a:endParaRPr lang="en-GB" sz="1950" dirty="0" smtClean="0"/>
          </a:p>
          <a:p>
            <a:r>
              <a:rPr lang="en-GB" sz="1950" dirty="0" smtClean="0"/>
              <a:t>It </a:t>
            </a:r>
            <a:r>
              <a:rPr lang="en-GB" sz="1950" dirty="0"/>
              <a:t>will also be useful as a way to inform others of your intentions</a:t>
            </a:r>
            <a:r>
              <a:rPr lang="en-GB" sz="1950" dirty="0" smtClean="0"/>
              <a:t>.</a:t>
            </a:r>
            <a:endParaRPr lang="en-GB" sz="1950" dirty="0"/>
          </a:p>
        </p:txBody>
      </p:sp>
      <p:pic>
        <p:nvPicPr>
          <p:cNvPr id="2052" name="Picture 4" descr="Image result for project  proposal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375" y="3554998"/>
            <a:ext cx="5505637" cy="34410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85241" y="6252882"/>
            <a:ext cx="4748992" cy="338554"/>
          </a:xfrm>
          <a:prstGeom prst="rect">
            <a:avLst/>
          </a:prstGeom>
          <a:noFill/>
        </p:spPr>
        <p:txBody>
          <a:bodyPr wrap="none" rtlCol="0">
            <a:spAutoFit/>
          </a:bodyPr>
          <a:lstStyle/>
          <a:p>
            <a:r>
              <a:rPr lang="en-US" sz="1600" b="1" dirty="0" smtClean="0">
                <a:solidFill>
                  <a:schemeClr val="tx2"/>
                </a:solidFill>
              </a:rPr>
              <a:t>Common processes for project proposal development</a:t>
            </a:r>
            <a:endParaRPr lang="en-US" sz="1600" b="1" dirty="0">
              <a:solidFill>
                <a:schemeClr val="tx2"/>
              </a:solidFill>
            </a:endParaRPr>
          </a:p>
        </p:txBody>
      </p:sp>
    </p:spTree>
    <p:extLst>
      <p:ext uri="{BB962C8B-B14F-4D97-AF65-F5344CB8AC3E}">
        <p14:creationId xmlns:p14="http://schemas.microsoft.com/office/powerpoint/2010/main" val="4277541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365126"/>
            <a:ext cx="7886700" cy="966133"/>
          </a:xfrm>
        </p:spPr>
        <p:txBody>
          <a:bodyPr/>
          <a:lstStyle/>
          <a:p>
            <a:r>
              <a:rPr lang="en-GB" b="1" dirty="0">
                <a:solidFill>
                  <a:srgbClr val="C00000"/>
                </a:solidFill>
                <a:effectLst>
                  <a:outerShdw blurRad="38100" dist="38100" dir="2700000" algn="tl">
                    <a:srgbClr val="000000">
                      <a:alpha val="43137"/>
                    </a:srgbClr>
                  </a:outerShdw>
                </a:effectLst>
              </a:rPr>
              <a:t>Research Proposal</a:t>
            </a: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96576">
            <a:off x="6220199" y="1686820"/>
            <a:ext cx="2857500" cy="366712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507626" y="1762591"/>
            <a:ext cx="5409080" cy="4249270"/>
          </a:xfrm>
        </p:spPr>
        <p:txBody>
          <a:bodyPr>
            <a:noAutofit/>
          </a:bodyPr>
          <a:lstStyle/>
          <a:p>
            <a:pPr>
              <a:spcAft>
                <a:spcPts val="1200"/>
              </a:spcAft>
            </a:pPr>
            <a:r>
              <a:rPr lang="en-GB" sz="1950" dirty="0" smtClean="0"/>
              <a:t>Fortunately</a:t>
            </a:r>
            <a:r>
              <a:rPr lang="en-GB" sz="1950" dirty="0"/>
              <a:t>, research proposals </a:t>
            </a:r>
            <a:r>
              <a:rPr lang="en-GB" sz="1950" b="1" dirty="0"/>
              <a:t>tend to follow a defined pattern</a:t>
            </a:r>
            <a:r>
              <a:rPr lang="en-GB" sz="1950" dirty="0"/>
              <a:t>. </a:t>
            </a:r>
            <a:endParaRPr lang="en-GB" sz="1950" dirty="0" smtClean="0"/>
          </a:p>
          <a:p>
            <a:pPr>
              <a:spcAft>
                <a:spcPts val="1200"/>
              </a:spcAft>
            </a:pPr>
            <a:r>
              <a:rPr lang="en-GB" sz="1950" dirty="0" smtClean="0"/>
              <a:t>They </a:t>
            </a:r>
            <a:r>
              <a:rPr lang="en-GB" sz="1950" dirty="0"/>
              <a:t>all need to explain </a:t>
            </a:r>
            <a:r>
              <a:rPr lang="en-GB" sz="1950" b="1" dirty="0"/>
              <a:t>the nature of the research </a:t>
            </a:r>
            <a:r>
              <a:rPr lang="en-GB" sz="1950" dirty="0"/>
              <a:t>and </a:t>
            </a:r>
            <a:r>
              <a:rPr lang="en-GB" sz="1950" b="1" dirty="0"/>
              <a:t>its context</a:t>
            </a:r>
            <a:r>
              <a:rPr lang="en-GB" sz="1950" dirty="0"/>
              <a:t>, and </a:t>
            </a:r>
            <a:r>
              <a:rPr lang="en-GB" sz="1950" b="1" dirty="0"/>
              <a:t>why it is needed</a:t>
            </a:r>
            <a:r>
              <a:rPr lang="en-GB" sz="1950" dirty="0"/>
              <a:t>. </a:t>
            </a:r>
            <a:endParaRPr lang="en-GB" sz="1950" dirty="0" smtClean="0"/>
          </a:p>
          <a:p>
            <a:pPr>
              <a:spcAft>
                <a:spcPts val="1200"/>
              </a:spcAft>
            </a:pPr>
            <a:r>
              <a:rPr lang="en-GB" sz="1950" dirty="0" smtClean="0"/>
              <a:t>This </a:t>
            </a:r>
            <a:r>
              <a:rPr lang="en-GB" sz="1950" dirty="0"/>
              <a:t>then prepares the way for a statement of the </a:t>
            </a:r>
            <a:r>
              <a:rPr lang="en-GB" sz="1950" b="1" dirty="0"/>
              <a:t>aims and objectives </a:t>
            </a:r>
            <a:r>
              <a:rPr lang="en-GB" sz="1950" dirty="0"/>
              <a:t>of the research and </a:t>
            </a:r>
            <a:r>
              <a:rPr lang="en-GB" sz="1950" b="1" dirty="0"/>
              <a:t>how it will be carried out </a:t>
            </a:r>
            <a:r>
              <a:rPr lang="en-GB" sz="1950" dirty="0"/>
              <a:t>and </a:t>
            </a:r>
            <a:r>
              <a:rPr lang="en-GB" sz="1950" b="1" dirty="0"/>
              <a:t>what the outcomes are </a:t>
            </a:r>
            <a:r>
              <a:rPr lang="en-GB" sz="1950" dirty="0"/>
              <a:t>likely to be. </a:t>
            </a:r>
            <a:endParaRPr lang="en-GB" sz="1950" dirty="0" smtClean="0"/>
          </a:p>
          <a:p>
            <a:pPr>
              <a:spcAft>
                <a:spcPts val="1200"/>
              </a:spcAft>
            </a:pPr>
            <a:r>
              <a:rPr lang="en-GB" sz="1950" dirty="0" smtClean="0"/>
              <a:t>Then </a:t>
            </a:r>
            <a:r>
              <a:rPr lang="en-GB" sz="1950" dirty="0"/>
              <a:t>there is a description of what resources will be required (time, money, equipment, staffing etc.) in order to carry out the work.</a:t>
            </a:r>
          </a:p>
        </p:txBody>
      </p:sp>
    </p:spTree>
    <p:extLst>
      <p:ext uri="{BB962C8B-B14F-4D97-AF65-F5344CB8AC3E}">
        <p14:creationId xmlns:p14="http://schemas.microsoft.com/office/powerpoint/2010/main" val="2433290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842880"/>
            <a:ext cx="7886700" cy="3263504"/>
          </a:xfrm>
        </p:spPr>
        <p:txBody>
          <a:bodyPr>
            <a:noAutofit/>
          </a:bodyPr>
          <a:lstStyle/>
          <a:p>
            <a:pPr marL="0" indent="0">
              <a:buNone/>
            </a:pPr>
            <a:r>
              <a:rPr lang="en-GB" sz="2000" b="1" dirty="0"/>
              <a:t>Academic research proposals are usually composed of the following elements:</a:t>
            </a:r>
          </a:p>
          <a:p>
            <a:r>
              <a:rPr lang="en-GB" sz="2000" dirty="0"/>
              <a:t>the title;</a:t>
            </a:r>
          </a:p>
          <a:p>
            <a:r>
              <a:rPr lang="en-GB" sz="2000" dirty="0"/>
              <a:t>aims of the research;</a:t>
            </a:r>
          </a:p>
          <a:p>
            <a:r>
              <a:rPr lang="en-GB" sz="2000" dirty="0"/>
              <a:t>the background to the research – context and previous research;</a:t>
            </a:r>
          </a:p>
          <a:p>
            <a:r>
              <a:rPr lang="en-GB" sz="2000" dirty="0"/>
              <a:t>a definition of the research problem;</a:t>
            </a:r>
          </a:p>
          <a:p>
            <a:r>
              <a:rPr lang="en-GB" sz="2000" dirty="0"/>
              <a:t>outline of methods of data collection and analysis;</a:t>
            </a:r>
          </a:p>
          <a:p>
            <a:r>
              <a:rPr lang="en-GB" sz="2000" dirty="0"/>
              <a:t>possible outcomes;</a:t>
            </a:r>
          </a:p>
          <a:p>
            <a:r>
              <a:rPr lang="en-GB" sz="2000" dirty="0"/>
              <a:t>timetable of the project and description of any resources required;</a:t>
            </a:r>
          </a:p>
          <a:p>
            <a:r>
              <a:rPr lang="en-GB" sz="2000" dirty="0"/>
              <a:t>list of references.</a:t>
            </a:r>
            <a:endParaRPr lang="en-GB" sz="1600" dirty="0"/>
          </a:p>
        </p:txBody>
      </p:sp>
    </p:spTree>
    <p:extLst>
      <p:ext uri="{BB962C8B-B14F-4D97-AF65-F5344CB8AC3E}">
        <p14:creationId xmlns:p14="http://schemas.microsoft.com/office/powerpoint/2010/main" val="3541225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4370294" y="2044586"/>
            <a:ext cx="4316507" cy="3263504"/>
          </a:xfrm>
        </p:spPr>
        <p:txBody>
          <a:bodyPr>
            <a:noAutofit/>
          </a:bodyPr>
          <a:lstStyle/>
          <a:p>
            <a:pPr marL="0" indent="0">
              <a:buNone/>
            </a:pPr>
            <a:r>
              <a:rPr lang="en-GB" b="1" dirty="0" smtClean="0"/>
              <a:t>1. THE TITLE</a:t>
            </a:r>
          </a:p>
          <a:p>
            <a:pPr marL="0" indent="0">
              <a:buNone/>
            </a:pPr>
            <a:endParaRPr lang="en-GB" sz="2000" b="1" dirty="0"/>
          </a:p>
          <a:p>
            <a:r>
              <a:rPr lang="en-GB" sz="2000" dirty="0"/>
              <a:t>The function of the title is to encapsulate in a few words the essence of the research. </a:t>
            </a:r>
            <a:endParaRPr lang="en-GB" sz="2000" dirty="0" smtClean="0"/>
          </a:p>
          <a:p>
            <a:r>
              <a:rPr lang="en-GB" sz="2000" dirty="0" smtClean="0"/>
              <a:t>Ideally </a:t>
            </a:r>
            <a:r>
              <a:rPr lang="en-GB" sz="2000" dirty="0"/>
              <a:t>it should </a:t>
            </a:r>
            <a:r>
              <a:rPr lang="en-GB" sz="2000" b="1" dirty="0"/>
              <a:t>contain all the essential key words </a:t>
            </a:r>
            <a:r>
              <a:rPr lang="en-GB" sz="2000" dirty="0"/>
              <a:t>that someone might use in an attempt to locate the kind of study you are proposing. </a:t>
            </a:r>
            <a:endParaRPr lang="en-GB" sz="2000" dirty="0" smtClean="0"/>
          </a:p>
          <a:p>
            <a:r>
              <a:rPr lang="en-GB" sz="2000" dirty="0" smtClean="0"/>
              <a:t>These </a:t>
            </a:r>
            <a:r>
              <a:rPr lang="en-GB" sz="2000" dirty="0"/>
              <a:t>words are </a:t>
            </a:r>
            <a:r>
              <a:rPr lang="en-GB" sz="2000" b="1" dirty="0"/>
              <a:t>likely to include the main concept and variables, and limits to the scope</a:t>
            </a:r>
            <a:r>
              <a:rPr lang="en-GB" sz="2000" dirty="0" smtClean="0"/>
              <a:t>.</a:t>
            </a:r>
            <a:endParaRPr lang="en-GB" sz="2000" dirty="0"/>
          </a:p>
        </p:txBody>
      </p:sp>
      <p:pic>
        <p:nvPicPr>
          <p:cNvPr id="4098" name="Picture 2" descr="Image result for title re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375" y="2998694"/>
            <a:ext cx="27432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12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Research Proposal Structure</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125268"/>
            <a:ext cx="5059456" cy="3263504"/>
          </a:xfrm>
        </p:spPr>
        <p:txBody>
          <a:bodyPr>
            <a:noAutofit/>
          </a:bodyPr>
          <a:lstStyle/>
          <a:p>
            <a:pPr marL="0" indent="0">
              <a:buNone/>
            </a:pPr>
            <a:r>
              <a:rPr lang="en-GB" sz="3200" b="1" dirty="0" smtClean="0"/>
              <a:t>2. AIMS </a:t>
            </a:r>
            <a:r>
              <a:rPr lang="en-GB" sz="3200" b="1" dirty="0"/>
              <a:t>OF THE </a:t>
            </a:r>
            <a:r>
              <a:rPr lang="en-GB" sz="3200" b="1" dirty="0" smtClean="0"/>
              <a:t>RESEARCH</a:t>
            </a:r>
          </a:p>
          <a:p>
            <a:pPr marL="0" indent="0">
              <a:buNone/>
            </a:pPr>
            <a:endParaRPr lang="en-GB" sz="1800" b="1" dirty="0"/>
          </a:p>
          <a:p>
            <a:r>
              <a:rPr lang="en-GB" sz="2400" dirty="0"/>
              <a:t>One main aim, and perhaps two or three subsidiary aims resulting from it are sufficient. </a:t>
            </a:r>
            <a:endParaRPr lang="en-GB" sz="2400" dirty="0" smtClean="0"/>
          </a:p>
          <a:p>
            <a:r>
              <a:rPr lang="en-GB" sz="2400" b="1" dirty="0" smtClean="0"/>
              <a:t>Precision </a:t>
            </a:r>
            <a:r>
              <a:rPr lang="en-GB" sz="2400" b="1" dirty="0"/>
              <a:t>is essential </a:t>
            </a:r>
            <a:r>
              <a:rPr lang="en-GB" sz="2400" dirty="0"/>
              <a:t>– too many or vague aims indicate woolly thinking and will be difficult or impossible to achieve within the available resources and time.</a:t>
            </a:r>
            <a:endParaRPr lang="en-GB" sz="1800" dirty="0"/>
          </a:p>
        </p:txBody>
      </p:sp>
      <p:pic>
        <p:nvPicPr>
          <p:cNvPr id="5122" name="Picture 2" descr="Image result for research a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3076" y="2410478"/>
            <a:ext cx="2381250" cy="317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1167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900</TotalTime>
  <Words>1706</Words>
  <Application>Microsoft Office PowerPoint</Application>
  <PresentationFormat>On-screen Show (4:3)</PresentationFormat>
  <Paragraphs>118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Rounded MT Bold</vt:lpstr>
      <vt:lpstr>Calibri</vt:lpstr>
      <vt:lpstr>Calibri Light</vt:lpstr>
      <vt:lpstr>Wingdings</vt:lpstr>
      <vt:lpstr>Office Theme</vt:lpstr>
      <vt:lpstr>PowerPoint Presentation</vt:lpstr>
      <vt:lpstr>Writing Research Proposal  &amp; Report</vt:lpstr>
      <vt:lpstr>Materi dalam kuliah ini disadur dari:</vt:lpstr>
      <vt:lpstr>Introduction</vt:lpstr>
      <vt:lpstr>Research Proposal</vt:lpstr>
      <vt:lpstr>Research Proposal</vt:lpstr>
      <vt:lpstr>Research Proposal Structure</vt:lpstr>
      <vt:lpstr>Research Proposal Structure</vt:lpstr>
      <vt:lpstr>Research Proposal Structure</vt:lpstr>
      <vt:lpstr>Research Proposal Structure</vt:lpstr>
      <vt:lpstr>Research Proposal Structure</vt:lpstr>
      <vt:lpstr>Research Proposal Structure</vt:lpstr>
      <vt:lpstr>Research Proposal Structure</vt:lpstr>
      <vt:lpstr>Research Proposal Structure</vt:lpstr>
      <vt:lpstr>Research Proposal Structure</vt:lpstr>
      <vt:lpstr>Research Report</vt:lpstr>
      <vt:lpstr>Research Report – When to start writing?</vt:lpstr>
      <vt:lpstr>Research Report – Structure</vt:lpstr>
      <vt:lpstr>Research Report – Results And Analysis</vt:lpstr>
      <vt:lpstr>Research Report – Results And Analysis</vt:lpstr>
      <vt:lpstr>Research Report – Conclusions</vt:lpstr>
      <vt:lpstr>Research Report –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MetLit 7</dc:title>
  <dc:creator>Maha C</dc:creator>
  <cp:lastModifiedBy>Radisti</cp:lastModifiedBy>
  <cp:revision>80</cp:revision>
  <dcterms:created xsi:type="dcterms:W3CDTF">2019-04-28T09:15:37Z</dcterms:created>
  <dcterms:modified xsi:type="dcterms:W3CDTF">2019-06-26T14:02:49Z</dcterms:modified>
</cp:coreProperties>
</file>