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09" r:id="rId3"/>
    <p:sldId id="310" r:id="rId4"/>
    <p:sldId id="316" r:id="rId5"/>
    <p:sldId id="317" r:id="rId6"/>
    <p:sldId id="318" r:id="rId7"/>
    <p:sldId id="321" r:id="rId8"/>
    <p:sldId id="322" r:id="rId9"/>
    <p:sldId id="319" r:id="rId10"/>
    <p:sldId id="323" r:id="rId11"/>
    <p:sldId id="320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660033"/>
    <a:srgbClr val="FFD757"/>
    <a:srgbClr val="FF962D"/>
    <a:srgbClr val="FFAB5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22" autoAdjust="0"/>
  </p:normalViewPr>
  <p:slideViewPr>
    <p:cSldViewPr>
      <p:cViewPr varScale="1">
        <p:scale>
          <a:sx n="66" d="100"/>
          <a:sy n="66" d="100"/>
        </p:scale>
        <p:origin x="8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E09BF-530A-42A5-B24E-2182F8FDED47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03AE2-1DD6-44E5-84FF-B14EF47F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0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2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7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7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1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1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2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4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5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1B272-5141-4E4A-842A-A586B7384C02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5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971800" y="3694093"/>
            <a:ext cx="6172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IBL 381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METODOLOGI PENELITIAN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3690938" y="4659868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2. Proses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Penelitian</a:t>
            </a:r>
            <a:endParaRPr lang="id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90938" y="5328257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B.Eng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M.Sc. PhD</a:t>
            </a:r>
            <a:endParaRPr lang="id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189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451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Researchers not only need to know how to develop certain indices or </a:t>
            </a:r>
            <a:r>
              <a:rPr lang="en-US" dirty="0" smtClean="0"/>
              <a:t>tests (how to apply </a:t>
            </a:r>
            <a:r>
              <a:rPr lang="en-US" dirty="0"/>
              <a:t>particular research </a:t>
            </a:r>
            <a:r>
              <a:rPr lang="en-US" dirty="0" smtClean="0"/>
              <a:t>techniques)….. </a:t>
            </a:r>
          </a:p>
          <a:p>
            <a:r>
              <a:rPr lang="en-US" dirty="0" smtClean="0"/>
              <a:t>But </a:t>
            </a:r>
            <a:r>
              <a:rPr lang="en-US" dirty="0"/>
              <a:t>they also </a:t>
            </a:r>
            <a:r>
              <a:rPr lang="en-US" b="1" dirty="0">
                <a:solidFill>
                  <a:srgbClr val="C00000"/>
                </a:solidFill>
              </a:rPr>
              <a:t>need to know which of these </a:t>
            </a:r>
            <a:r>
              <a:rPr lang="en-US" dirty="0"/>
              <a:t>methods or </a:t>
            </a:r>
            <a:r>
              <a:rPr lang="en-US" dirty="0" smtClean="0"/>
              <a:t>techniques </a:t>
            </a:r>
            <a:r>
              <a:rPr lang="en-US" b="1" dirty="0" smtClean="0">
                <a:solidFill>
                  <a:srgbClr val="C00000"/>
                </a:solidFill>
              </a:rPr>
              <a:t>are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relevant </a:t>
            </a:r>
            <a:r>
              <a:rPr lang="en-US" dirty="0"/>
              <a:t>and which are not, and what would they mean and indicate and why</a:t>
            </a:r>
            <a:r>
              <a:rPr lang="en-US" dirty="0" smtClean="0"/>
              <a:t>.</a:t>
            </a:r>
          </a:p>
          <a:p>
            <a:r>
              <a:rPr lang="en-US" dirty="0"/>
              <a:t>Researchers </a:t>
            </a:r>
            <a:r>
              <a:rPr lang="en-US" dirty="0" smtClean="0"/>
              <a:t>also </a:t>
            </a:r>
            <a:r>
              <a:rPr lang="en-US" b="1" dirty="0" smtClean="0">
                <a:solidFill>
                  <a:srgbClr val="C00000"/>
                </a:solidFill>
              </a:rPr>
              <a:t>need </a:t>
            </a:r>
            <a:r>
              <a:rPr lang="en-US" b="1" dirty="0">
                <a:solidFill>
                  <a:srgbClr val="C00000"/>
                </a:solidFill>
              </a:rPr>
              <a:t>to understand the assumptions underlying various techniques </a:t>
            </a:r>
            <a:r>
              <a:rPr lang="en-US" dirty="0"/>
              <a:t>and they need to know the </a:t>
            </a:r>
            <a:r>
              <a:rPr lang="en-US" dirty="0" smtClean="0"/>
              <a:t>criteria by </a:t>
            </a:r>
            <a:r>
              <a:rPr lang="en-US" dirty="0"/>
              <a:t>which they can decide that certain techniques and procedures will be </a:t>
            </a:r>
            <a:r>
              <a:rPr lang="en-US" b="1" dirty="0">
                <a:solidFill>
                  <a:srgbClr val="C00000"/>
                </a:solidFill>
              </a:rPr>
              <a:t>applicable</a:t>
            </a:r>
            <a:r>
              <a:rPr lang="en-US" b="1" dirty="0"/>
              <a:t> </a:t>
            </a:r>
            <a:r>
              <a:rPr lang="en-US" dirty="0"/>
              <a:t>to</a:t>
            </a:r>
            <a:r>
              <a:rPr lang="en-US" b="1" dirty="0"/>
              <a:t> </a:t>
            </a:r>
            <a:r>
              <a:rPr lang="en-US" dirty="0"/>
              <a:t>certain </a:t>
            </a:r>
            <a:r>
              <a:rPr lang="en-US" dirty="0" smtClean="0"/>
              <a:t>problems and </a:t>
            </a:r>
            <a:r>
              <a:rPr lang="en-US" dirty="0"/>
              <a:t>others will not</a:t>
            </a:r>
            <a:r>
              <a:rPr lang="en-US" dirty="0" smtClean="0"/>
              <a:t>.</a:t>
            </a:r>
          </a:p>
          <a:p>
            <a:r>
              <a:rPr lang="en-US" dirty="0"/>
              <a:t>All this means that it is necessary </a:t>
            </a:r>
            <a:r>
              <a:rPr lang="en-US" b="1" dirty="0">
                <a:solidFill>
                  <a:srgbClr val="C00000"/>
                </a:solidFill>
              </a:rPr>
              <a:t>for the researcher to design his </a:t>
            </a:r>
            <a:r>
              <a:rPr lang="en-US" b="1" dirty="0" smtClean="0">
                <a:solidFill>
                  <a:srgbClr val="C00000"/>
                </a:solidFill>
              </a:rPr>
              <a:t>methodology for his/her own </a:t>
            </a:r>
            <a:r>
              <a:rPr lang="en-US" b="1" dirty="0">
                <a:solidFill>
                  <a:srgbClr val="C00000"/>
                </a:solidFill>
              </a:rPr>
              <a:t>problem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as the same may differ from problem to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2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Ilmiah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Keabsahan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(</a:t>
            </a:r>
            <a:r>
              <a:rPr lang="en-US" i="1" dirty="0" smtClean="0"/>
              <a:t>scientific research</a:t>
            </a:r>
            <a:r>
              <a:rPr lang="en-US" dirty="0" smtClean="0"/>
              <a:t>)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, </a:t>
            </a:r>
            <a:r>
              <a:rPr lang="en-US" dirty="0" err="1" smtClean="0"/>
              <a:t>nalar</a:t>
            </a:r>
            <a:r>
              <a:rPr lang="en-US" dirty="0" smtClean="0"/>
              <a:t> (</a:t>
            </a:r>
            <a:r>
              <a:rPr lang="en-US" dirty="0" err="1" smtClean="0"/>
              <a:t>logis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(</a:t>
            </a:r>
            <a:r>
              <a:rPr lang="en-US" dirty="0" err="1" smtClean="0"/>
              <a:t>luaran</a:t>
            </a:r>
            <a:r>
              <a:rPr lang="en-US" dirty="0" smtClean="0"/>
              <a:t>)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tahapannya</a:t>
            </a:r>
            <a:r>
              <a:rPr lang="en-US" dirty="0" smtClean="0"/>
              <a:t>,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menelaah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57200"/>
            <a:ext cx="8991600" cy="502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87868"/>
            <a:ext cx="4321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Gambar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diambil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Kothari 2004;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hlm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. 11)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2400" y="1828800"/>
            <a:ext cx="2514600" cy="2667000"/>
            <a:chOff x="152400" y="1828800"/>
            <a:chExt cx="2514600" cy="2667000"/>
          </a:xfrm>
        </p:grpSpPr>
        <p:sp>
          <p:nvSpPr>
            <p:cNvPr id="7" name="Rounded Rectangle 6"/>
            <p:cNvSpPr/>
            <p:nvPr/>
          </p:nvSpPr>
          <p:spPr>
            <a:xfrm>
              <a:off x="152400" y="1828800"/>
              <a:ext cx="2514600" cy="1905000"/>
            </a:xfrm>
            <a:prstGeom prst="roundRect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45379" y="3849469"/>
              <a:ext cx="11286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PHASE 1</a:t>
              </a:r>
            </a:p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DECIDING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19200" y="1828800"/>
            <a:ext cx="4038600" cy="2667000"/>
            <a:chOff x="1219200" y="1828800"/>
            <a:chExt cx="4038600" cy="2667000"/>
          </a:xfrm>
        </p:grpSpPr>
        <p:sp>
          <p:nvSpPr>
            <p:cNvPr id="8" name="Rounded Rectangle 7"/>
            <p:cNvSpPr/>
            <p:nvPr/>
          </p:nvSpPr>
          <p:spPr>
            <a:xfrm>
              <a:off x="1219200" y="1828800"/>
              <a:ext cx="4038600" cy="1905000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33205" y="3849469"/>
              <a:ext cx="12105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9933"/>
                  </a:solidFill>
                </a:rPr>
                <a:t>PHASE 2</a:t>
              </a:r>
            </a:p>
            <a:p>
              <a:pPr algn="ctr"/>
              <a:r>
                <a:rPr lang="en-US" b="1" dirty="0" smtClean="0">
                  <a:solidFill>
                    <a:srgbClr val="FF9933"/>
                  </a:solidFill>
                </a:rPr>
                <a:t>PLANNING</a:t>
              </a:r>
              <a:endParaRPr lang="en-US" b="1" dirty="0">
                <a:solidFill>
                  <a:srgbClr val="FF9933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06571" y="1828800"/>
            <a:ext cx="3548743" cy="2666999"/>
            <a:chOff x="5406571" y="1828800"/>
            <a:chExt cx="3548743" cy="2666999"/>
          </a:xfrm>
        </p:grpSpPr>
        <p:sp>
          <p:nvSpPr>
            <p:cNvPr id="9" name="Rounded Rectangle 8"/>
            <p:cNvSpPr/>
            <p:nvPr/>
          </p:nvSpPr>
          <p:spPr>
            <a:xfrm>
              <a:off x="5406571" y="1828800"/>
              <a:ext cx="3548743" cy="19050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063" y="3849468"/>
              <a:ext cx="15957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B050"/>
                  </a:solidFill>
                </a:rPr>
                <a:t>PHASE 3</a:t>
              </a:r>
            </a:p>
            <a:p>
              <a:pPr algn="ctr"/>
              <a:r>
                <a:rPr lang="en-US" b="1" dirty="0" smtClean="0">
                  <a:solidFill>
                    <a:srgbClr val="00B050"/>
                  </a:solidFill>
                </a:rPr>
                <a:t>UNDERTAKING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757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1000" y="304800"/>
            <a:ext cx="2819400" cy="5029200"/>
            <a:chOff x="0" y="457200"/>
            <a:chExt cx="2819400" cy="50292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644"/>
            <a:stretch/>
          </p:blipFill>
          <p:spPr>
            <a:xfrm>
              <a:off x="0" y="457200"/>
              <a:ext cx="2819400" cy="5029200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152400" y="1828800"/>
              <a:ext cx="2514600" cy="2667000"/>
              <a:chOff x="152400" y="1828800"/>
              <a:chExt cx="2514600" cy="2667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52400" y="1828800"/>
                <a:ext cx="2514600" cy="190500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845379" y="3849469"/>
                <a:ext cx="112864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PHASE 1</a:t>
                </a:r>
              </a:p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DECIDING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3962401" y="1219200"/>
            <a:ext cx="464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Formulation of Research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i="1" dirty="0" smtClean="0"/>
              <a:t>areas of interests,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diperdalam</a:t>
            </a:r>
            <a:r>
              <a:rPr lang="en-US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1" y="3581400"/>
            <a:ext cx="464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Literatures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(formulation of research problems),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penelaahan</a:t>
            </a:r>
            <a:r>
              <a:rPr lang="en-US" dirty="0" smtClean="0"/>
              <a:t> literature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penelaahan</a:t>
            </a:r>
            <a:r>
              <a:rPr lang="en-US" dirty="0" smtClean="0"/>
              <a:t> literature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4800" y="914400"/>
            <a:ext cx="4038600" cy="3352800"/>
            <a:chOff x="1219200" y="1143000"/>
            <a:chExt cx="4038600" cy="33528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59" t="13636" r="41525" b="19697"/>
            <a:stretch/>
          </p:blipFill>
          <p:spPr>
            <a:xfrm>
              <a:off x="1219200" y="1143000"/>
              <a:ext cx="4038600" cy="3352800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1219200" y="1828800"/>
              <a:ext cx="4038600" cy="2667000"/>
              <a:chOff x="1219200" y="1828800"/>
              <a:chExt cx="4038600" cy="2667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219200" y="1828800"/>
                <a:ext cx="4038600" cy="1905000"/>
              </a:xfrm>
              <a:prstGeom prst="roundRect">
                <a:avLst/>
              </a:prstGeom>
              <a:noFill/>
              <a:ln w="38100">
                <a:solidFill>
                  <a:srgbClr val="FF9933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633205" y="3849469"/>
                <a:ext cx="121058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9933"/>
                    </a:solidFill>
                  </a:rPr>
                  <a:t>PHASE 2</a:t>
                </a:r>
              </a:p>
              <a:p>
                <a:pPr algn="ctr"/>
                <a:r>
                  <a:rPr lang="en-US" b="1" dirty="0" smtClean="0">
                    <a:solidFill>
                      <a:srgbClr val="FF9933"/>
                    </a:solidFill>
                  </a:rPr>
                  <a:t>PLANNING</a:t>
                </a:r>
                <a:endParaRPr lang="en-US" b="1" dirty="0">
                  <a:solidFill>
                    <a:srgbClr val="FF9933"/>
                  </a:solidFill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4572000" y="533400"/>
            <a:ext cx="44196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Literatures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Penelaahan</a:t>
            </a:r>
            <a:r>
              <a:rPr lang="en-US" dirty="0" smtClean="0"/>
              <a:t> literature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i="1" dirty="0" smtClean="0"/>
              <a:t>research problems / questions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review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i="1" dirty="0" smtClean="0"/>
              <a:t>gap of knowledge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769275"/>
            <a:ext cx="44196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Formulasi</a:t>
            </a:r>
            <a:r>
              <a:rPr lang="en-US" b="1" dirty="0" smtClean="0"/>
              <a:t> </a:t>
            </a:r>
            <a:r>
              <a:rPr lang="en-US" b="1" dirty="0" err="1" smtClean="0"/>
              <a:t>Hipotesis</a:t>
            </a:r>
            <a:r>
              <a:rPr lang="en-US" b="1" dirty="0" smtClean="0"/>
              <a:t>/</a:t>
            </a:r>
            <a:r>
              <a:rPr lang="en-US" b="1" dirty="0" err="1" smtClean="0"/>
              <a:t>Hipotesa</a:t>
            </a:r>
            <a:r>
              <a:rPr lang="en-US" b="1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proses </a:t>
            </a:r>
            <a:r>
              <a:rPr lang="en-US" dirty="0" err="1" smtClean="0"/>
              <a:t>penelaahan</a:t>
            </a:r>
            <a:r>
              <a:rPr lang="en-US" dirty="0" smtClean="0"/>
              <a:t> literature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,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memformulasikan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(</a:t>
            </a:r>
            <a:r>
              <a:rPr lang="en-US" dirty="0" err="1" smtClean="0"/>
              <a:t>sa</a:t>
            </a:r>
            <a:r>
              <a:rPr lang="en-US" dirty="0" smtClean="0"/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)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951274"/>
            <a:ext cx="8305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Formulasi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r>
              <a:rPr lang="en-US" b="1" dirty="0" smtClean="0"/>
              <a:t> </a:t>
            </a:r>
            <a:r>
              <a:rPr lang="en-US" b="1" dirty="0" err="1" smtClean="0"/>
              <a:t>riset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r>
              <a:rPr lang="en-US" b="1" dirty="0" smtClean="0"/>
              <a:t> </a:t>
            </a:r>
            <a:r>
              <a:rPr lang="en-US" b="1" dirty="0" err="1" smtClean="0"/>
              <a:t>sampel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research problems / questions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optimum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budget,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Termasuk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105400" y="1498877"/>
            <a:ext cx="3733800" cy="3276599"/>
            <a:chOff x="5257800" y="1219200"/>
            <a:chExt cx="3733800" cy="327659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75" t="15152" b="21212"/>
            <a:stretch/>
          </p:blipFill>
          <p:spPr>
            <a:xfrm>
              <a:off x="5257800" y="1219200"/>
              <a:ext cx="3733800" cy="3200400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5406571" y="1828800"/>
              <a:ext cx="3548743" cy="2666999"/>
              <a:chOff x="5406571" y="1828800"/>
              <a:chExt cx="3548743" cy="2666999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5406571" y="1828800"/>
                <a:ext cx="3548743" cy="1905000"/>
              </a:xfrm>
              <a:prstGeom prst="roundRect">
                <a:avLst/>
              </a:prstGeom>
              <a:noFill/>
              <a:ln w="38100">
                <a:solidFill>
                  <a:srgbClr val="00B05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383063" y="3849468"/>
                <a:ext cx="15957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B050"/>
                    </a:solidFill>
                  </a:rPr>
                  <a:t>PHASE 3</a:t>
                </a:r>
              </a:p>
              <a:p>
                <a:pPr algn="ctr"/>
                <a:r>
                  <a:rPr lang="en-US" b="1" dirty="0" smtClean="0">
                    <a:solidFill>
                      <a:srgbClr val="00B050"/>
                    </a:solidFill>
                  </a:rPr>
                  <a:t>UNDERTAKING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228600" y="341086"/>
            <a:ext cx="4419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Pengumpulan</a:t>
            </a:r>
            <a:r>
              <a:rPr lang="en-US" b="1" dirty="0" smtClean="0"/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Ada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data,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costs,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data.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data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i="1" dirty="0" smtClean="0"/>
              <a:t>research problems / questions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819400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Analisa</a:t>
            </a:r>
            <a:r>
              <a:rPr lang="en-US" b="1" dirty="0" smtClean="0"/>
              <a:t> Data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Pengetesan</a:t>
            </a:r>
            <a:r>
              <a:rPr lang="en-US" b="1" dirty="0" smtClean="0"/>
              <a:t> </a:t>
            </a:r>
            <a:r>
              <a:rPr lang="en-US" b="1" dirty="0" err="1" smtClean="0"/>
              <a:t>Hipotesis</a:t>
            </a:r>
            <a:r>
              <a:rPr lang="en-US" b="1" dirty="0" smtClean="0"/>
              <a:t>(</a:t>
            </a:r>
            <a:r>
              <a:rPr lang="en-US" b="1" dirty="0" err="1" smtClean="0"/>
              <a:t>sa</a:t>
            </a:r>
            <a:r>
              <a:rPr lang="en-US" b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Analisa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analisa</a:t>
            </a:r>
            <a:r>
              <a:rPr lang="en-US" dirty="0" smtClean="0"/>
              <a:t> data,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diformulasikan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257800"/>
            <a:ext cx="83058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Interpretasi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pelaporan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menginterpretasi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penelitiannya</a:t>
            </a:r>
            <a:r>
              <a:rPr lang="en-US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proses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Criteria of good research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/>
              <a:t>purpose of the research should be clearly defined </a:t>
            </a:r>
            <a:r>
              <a:rPr lang="en-US" dirty="0"/>
              <a:t>and common concepts be used.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research </a:t>
            </a:r>
            <a:r>
              <a:rPr lang="en-US" b="1" dirty="0"/>
              <a:t>procedure used should be described in sufficient detail </a:t>
            </a:r>
            <a:r>
              <a:rPr lang="en-US" dirty="0"/>
              <a:t>to permit </a:t>
            </a:r>
            <a:r>
              <a:rPr lang="en-US" dirty="0" smtClean="0"/>
              <a:t>another researcher </a:t>
            </a:r>
            <a:r>
              <a:rPr lang="en-US" dirty="0"/>
              <a:t>to repeat the research for further advancement, keeping the continuity of </a:t>
            </a:r>
            <a:r>
              <a:rPr lang="en-US" dirty="0" smtClean="0"/>
              <a:t>what has </a:t>
            </a:r>
            <a:r>
              <a:rPr lang="en-US" dirty="0"/>
              <a:t>already been attained.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procedural design of the research should be </a:t>
            </a:r>
            <a:r>
              <a:rPr lang="en-US" b="1" dirty="0"/>
              <a:t>carefully planned </a:t>
            </a:r>
            <a:r>
              <a:rPr lang="en-US" dirty="0"/>
              <a:t>to yield results that </a:t>
            </a:r>
            <a:r>
              <a:rPr lang="en-US" dirty="0" smtClean="0"/>
              <a:t>are as </a:t>
            </a:r>
            <a:r>
              <a:rPr lang="en-US" dirty="0"/>
              <a:t>objective as possible.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researcher should </a:t>
            </a:r>
            <a:r>
              <a:rPr lang="en-US" b="1" dirty="0"/>
              <a:t>report with complete frankness</a:t>
            </a:r>
            <a:r>
              <a:rPr lang="en-US" dirty="0"/>
              <a:t>, flaws in procedural design </a:t>
            </a:r>
            <a:r>
              <a:rPr lang="en-US" dirty="0" smtClean="0"/>
              <a:t>and estimate </a:t>
            </a:r>
            <a:r>
              <a:rPr lang="en-US" dirty="0"/>
              <a:t>their effects upon the findings.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/>
              <a:t>analysis of data should be sufficiently adequate to reveal its significance </a:t>
            </a:r>
            <a:r>
              <a:rPr lang="en-US" dirty="0"/>
              <a:t>and </a:t>
            </a:r>
            <a:r>
              <a:rPr lang="en-US" dirty="0" smtClean="0"/>
              <a:t>the </a:t>
            </a:r>
            <a:r>
              <a:rPr lang="en-US" b="1" dirty="0" smtClean="0"/>
              <a:t>methods </a:t>
            </a:r>
            <a:r>
              <a:rPr lang="en-US" b="1" dirty="0"/>
              <a:t>of analysis used should be appropriate</a:t>
            </a:r>
            <a:r>
              <a:rPr lang="en-US" dirty="0"/>
              <a:t>. The validity and reliability of the </a:t>
            </a:r>
            <a:r>
              <a:rPr lang="en-US" dirty="0" smtClean="0"/>
              <a:t>data should </a:t>
            </a:r>
            <a:r>
              <a:rPr lang="en-US" dirty="0"/>
              <a:t>be checked carefully.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Conclusions </a:t>
            </a:r>
            <a:r>
              <a:rPr lang="en-US" b="1" dirty="0"/>
              <a:t>should be confined to those justified by the data </a:t>
            </a:r>
            <a:r>
              <a:rPr lang="en-US" dirty="0"/>
              <a:t>of the research and limited </a:t>
            </a:r>
            <a:r>
              <a:rPr lang="en-US" dirty="0" smtClean="0"/>
              <a:t>to those </a:t>
            </a:r>
            <a:r>
              <a:rPr lang="en-US" dirty="0"/>
              <a:t>for which the data provide an adequate basis.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Greater </a:t>
            </a:r>
            <a:r>
              <a:rPr lang="en-US" dirty="0"/>
              <a:t>confidence in research is warranted if the researcher is experienced, has a </a:t>
            </a:r>
            <a:r>
              <a:rPr lang="en-US" dirty="0" smtClean="0"/>
              <a:t>good reputation </a:t>
            </a:r>
            <a:r>
              <a:rPr lang="en-US" dirty="0"/>
              <a:t>in research and is a person of integrity.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8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Good research is </a:t>
            </a:r>
            <a:r>
              <a:rPr lang="en-US" b="1" dirty="0" smtClean="0"/>
              <a:t>systematic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860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Good research is </a:t>
            </a:r>
            <a:r>
              <a:rPr lang="en-US" b="1" dirty="0" smtClean="0"/>
              <a:t>logical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05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Good research is </a:t>
            </a:r>
            <a:r>
              <a:rPr lang="en-US" b="1" dirty="0" smtClean="0"/>
              <a:t>empirical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724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Good research is </a:t>
            </a:r>
            <a:r>
              <a:rPr lang="en-US" b="1" dirty="0" smtClean="0"/>
              <a:t>replicable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10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Exercise (1)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Pelajari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telaah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Manakah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i="1" dirty="0" smtClean="0"/>
              <a:t>good research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0717" y="0"/>
            <a:ext cx="915471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0716" y="6248401"/>
            <a:ext cx="915471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1110343"/>
            <a:ext cx="7886700" cy="718457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Proses </a:t>
            </a:r>
            <a:r>
              <a:rPr lang="en-US" sz="3000" b="1" dirty="0" err="1" smtClean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Penelitian</a:t>
            </a:r>
            <a:endParaRPr lang="en-US" sz="3000" b="1" dirty="0">
              <a:solidFill>
                <a:srgbClr val="C0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2207407"/>
            <a:ext cx="7886700" cy="3507593"/>
          </a:xfrm>
        </p:spPr>
        <p:txBody>
          <a:bodyPr>
            <a:noAutofit/>
          </a:bodyPr>
          <a:lstStyle/>
          <a:p>
            <a:r>
              <a:rPr lang="en-US" sz="3000" dirty="0" smtClean="0"/>
              <a:t>Review </a:t>
            </a:r>
            <a:r>
              <a:rPr lang="en-US" sz="3000" dirty="0" err="1" smtClean="0"/>
              <a:t>sebelumnya</a:t>
            </a:r>
            <a:endParaRPr lang="en-US" sz="3000" dirty="0" smtClean="0"/>
          </a:p>
          <a:p>
            <a:r>
              <a:rPr lang="en-US" sz="3000" dirty="0" smtClean="0"/>
              <a:t>Research Methods </a:t>
            </a:r>
            <a:r>
              <a:rPr lang="en-US" sz="3000" dirty="0" err="1" smtClean="0"/>
              <a:t>vs</a:t>
            </a:r>
            <a:r>
              <a:rPr lang="en-US" sz="3000" dirty="0" smtClean="0"/>
              <a:t> Research </a:t>
            </a:r>
            <a:r>
              <a:rPr lang="en-US" sz="3000" dirty="0" smtClean="0"/>
              <a:t>Methodology</a:t>
            </a:r>
          </a:p>
          <a:p>
            <a:r>
              <a:rPr lang="en-US" sz="3000" dirty="0" err="1" smtClean="0"/>
              <a:t>Apakah</a:t>
            </a:r>
            <a:r>
              <a:rPr lang="en-US" sz="3000" dirty="0" smtClean="0"/>
              <a:t> </a:t>
            </a:r>
            <a:r>
              <a:rPr lang="en-US" sz="3000" dirty="0" err="1" smtClean="0"/>
              <a:t>itu</a:t>
            </a:r>
            <a:r>
              <a:rPr lang="en-US" sz="3000" dirty="0"/>
              <a:t> </a:t>
            </a:r>
            <a:r>
              <a:rPr lang="en-US" sz="3000" dirty="0" smtClean="0"/>
              <a:t>scientific research?</a:t>
            </a:r>
          </a:p>
          <a:p>
            <a:r>
              <a:rPr lang="en-US" sz="3000" dirty="0"/>
              <a:t>Proses-proses </a:t>
            </a:r>
            <a:r>
              <a:rPr lang="en-US" sz="3000" dirty="0" err="1"/>
              <a:t>penelitian</a:t>
            </a:r>
            <a:endParaRPr lang="en-US" sz="3000" dirty="0"/>
          </a:p>
          <a:p>
            <a:r>
              <a:rPr lang="en-US" sz="3000" dirty="0" smtClean="0"/>
              <a:t>Criteria of good research</a:t>
            </a:r>
          </a:p>
        </p:txBody>
      </p:sp>
    </p:spTree>
    <p:extLst>
      <p:ext uri="{BB962C8B-B14F-4D97-AF65-F5344CB8AC3E}">
        <p14:creationId xmlns:p14="http://schemas.microsoft.com/office/powerpoint/2010/main" val="16236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Exercise (2)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Pelajari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telaah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:</a:t>
            </a:r>
          </a:p>
          <a:p>
            <a:pPr marL="1320800" indent="-514350">
              <a:buFont typeface="+mj-lt"/>
              <a:buAutoNum type="arabicPeriod"/>
            </a:pPr>
            <a:r>
              <a:rPr lang="en-US" sz="2400" dirty="0" err="1" smtClean="0"/>
              <a:t>Asumsi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(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diuji</a:t>
            </a:r>
            <a:r>
              <a:rPr lang="en-US" sz="2400" dirty="0" smtClean="0"/>
              <a:t>),</a:t>
            </a:r>
          </a:p>
          <a:p>
            <a:pPr marL="1320800" indent="-514350">
              <a:buFont typeface="+mj-lt"/>
              <a:buAutoNum type="arabicPeriod"/>
            </a:pPr>
            <a:r>
              <a:rPr lang="en-US" sz="2400" dirty="0" err="1" smtClean="0"/>
              <a:t>Formulasi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</a:p>
          <a:p>
            <a:pPr marL="1320800" indent="-514350">
              <a:buFont typeface="+mj-lt"/>
              <a:buAutoNum type="arabicPeriod"/>
            </a:pPr>
            <a:r>
              <a:rPr lang="en-US" sz="2400" dirty="0" err="1" smtClean="0"/>
              <a:t>Metodologi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replikasi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endParaRPr lang="en-US" sz="2400" dirty="0" smtClean="0"/>
          </a:p>
          <a:p>
            <a:pPr marL="1320800" indent="-514350">
              <a:buFont typeface="+mj-lt"/>
              <a:buAutoNum type="arabicPeriod"/>
            </a:pP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00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808038"/>
          </a:xfrm>
        </p:spPr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22533" y="361454"/>
            <a:ext cx="4298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Review </a:t>
            </a:r>
            <a:r>
              <a:rPr lang="en-US" sz="2400" b="1" dirty="0" err="1" smtClean="0">
                <a:solidFill>
                  <a:srgbClr val="0070C0"/>
                </a:solidFill>
              </a:rPr>
              <a:t>pertemuan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sebelumnya</a:t>
            </a:r>
            <a:r>
              <a:rPr lang="en-US" sz="2400" b="1" dirty="0" smtClean="0">
                <a:solidFill>
                  <a:srgbClr val="0070C0"/>
                </a:solidFill>
              </a:rPr>
              <a:t>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Image result for methods vs method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895600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7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3349823"/>
            <a:ext cx="8229600" cy="2819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Research means to observe the phenomena again and again from different dimensions,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Collect the data, and, on the basis of that, draws conclusion,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Research is </a:t>
            </a:r>
            <a:r>
              <a:rPr lang="en-US" sz="2400" dirty="0"/>
              <a:t>oriented towards the discovery of relationship that exists among phenomena of </a:t>
            </a:r>
            <a:r>
              <a:rPr lang="en-US" sz="2400" dirty="0" err="1" smtClean="0"/>
              <a:t>theworld</a:t>
            </a:r>
            <a:r>
              <a:rPr lang="en-US" sz="2400" dirty="0" smtClean="0"/>
              <a:t> </a:t>
            </a:r>
            <a:r>
              <a:rPr lang="en-US" sz="2400" dirty="0"/>
              <a:t>in which we live.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2"/>
          <a:stretch/>
        </p:blipFill>
        <p:spPr>
          <a:xfrm>
            <a:off x="228600" y="609600"/>
            <a:ext cx="86106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6169223"/>
            <a:ext cx="1980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Taken from Singh (2006)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4433" y="147935"/>
            <a:ext cx="4298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Review </a:t>
            </a:r>
            <a:r>
              <a:rPr lang="en-US" sz="2400" b="1" dirty="0" err="1" smtClean="0">
                <a:solidFill>
                  <a:srgbClr val="0070C0"/>
                </a:solidFill>
              </a:rPr>
              <a:t>pertemuan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sebelumnya</a:t>
            </a:r>
            <a:r>
              <a:rPr lang="en-US" sz="2400" b="1" dirty="0" smtClean="0">
                <a:solidFill>
                  <a:srgbClr val="0070C0"/>
                </a:solidFill>
              </a:rPr>
              <a:t>: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methods vs method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7334250" cy="366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question mark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838200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8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Research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114800"/>
            <a:ext cx="49530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teknik-teknik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86200" y="2133600"/>
            <a:ext cx="4953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Metode adalah teknik-teknik yang digunakan dalam pelaksanaan penelitian.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886" y="758598"/>
            <a:ext cx="8229600" cy="1600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pun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55171" y="4920344"/>
            <a:ext cx="1676401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b="1" dirty="0" err="1" smtClean="0">
                <a:solidFill>
                  <a:schemeClr val="accent1"/>
                </a:solidFill>
              </a:rPr>
              <a:t>Metode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616200" y="4634594"/>
            <a:ext cx="6135914" cy="1333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err="1" smtClean="0">
                <a:solidFill>
                  <a:schemeClr val="accent1"/>
                </a:solidFill>
              </a:rPr>
              <a:t>Merupakan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tata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cara</a:t>
            </a:r>
            <a:r>
              <a:rPr lang="en-US" sz="2800" b="1" dirty="0" smtClean="0">
                <a:solidFill>
                  <a:schemeClr val="accent1"/>
                </a:solidFill>
              </a:rPr>
              <a:t> (</a:t>
            </a:r>
            <a:r>
              <a:rPr lang="en-US" sz="2800" b="1" dirty="0" err="1" smtClean="0">
                <a:solidFill>
                  <a:schemeClr val="accent1"/>
                </a:solidFill>
              </a:rPr>
              <a:t>perlakuan</a:t>
            </a:r>
            <a:r>
              <a:rPr lang="en-US" sz="2800" b="1" dirty="0" smtClean="0">
                <a:solidFill>
                  <a:schemeClr val="accent1"/>
                </a:solidFill>
              </a:rPr>
              <a:t>) </a:t>
            </a:r>
            <a:r>
              <a:rPr lang="en-US" sz="2800" dirty="0" err="1" smtClean="0">
                <a:solidFill>
                  <a:schemeClr val="accent1"/>
                </a:solidFill>
              </a:rPr>
              <a:t>dan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instrumentasi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yang </a:t>
            </a:r>
            <a:r>
              <a:rPr lang="en-US" sz="2800" dirty="0" err="1" smtClean="0">
                <a:solidFill>
                  <a:schemeClr val="accent1"/>
                </a:solidFill>
              </a:rPr>
              <a:t>digunakan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dalam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memilih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mengkonstruksi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teknik-teknik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penelitian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yang </a:t>
            </a:r>
            <a:r>
              <a:rPr lang="en-US" sz="2800" dirty="0" err="1" smtClean="0">
                <a:solidFill>
                  <a:schemeClr val="accent1"/>
                </a:solidFill>
              </a:rPr>
              <a:t>digunakan</a:t>
            </a:r>
            <a:r>
              <a:rPr lang="en-US" sz="2800" dirty="0" smtClean="0">
                <a:solidFill>
                  <a:schemeClr val="accent1"/>
                </a:solidFill>
              </a:rPr>
              <a:t>. </a:t>
            </a:r>
            <a:endParaRPr lang="en-US" sz="2600" dirty="0">
              <a:solidFill>
                <a:schemeClr val="accent1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55172" y="2981892"/>
            <a:ext cx="1676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Teknik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616200" y="2696142"/>
            <a:ext cx="6135914" cy="1579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Merupakan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tata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cara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perlakuan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instrumentasi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yang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digunakan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dalam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melaksanakan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operasi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penelitian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misalnya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melakukan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observasi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merekam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data,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teknik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dalam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memproses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data,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dsb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85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930" y="1295400"/>
            <a:ext cx="9102070" cy="518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762000"/>
            <a:ext cx="421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Contoh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diambil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Kothari 2004;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hlm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7)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1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300" b="1" dirty="0" smtClean="0">
                <a:solidFill>
                  <a:srgbClr val="C00000"/>
                </a:solidFill>
              </a:rPr>
              <a:t>Research Methodology</a:t>
            </a:r>
            <a:endParaRPr lang="en-US" sz="43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486" y="2060462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Metodologi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b="1" dirty="0" err="1" smtClean="0"/>
              <a:t>sistematis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7347"/>
            <a:ext cx="2844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191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Meliputi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penelaahan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berbagai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macam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langkah</a:t>
            </a:r>
            <a:r>
              <a:rPr lang="en-US" sz="2400" b="1" dirty="0" smtClean="0"/>
              <a:t> </a:t>
            </a:r>
            <a:r>
              <a:rPr lang="en-US" sz="2400" dirty="0" smtClean="0"/>
              <a:t>(steps) (</a:t>
            </a:r>
            <a:r>
              <a:rPr lang="en-US" sz="2400" b="1" dirty="0" err="1" smtClean="0"/>
              <a:t>beserta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logika-logika</a:t>
            </a:r>
            <a:r>
              <a:rPr lang="en-US" sz="2400" b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terkandung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dalamnya</a:t>
            </a:r>
            <a:r>
              <a:rPr lang="en-US" sz="2400" dirty="0" smtClean="0"/>
              <a:t>) yang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diadopsi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para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i="1" dirty="0" smtClean="0"/>
              <a:t>research problems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60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1068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Rounded MT Bold</vt:lpstr>
      <vt:lpstr>Calibri</vt:lpstr>
      <vt:lpstr>Office Theme</vt:lpstr>
      <vt:lpstr>PowerPoint Presentation</vt:lpstr>
      <vt:lpstr>Proses Penelitian</vt:lpstr>
      <vt:lpstr>Apa itu penelitian?</vt:lpstr>
      <vt:lpstr>PowerPoint Presentation</vt:lpstr>
      <vt:lpstr>PowerPoint Presentation</vt:lpstr>
      <vt:lpstr>Research Method</vt:lpstr>
      <vt:lpstr>PowerPoint Presentation</vt:lpstr>
      <vt:lpstr>PowerPoint Presentation</vt:lpstr>
      <vt:lpstr>Research Methodology</vt:lpstr>
      <vt:lpstr>PowerPoint Presentation</vt:lpstr>
      <vt:lpstr>Penelitian Ilmiah</vt:lpstr>
      <vt:lpstr>Proses Penelitian</vt:lpstr>
      <vt:lpstr>PowerPoint Presentation</vt:lpstr>
      <vt:lpstr>PowerPoint Presentation</vt:lpstr>
      <vt:lpstr>PowerPoint Presentation</vt:lpstr>
      <vt:lpstr>PowerPoint Presentation</vt:lpstr>
      <vt:lpstr>Criteria of good research</vt:lpstr>
      <vt:lpstr>PowerPoint Presentation</vt:lpstr>
      <vt:lpstr>Exercise (1)</vt:lpstr>
      <vt:lpstr>Exercise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Radisti</cp:lastModifiedBy>
  <cp:revision>144</cp:revision>
  <dcterms:created xsi:type="dcterms:W3CDTF">2017-09-08T08:13:57Z</dcterms:created>
  <dcterms:modified xsi:type="dcterms:W3CDTF">2019-03-11T11:04:54Z</dcterms:modified>
</cp:coreProperties>
</file>