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09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40" r:id="rId17"/>
    <p:sldId id="341" r:id="rId18"/>
    <p:sldId id="33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2D"/>
    <a:srgbClr val="FF9933"/>
    <a:srgbClr val="660033"/>
    <a:srgbClr val="FFD757"/>
    <a:srgbClr val="FFAB5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E09BF-530A-42A5-B24E-2182F8FDED47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03AE2-1DD6-44E5-84FF-B14EF47FE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0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2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7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1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1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2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4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5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1B272-5141-4E4A-842A-A586B7384C02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FFD93-725E-4878-8BD0-12874E02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5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971800" y="3694093"/>
            <a:ext cx="6172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IBL 381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METODOLOGI PENELITIAN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690938" y="4659868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3.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Formulasi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Research Problems</a:t>
            </a:r>
            <a:endParaRPr lang="id-ID" i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90938" y="5328257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B.Eng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M.Sc. PhD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189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65533" y="1600200"/>
            <a:ext cx="1905000" cy="838200"/>
            <a:chOff x="152400" y="-846137"/>
            <a:chExt cx="2860675" cy="998538"/>
          </a:xfrm>
        </p:grpSpPr>
        <p:pic>
          <p:nvPicPr>
            <p:cNvPr id="2050" name="Picture 2" descr="Image result for ambiguous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3638"/>
            <a:stretch/>
          </p:blipFill>
          <p:spPr bwMode="auto">
            <a:xfrm>
              <a:off x="155575" y="-846137"/>
              <a:ext cx="2857500" cy="998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152400" y="-838200"/>
              <a:ext cx="2819400" cy="930276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Beberapa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hal</a:t>
            </a:r>
            <a:r>
              <a:rPr lang="en-US" sz="2400" b="1" dirty="0" smtClean="0">
                <a:solidFill>
                  <a:schemeClr val="tx2"/>
                </a:solidFill>
              </a:rPr>
              <a:t> yang </a:t>
            </a:r>
            <a:r>
              <a:rPr lang="en-US" sz="2400" b="1" dirty="0" err="1" smtClean="0">
                <a:solidFill>
                  <a:schemeClr val="tx2"/>
                </a:solidFill>
              </a:rPr>
              <a:t>perlu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diperhatikan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dalam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mengidentifikasi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</a:rPr>
              <a:t>problem</a:t>
            </a:r>
            <a:r>
              <a:rPr lang="en-US" sz="2400" b="1" dirty="0" smtClean="0">
                <a:solidFill>
                  <a:schemeClr val="tx2"/>
                </a:solidFill>
              </a:rPr>
              <a:t>: 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6096000" cy="48768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Kata-kata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(</a:t>
            </a:r>
            <a:r>
              <a:rPr lang="en-US" i="1" dirty="0" smtClean="0"/>
              <a:t>single meaning) – </a:t>
            </a:r>
            <a:r>
              <a:rPr lang="en-US" dirty="0" smtClean="0">
                <a:solidFill>
                  <a:schemeClr val="tx2"/>
                </a:solidFill>
              </a:rPr>
              <a:t>i.e. </a:t>
            </a:r>
            <a:r>
              <a:rPr lang="en-US" dirty="0" err="1" smtClean="0">
                <a:solidFill>
                  <a:schemeClr val="tx2"/>
                </a:solidFill>
              </a:rPr>
              <a:t>tidak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ambigu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r>
              <a:rPr lang="en-US" dirty="0"/>
              <a:t>		</a:t>
            </a:r>
            <a:endParaRPr lang="en-US" dirty="0" smtClean="0"/>
          </a:p>
          <a:p>
            <a:pPr>
              <a:spcAft>
                <a:spcPts val="2400"/>
              </a:spcAft>
            </a:pPr>
            <a:r>
              <a:rPr lang="en-US" i="1" dirty="0" smtClean="0"/>
              <a:t>Problem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/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  <a:endParaRPr lang="en-US" i="1" dirty="0"/>
          </a:p>
          <a:p>
            <a:pPr>
              <a:spcAft>
                <a:spcPts val="2400"/>
              </a:spcAft>
            </a:pPr>
            <a:r>
              <a:rPr lang="en-US" dirty="0" err="1" smtClean="0"/>
              <a:t>Asumsi-asumsi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pPr>
              <a:spcAft>
                <a:spcPts val="2400"/>
              </a:spcAft>
            </a:pPr>
            <a:r>
              <a:rPr lang="en-US" i="1" dirty="0" smtClean="0"/>
              <a:t>Problem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2" name="Picture 4" descr="Image result for comprehensiv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66" y="2620962"/>
            <a:ext cx="851247" cy="87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52" y="3886200"/>
            <a:ext cx="2054225" cy="123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practical applic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51" y="5292233"/>
            <a:ext cx="1520825" cy="134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6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err="1" smtClean="0"/>
              <a:t>Penjabaran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i="1" dirty="0" smtClean="0"/>
              <a:t>research problem </a:t>
            </a:r>
            <a:r>
              <a:rPr lang="en-US" sz="2400" dirty="0" smtClean="0"/>
              <a:t>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dibangun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berdasarkan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beberapa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asumsi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mendasar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anggapan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dugaan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membangun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cakupan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studi</a:t>
            </a:r>
            <a:r>
              <a:rPr lang="en-US" sz="2400" b="1" dirty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referensi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2758440"/>
            <a:ext cx="8077200" cy="1930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Faktor-faktor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apa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sajakah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berpengaruh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peningkatan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produktifitas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ketenagakerjaan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industri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tekstil</a:t>
            </a:r>
            <a:r>
              <a:rPr lang="en-US" sz="2400" dirty="0" smtClean="0">
                <a:solidFill>
                  <a:schemeClr val="tx1"/>
                </a:solidFill>
              </a:rPr>
              <a:t> di Korea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tahun</a:t>
            </a:r>
            <a:r>
              <a:rPr lang="en-US" sz="2400" dirty="0" smtClean="0">
                <a:solidFill>
                  <a:schemeClr val="tx1"/>
                </a:solidFill>
              </a:rPr>
              <a:t> 1996-2007, 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dibandingkan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industri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tekstil</a:t>
            </a:r>
            <a:r>
              <a:rPr lang="en-US" sz="2400" dirty="0" smtClean="0">
                <a:solidFill>
                  <a:schemeClr val="tx1"/>
                </a:solidFill>
              </a:rPr>
              <a:t> di Indonesia?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1" y="3296920"/>
            <a:ext cx="3276599" cy="2731810"/>
            <a:chOff x="457201" y="3296920"/>
            <a:chExt cx="3276599" cy="2731810"/>
          </a:xfrm>
        </p:grpSpPr>
        <p:sp>
          <p:nvSpPr>
            <p:cNvPr id="5" name="Rounded Rectangle 4"/>
            <p:cNvSpPr/>
            <p:nvPr/>
          </p:nvSpPr>
          <p:spPr>
            <a:xfrm>
              <a:off x="2057400" y="3296920"/>
              <a:ext cx="1676400" cy="43688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1" y="5105400"/>
              <a:ext cx="2667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C00000"/>
                  </a:solidFill>
                </a:rPr>
                <a:t>Asumsi</a:t>
              </a:r>
              <a:r>
                <a:rPr lang="en-US" b="1" dirty="0" smtClean="0">
                  <a:solidFill>
                    <a:srgbClr val="C00000"/>
                  </a:solidFill>
                </a:rPr>
                <a:t> 1: </a:t>
              </a:r>
            </a:p>
            <a:p>
              <a:r>
                <a:rPr lang="en-US" dirty="0" err="1" smtClean="0">
                  <a:solidFill>
                    <a:srgbClr val="C00000"/>
                  </a:solidFill>
                </a:rPr>
                <a:t>Produktifitas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dirty="0" err="1" smtClean="0">
                  <a:solidFill>
                    <a:srgbClr val="C00000"/>
                  </a:solidFill>
                </a:rPr>
                <a:t>merupakan</a:t>
              </a:r>
              <a:r>
                <a:rPr lang="en-US" dirty="0" smtClean="0">
                  <a:solidFill>
                    <a:srgbClr val="C00000"/>
                  </a:solidFill>
                </a:rPr>
                <a:t> variable yang </a:t>
              </a:r>
              <a:r>
                <a:rPr lang="en-US" dirty="0" err="1" smtClean="0">
                  <a:solidFill>
                    <a:srgbClr val="C00000"/>
                  </a:solidFill>
                </a:rPr>
                <a:t>dapat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dirty="0" err="1" smtClean="0">
                  <a:solidFill>
                    <a:srgbClr val="C00000"/>
                  </a:solidFill>
                </a:rPr>
                <a:t>diukur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8" name="Straight Connector 7"/>
            <p:cNvCxnSpPr>
              <a:stCxn id="6" idx="0"/>
              <a:endCxn id="5" idx="2"/>
            </p:cNvCxnSpPr>
            <p:nvPr/>
          </p:nvCxnSpPr>
          <p:spPr>
            <a:xfrm flipV="1">
              <a:off x="1790701" y="3733800"/>
              <a:ext cx="1104899" cy="137160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583180" y="3713480"/>
            <a:ext cx="3360421" cy="2315250"/>
            <a:chOff x="2583180" y="3713480"/>
            <a:chExt cx="3360421" cy="2315250"/>
          </a:xfrm>
        </p:grpSpPr>
        <p:sp>
          <p:nvSpPr>
            <p:cNvPr id="9" name="Rounded Rectangle 8"/>
            <p:cNvSpPr/>
            <p:nvPr/>
          </p:nvSpPr>
          <p:spPr>
            <a:xfrm>
              <a:off x="2583180" y="3713480"/>
              <a:ext cx="1676400" cy="436880"/>
            </a:xfrm>
            <a:prstGeom prst="roundRect">
              <a:avLst/>
            </a:prstGeom>
            <a:noFill/>
            <a:ln w="50800">
              <a:solidFill>
                <a:srgbClr val="FF962D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0" name="Straight Connector 9"/>
            <p:cNvCxnSpPr>
              <a:stCxn id="11" idx="0"/>
            </p:cNvCxnSpPr>
            <p:nvPr/>
          </p:nvCxnSpPr>
          <p:spPr>
            <a:xfrm flipH="1" flipV="1">
              <a:off x="3421381" y="4150360"/>
              <a:ext cx="1169670" cy="955040"/>
            </a:xfrm>
            <a:prstGeom prst="line">
              <a:avLst/>
            </a:prstGeom>
            <a:ln w="28575">
              <a:solidFill>
                <a:srgbClr val="FF962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38501" y="5105400"/>
              <a:ext cx="27051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FF962D"/>
                  </a:solidFill>
                </a:rPr>
                <a:t>Asumsi</a:t>
              </a:r>
              <a:r>
                <a:rPr lang="en-US" b="1" dirty="0" smtClean="0">
                  <a:solidFill>
                    <a:srgbClr val="FF962D"/>
                  </a:solidFill>
                </a:rPr>
                <a:t> 2: </a:t>
              </a:r>
            </a:p>
            <a:p>
              <a:r>
                <a:rPr lang="en-US" dirty="0" smtClean="0">
                  <a:solidFill>
                    <a:srgbClr val="FF962D"/>
                  </a:solidFill>
                </a:rPr>
                <a:t>Data </a:t>
              </a:r>
              <a:r>
                <a:rPr lang="en-US" dirty="0" err="1" smtClean="0">
                  <a:solidFill>
                    <a:srgbClr val="FF962D"/>
                  </a:solidFill>
                </a:rPr>
                <a:t>tersedia</a:t>
              </a:r>
              <a:r>
                <a:rPr lang="en-US" dirty="0" smtClean="0">
                  <a:solidFill>
                    <a:srgbClr val="FF962D"/>
                  </a:solidFill>
                </a:rPr>
                <a:t> </a:t>
              </a:r>
              <a:r>
                <a:rPr lang="en-US" dirty="0" err="1" smtClean="0">
                  <a:solidFill>
                    <a:srgbClr val="FF962D"/>
                  </a:solidFill>
                </a:rPr>
                <a:t>pada</a:t>
              </a:r>
              <a:r>
                <a:rPr lang="en-US" dirty="0" smtClean="0">
                  <a:solidFill>
                    <a:srgbClr val="FF962D"/>
                  </a:solidFill>
                </a:rPr>
                <a:t> </a:t>
              </a:r>
              <a:r>
                <a:rPr lang="en-US" dirty="0" err="1" smtClean="0">
                  <a:solidFill>
                    <a:srgbClr val="FF962D"/>
                  </a:solidFill>
                </a:rPr>
                <a:t>kurun</a:t>
              </a:r>
              <a:r>
                <a:rPr lang="en-US" dirty="0" smtClean="0">
                  <a:solidFill>
                    <a:srgbClr val="FF962D"/>
                  </a:solidFill>
                </a:rPr>
                <a:t> </a:t>
              </a:r>
              <a:r>
                <a:rPr lang="en-US" dirty="0" err="1" smtClean="0">
                  <a:solidFill>
                    <a:srgbClr val="FF962D"/>
                  </a:solidFill>
                </a:rPr>
                <a:t>waktu</a:t>
              </a:r>
              <a:r>
                <a:rPr lang="en-US" dirty="0" smtClean="0">
                  <a:solidFill>
                    <a:srgbClr val="FF962D"/>
                  </a:solidFill>
                </a:rPr>
                <a:t> yang </a:t>
              </a:r>
              <a:r>
                <a:rPr lang="en-US" dirty="0" err="1" smtClean="0">
                  <a:solidFill>
                    <a:srgbClr val="FF962D"/>
                  </a:solidFill>
                </a:rPr>
                <a:t>diinginkan</a:t>
              </a:r>
              <a:endParaRPr lang="en-US" dirty="0">
                <a:solidFill>
                  <a:srgbClr val="FF962D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96391" y="4030980"/>
            <a:ext cx="7197090" cy="2289989"/>
            <a:chOff x="-1520188" y="3812540"/>
            <a:chExt cx="7197090" cy="2289989"/>
          </a:xfrm>
        </p:grpSpPr>
        <p:sp>
          <p:nvSpPr>
            <p:cNvPr id="23" name="Rounded Rectangle 22"/>
            <p:cNvSpPr/>
            <p:nvPr/>
          </p:nvSpPr>
          <p:spPr>
            <a:xfrm>
              <a:off x="-1520188" y="3812540"/>
              <a:ext cx="1676400" cy="436880"/>
            </a:xfrm>
            <a:prstGeom prst="roundRect">
              <a:avLst/>
            </a:prstGeom>
            <a:noFill/>
            <a:ln w="50800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4" name="Straight Connector 23"/>
            <p:cNvCxnSpPr>
              <a:stCxn id="25" idx="0"/>
              <a:endCxn id="23" idx="2"/>
            </p:cNvCxnSpPr>
            <p:nvPr/>
          </p:nvCxnSpPr>
          <p:spPr>
            <a:xfrm flipH="1" flipV="1">
              <a:off x="-681988" y="4249420"/>
              <a:ext cx="5006340" cy="652780"/>
            </a:xfrm>
            <a:prstGeom prst="line">
              <a:avLst/>
            </a:prstGeom>
            <a:ln w="28575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971802" y="4902200"/>
              <a:ext cx="27051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chemeClr val="tx2"/>
                  </a:solidFill>
                </a:rPr>
                <a:t>Asumsi</a:t>
              </a:r>
              <a:r>
                <a:rPr lang="en-US" b="1" dirty="0" smtClean="0">
                  <a:solidFill>
                    <a:schemeClr val="tx2"/>
                  </a:solidFill>
                </a:rPr>
                <a:t> 3: </a:t>
              </a:r>
            </a:p>
            <a:p>
              <a:r>
                <a:rPr lang="en-US" dirty="0" smtClean="0">
                  <a:solidFill>
                    <a:schemeClr val="tx2"/>
                  </a:solidFill>
                </a:rPr>
                <a:t>Data yang </a:t>
              </a:r>
              <a:r>
                <a:rPr lang="en-US" dirty="0" err="1" smtClean="0">
                  <a:solidFill>
                    <a:schemeClr val="tx2"/>
                  </a:solidFill>
                </a:rPr>
                <a:t>sama</a:t>
              </a:r>
              <a:r>
                <a:rPr lang="en-US" dirty="0" smtClean="0">
                  <a:solidFill>
                    <a:schemeClr val="tx2"/>
                  </a:solidFill>
                </a:rPr>
                <a:t> </a:t>
              </a:r>
              <a:r>
                <a:rPr lang="en-US" dirty="0" err="1" smtClean="0">
                  <a:solidFill>
                    <a:schemeClr val="tx2"/>
                  </a:solidFill>
                </a:rPr>
                <a:t>dapat</a:t>
              </a:r>
              <a:r>
                <a:rPr lang="en-US" dirty="0" smtClean="0">
                  <a:solidFill>
                    <a:schemeClr val="tx2"/>
                  </a:solidFill>
                </a:rPr>
                <a:t> </a:t>
              </a:r>
              <a:r>
                <a:rPr lang="en-US" dirty="0" err="1" smtClean="0">
                  <a:solidFill>
                    <a:schemeClr val="tx2"/>
                  </a:solidFill>
                </a:rPr>
                <a:t>didapatkan</a:t>
              </a:r>
              <a:r>
                <a:rPr lang="en-US" dirty="0" smtClean="0">
                  <a:solidFill>
                    <a:schemeClr val="tx2"/>
                  </a:solidFill>
                </a:rPr>
                <a:t> </a:t>
              </a:r>
              <a:r>
                <a:rPr lang="en-US" dirty="0" err="1" smtClean="0">
                  <a:solidFill>
                    <a:schemeClr val="tx2"/>
                  </a:solidFill>
                </a:rPr>
                <a:t>untuk</a:t>
              </a:r>
              <a:r>
                <a:rPr lang="en-US" dirty="0" smtClean="0">
                  <a:solidFill>
                    <a:schemeClr val="tx2"/>
                  </a:solidFill>
                </a:rPr>
                <a:t> </a:t>
              </a:r>
              <a:r>
                <a:rPr lang="en-US" dirty="0" err="1" smtClean="0">
                  <a:solidFill>
                    <a:schemeClr val="tx2"/>
                  </a:solidFill>
                </a:rPr>
                <a:t>kasus</a:t>
              </a:r>
              <a:r>
                <a:rPr lang="en-US" dirty="0" smtClean="0">
                  <a:solidFill>
                    <a:schemeClr val="tx2"/>
                  </a:solidFill>
                </a:rPr>
                <a:t> Indonesia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472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Bagaimana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memilih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</a:rPr>
              <a:t>Research Problem</a:t>
            </a:r>
            <a:r>
              <a:rPr lang="en-US" sz="3600" b="1" dirty="0" smtClean="0">
                <a:solidFill>
                  <a:srgbClr val="C00000"/>
                </a:solidFill>
              </a:rPr>
              <a:t>?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000" dirty="0" err="1" smtClean="0"/>
              <a:t>Bagaimanapun</a:t>
            </a:r>
            <a:r>
              <a:rPr lang="en-US" sz="3000" dirty="0" smtClean="0"/>
              <a:t> </a:t>
            </a:r>
            <a:r>
              <a:rPr lang="en-US" sz="3000" dirty="0" err="1" smtClean="0"/>
              <a:t>juga</a:t>
            </a:r>
            <a:r>
              <a:rPr lang="en-US" sz="3000" dirty="0" smtClean="0"/>
              <a:t>, </a:t>
            </a:r>
            <a:r>
              <a:rPr lang="en-US" sz="3000" dirty="0" err="1" smtClean="0"/>
              <a:t>memilih</a:t>
            </a:r>
            <a:r>
              <a:rPr lang="en-US" sz="3000" dirty="0" smtClean="0"/>
              <a:t> </a:t>
            </a:r>
            <a:r>
              <a:rPr lang="en-US" sz="3000" i="1" dirty="0" smtClean="0"/>
              <a:t>research problem</a:t>
            </a:r>
            <a:r>
              <a:rPr lang="en-US" sz="3000" dirty="0" smtClean="0"/>
              <a:t>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proses yang personal, </a:t>
            </a:r>
            <a:r>
              <a:rPr lang="en-US" sz="3000" dirty="0" err="1" smtClean="0"/>
              <a:t>unik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sesuai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keinginan</a:t>
            </a:r>
            <a:r>
              <a:rPr lang="en-US" sz="3000" dirty="0" smtClean="0"/>
              <a:t> (</a:t>
            </a:r>
            <a:r>
              <a:rPr lang="en-US" sz="3000" i="1" dirty="0" smtClean="0"/>
              <a:t>interest</a:t>
            </a:r>
            <a:r>
              <a:rPr lang="en-US" sz="3000" dirty="0" smtClean="0"/>
              <a:t>) sang </a:t>
            </a:r>
            <a:r>
              <a:rPr lang="en-US" sz="3000" dirty="0" err="1" smtClean="0"/>
              <a:t>peneliti</a:t>
            </a:r>
            <a:r>
              <a:rPr lang="en-US" sz="3000" dirty="0" smtClean="0"/>
              <a:t>. </a:t>
            </a:r>
          </a:p>
          <a:p>
            <a:pPr>
              <a:spcAft>
                <a:spcPts val="1800"/>
              </a:spcAft>
            </a:pPr>
            <a:r>
              <a:rPr lang="en-US" sz="3000" dirty="0" err="1" smtClean="0"/>
              <a:t>Namun</a:t>
            </a:r>
            <a:r>
              <a:rPr lang="en-US" sz="3000" dirty="0" smtClean="0"/>
              <a:t>, </a:t>
            </a:r>
            <a:r>
              <a:rPr lang="en-US" sz="3000" i="1" dirty="0" smtClean="0"/>
              <a:t>research problem </a:t>
            </a:r>
            <a:r>
              <a:rPr lang="en-US" sz="3000" dirty="0" smtClean="0"/>
              <a:t>yang </a:t>
            </a:r>
            <a:r>
              <a:rPr lang="en-US" sz="3000" dirty="0" err="1" smtClean="0"/>
              <a:t>baik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 smtClean="0"/>
              <a:t> </a:t>
            </a:r>
            <a:r>
              <a:rPr lang="en-US" sz="3000" dirty="0" err="1" smtClean="0"/>
              <a:t>biasanya</a:t>
            </a:r>
            <a:r>
              <a:rPr lang="en-US" sz="3000" dirty="0" smtClean="0"/>
              <a:t> </a:t>
            </a:r>
            <a:r>
              <a:rPr lang="en-US" sz="3000" b="1" dirty="0" err="1" smtClean="0"/>
              <a:t>cukup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kecil</a:t>
            </a:r>
            <a:r>
              <a:rPr lang="en-US" sz="3000" b="1" dirty="0" smtClean="0"/>
              <a:t>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en-US" sz="3000" dirty="0" err="1" smtClean="0"/>
              <a:t>investigasi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bisa</a:t>
            </a:r>
            <a:r>
              <a:rPr lang="en-US" sz="3000" dirty="0" smtClean="0"/>
              <a:t> </a:t>
            </a:r>
            <a:r>
              <a:rPr lang="en-US" sz="3000" dirty="0" err="1" smtClean="0"/>
              <a:t>berkesimpulan</a:t>
            </a:r>
            <a:r>
              <a:rPr lang="en-US" sz="3000" dirty="0" smtClean="0"/>
              <a:t>, </a:t>
            </a:r>
            <a:r>
              <a:rPr lang="en-US" sz="3000" b="1" dirty="0" err="1" smtClean="0"/>
              <a:t>tetapi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juga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cukup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besar</a:t>
            </a:r>
            <a:r>
              <a:rPr lang="en-US" sz="3000" b="1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mendapatkan</a:t>
            </a:r>
            <a:r>
              <a:rPr lang="en-US" sz="3000" dirty="0" smtClean="0"/>
              <a:t> </a:t>
            </a:r>
            <a:r>
              <a:rPr lang="en-US" sz="3000" dirty="0" err="1" smtClean="0"/>
              <a:t>hasil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menarik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berguna</a:t>
            </a:r>
            <a:r>
              <a:rPr lang="en-US" sz="3000" dirty="0" smtClean="0"/>
              <a:t>.</a:t>
            </a:r>
          </a:p>
          <a:p>
            <a:pPr marL="0" indent="0">
              <a:spcAft>
                <a:spcPts val="180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3442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2"/>
                </a:solidFill>
              </a:rPr>
              <a:t>Beberapa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contoh</a:t>
            </a:r>
            <a:r>
              <a:rPr lang="en-US" sz="2800" dirty="0" smtClean="0">
                <a:solidFill>
                  <a:schemeClr val="tx2"/>
                </a:solidFill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</a:rPr>
              <a:t>biasa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dijadikan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kriteria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pemilihan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i="1" dirty="0" smtClean="0">
                <a:solidFill>
                  <a:schemeClr val="tx2"/>
                </a:solidFill>
              </a:rPr>
              <a:t>research problem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800"/>
              </a:spcAft>
            </a:pP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yang </a:t>
            </a:r>
            <a:r>
              <a:rPr lang="en-US" b="1" dirty="0" err="1" smtClean="0"/>
              <a:t>diminati</a:t>
            </a:r>
            <a:r>
              <a:rPr lang="en-US" b="1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sang </a:t>
            </a:r>
            <a:r>
              <a:rPr lang="en-US" dirty="0" err="1" smtClean="0"/>
              <a:t>peneliti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sang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b="1" dirty="0" err="1" smtClean="0"/>
              <a:t>mencapai</a:t>
            </a:r>
            <a:r>
              <a:rPr lang="en-US" b="1" dirty="0" smtClean="0"/>
              <a:t> </a:t>
            </a:r>
            <a:r>
              <a:rPr lang="en-US" b="1" dirty="0" err="1" smtClean="0"/>
              <a:t>cita-cita</a:t>
            </a:r>
            <a:r>
              <a:rPr lang="en-US" b="1" dirty="0" smtClean="0"/>
              <a:t> </a:t>
            </a:r>
            <a:r>
              <a:rPr lang="en-US" dirty="0" smtClean="0"/>
              <a:t>professional/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</a:p>
          <a:p>
            <a:pPr>
              <a:spcAft>
                <a:spcPts val="1800"/>
              </a:spcAft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b="1" dirty="0" err="1" smtClean="0"/>
              <a:t>dilandasi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pengalaman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didapatkan</a:t>
            </a:r>
            <a:r>
              <a:rPr lang="en-US" dirty="0" smtClean="0"/>
              <a:t> sang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,</a:t>
            </a:r>
          </a:p>
          <a:p>
            <a:pPr>
              <a:spcAft>
                <a:spcPts val="1800"/>
              </a:spcAft>
            </a:pPr>
            <a:r>
              <a:rPr lang="en-US" b="1" dirty="0" err="1" smtClean="0"/>
              <a:t>Menghindari</a:t>
            </a:r>
            <a:r>
              <a:rPr lang="en-US" b="1" dirty="0" smtClean="0"/>
              <a:t> </a:t>
            </a:r>
            <a:r>
              <a:rPr lang="en-US" b="1" dirty="0" err="1" smtClean="0"/>
              <a:t>permasalahan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b="1" dirty="0" err="1" smtClean="0"/>
              <a:t>sempit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rancu</a:t>
            </a:r>
            <a:r>
              <a:rPr lang="en-US" dirty="0" smtClean="0"/>
              <a:t>,</a:t>
            </a:r>
          </a:p>
          <a:p>
            <a:pPr>
              <a:spcAft>
                <a:spcPts val="1800"/>
              </a:spcAft>
            </a:pPr>
            <a:r>
              <a:rPr lang="en-US" b="1" dirty="0" err="1" smtClean="0"/>
              <a:t>Akses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data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melaksanakan</a:t>
            </a:r>
            <a:r>
              <a:rPr lang="en-US" b="1" dirty="0" smtClean="0"/>
              <a:t> </a:t>
            </a:r>
            <a:r>
              <a:rPr lang="en-US" dirty="0" smtClean="0"/>
              <a:t>program </a:t>
            </a:r>
            <a:r>
              <a:rPr lang="en-US" dirty="0" err="1" smtClean="0"/>
              <a:t>penelitian</a:t>
            </a:r>
            <a:r>
              <a:rPr lang="en-US" dirty="0" smtClean="0"/>
              <a:t>,</a:t>
            </a:r>
          </a:p>
          <a:p>
            <a:pPr>
              <a:spcAft>
                <a:spcPts val="1800"/>
              </a:spcAft>
            </a:pP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research problem </a:t>
            </a:r>
            <a:r>
              <a:rPr lang="en-US" dirty="0" smtClean="0"/>
              <a:t>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b="1" dirty="0" err="1" smtClean="0"/>
              <a:t>dilandasi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pandangan-pandangan</a:t>
            </a:r>
            <a:r>
              <a:rPr lang="en-US" b="1" dirty="0" smtClean="0"/>
              <a:t> yang </a:t>
            </a:r>
            <a:r>
              <a:rPr lang="en-US" b="1" dirty="0" err="1" smtClean="0"/>
              <a:t>umum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diterima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khalayak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penelaahan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),</a:t>
            </a:r>
          </a:p>
          <a:p>
            <a:pPr>
              <a:spcAft>
                <a:spcPts val="1800"/>
              </a:spcAft>
            </a:pP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(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b="1" dirty="0" err="1" smtClean="0"/>
              <a:t>mengisi</a:t>
            </a:r>
            <a:r>
              <a:rPr lang="en-US" b="1" dirty="0" smtClean="0"/>
              <a:t> </a:t>
            </a:r>
            <a:r>
              <a:rPr lang="en-US" b="1" i="1" dirty="0" smtClean="0"/>
              <a:t>knowledge gap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Beberapa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pertanyaan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panduan</a:t>
            </a:r>
            <a:r>
              <a:rPr lang="en-US" dirty="0" smtClean="0">
                <a:solidFill>
                  <a:schemeClr val="tx2"/>
                </a:solidFill>
              </a:rPr>
              <a:t>…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research </a:t>
            </a:r>
            <a:r>
              <a:rPr lang="en-US" sz="2400" i="1" dirty="0"/>
              <a:t>problem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,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ambigu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permasalahannya</a:t>
            </a:r>
            <a:r>
              <a:rPr lang="en-US" sz="2400" dirty="0" smtClean="0"/>
              <a:t> /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dipecahkan</a:t>
            </a:r>
            <a:r>
              <a:rPr lang="en-US" sz="2400" dirty="0" smtClean="0"/>
              <a:t> / </a:t>
            </a:r>
            <a:r>
              <a:rPr lang="en-US" sz="2400" dirty="0" err="1" smtClean="0"/>
              <a:t>dijawab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research problem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signifikansi</a:t>
            </a:r>
            <a:r>
              <a:rPr lang="en-US" sz="2400" dirty="0" smtClean="0"/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mempersulit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(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)?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75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Penjabaran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research problem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menjabarkannya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/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melimitasi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mengisolasi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:</a:t>
            </a:r>
          </a:p>
          <a:p>
            <a:pPr marL="1204913" indent="-514350">
              <a:buFont typeface="+mj-lt"/>
              <a:buAutoNum type="arabicPeriod"/>
            </a:pPr>
            <a:r>
              <a:rPr lang="en-US" sz="2800" dirty="0" err="1" smtClean="0"/>
              <a:t>Permasalahan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dijabarkan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2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,</a:t>
            </a:r>
          </a:p>
          <a:p>
            <a:pPr marL="1204913" indent="-514350">
              <a:buFont typeface="+mj-lt"/>
              <a:buAutoNum type="arabicPeriod"/>
            </a:pP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dijabarkan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ambigu</a:t>
            </a:r>
            <a:r>
              <a:rPr lang="en-US" sz="2800" dirty="0" smtClean="0"/>
              <a:t>,</a:t>
            </a:r>
          </a:p>
          <a:p>
            <a:pPr marL="1204913" indent="-514350">
              <a:buFont typeface="+mj-lt"/>
              <a:buAutoNum type="arabicPeriod"/>
            </a:pPr>
            <a:r>
              <a:rPr lang="en-US" sz="2800" dirty="0" err="1" smtClean="0"/>
              <a:t>Dapat</a:t>
            </a:r>
            <a:r>
              <a:rPr lang="en-US" sz="2800" dirty="0" smtClean="0"/>
              <a:t> di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empiris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2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</a:rPr>
              <a:t>Contoh</a:t>
            </a:r>
            <a:r>
              <a:rPr lang="en-US" sz="3600" b="1" dirty="0" smtClean="0">
                <a:solidFill>
                  <a:schemeClr val="tx2"/>
                </a:solidFill>
              </a:rPr>
              <a:t>: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077200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Berapa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banyak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jumlah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mahasiswa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Esa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Unggul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diatas</a:t>
            </a:r>
            <a:r>
              <a:rPr lang="en-US" sz="2400" dirty="0" smtClean="0">
                <a:solidFill>
                  <a:schemeClr val="tx1"/>
                </a:solidFill>
              </a:rPr>
              <a:t> 100 kg?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6314" y="2540000"/>
            <a:ext cx="8077200" cy="1041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Research question </a:t>
            </a:r>
            <a:r>
              <a:rPr lang="en-US" sz="2000" b="1" dirty="0" err="1" smtClean="0">
                <a:solidFill>
                  <a:schemeClr val="tx1"/>
                </a:solidFill>
              </a:rPr>
              <a:t>tersebut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merupakan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contoh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kurang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baik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karena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mendefinisikan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hubungan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variabel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314" y="3697514"/>
            <a:ext cx="8077200" cy="127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Apakah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mahasiswa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jenis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kelamin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laki-laki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cenderung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diatas</a:t>
            </a:r>
            <a:r>
              <a:rPr lang="en-US" sz="2400" dirty="0" smtClean="0">
                <a:solidFill>
                  <a:schemeClr val="tx1"/>
                </a:solidFill>
              </a:rPr>
              <a:t> 100 kg </a:t>
            </a:r>
            <a:r>
              <a:rPr lang="en-US" sz="2400" dirty="0" err="1" smtClean="0">
                <a:solidFill>
                  <a:schemeClr val="tx1"/>
                </a:solidFill>
              </a:rPr>
              <a:t>dibandingkan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mahasiswa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perempuan</a:t>
            </a:r>
            <a:r>
              <a:rPr lang="en-US" sz="2400" dirty="0" smtClean="0">
                <a:solidFill>
                  <a:schemeClr val="tx1"/>
                </a:solidFill>
              </a:rPr>
              <a:t>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6314" y="5083628"/>
            <a:ext cx="8077200" cy="14695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Revisi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terhadap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research question </a:t>
            </a:r>
            <a:r>
              <a:rPr lang="en-US" sz="2000" b="1" dirty="0" err="1" smtClean="0">
                <a:solidFill>
                  <a:schemeClr val="tx1"/>
                </a:solidFill>
              </a:rPr>
              <a:t>seperti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contoh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kedua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memberikan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perbaikan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formulasi</a:t>
            </a:r>
            <a:r>
              <a:rPr lang="en-US" sz="2000" b="1" dirty="0" smtClean="0">
                <a:solidFill>
                  <a:schemeClr val="tx1"/>
                </a:solidFill>
              </a:rPr>
              <a:t> research question.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Terlihat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jelas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maksud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mencari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hubungan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jenis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kelamin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badan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2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</a:rPr>
              <a:t>Contoh</a:t>
            </a:r>
            <a:r>
              <a:rPr lang="en-US" sz="3600" b="1" dirty="0" smtClean="0">
                <a:solidFill>
                  <a:schemeClr val="tx2"/>
                </a:solidFill>
              </a:rPr>
              <a:t> (2): </a:t>
            </a:r>
            <a:r>
              <a:rPr lang="en-US" sz="3600" b="1" dirty="0" err="1" smtClean="0">
                <a:solidFill>
                  <a:schemeClr val="tx2"/>
                </a:solidFill>
              </a:rPr>
              <a:t>menghindari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</a:rPr>
              <a:t>ambiguitas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086" y="1447800"/>
            <a:ext cx="8077200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Apa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hubungan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kondisi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sosio-ekonomi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kreatifitas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seseorang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343400"/>
            <a:ext cx="8077200" cy="1676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Bagaimanakah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perbedaan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performa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mahasiswa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kalangan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sosio-ekonomi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potensi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akademik</a:t>
            </a:r>
            <a:r>
              <a:rPr lang="en-US" sz="2400" dirty="0" smtClean="0">
                <a:solidFill>
                  <a:schemeClr val="tx1"/>
                </a:solidFill>
              </a:rPr>
              <a:t> (TPA)?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253484" y="2977896"/>
            <a:ext cx="484632" cy="978408"/>
          </a:xfrm>
          <a:prstGeom prst="downArrow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5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Exercise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, </a:t>
            </a:r>
            <a:r>
              <a:rPr lang="en-US" dirty="0" err="1" smtClean="0"/>
              <a:t>telaah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1262063" indent="-514350">
              <a:buFont typeface="+mj-lt"/>
              <a:buAutoNum type="arabicPeriod"/>
            </a:pPr>
            <a:r>
              <a:rPr lang="en-US" dirty="0" err="1" smtClean="0"/>
              <a:t>Justifikasi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</a:p>
          <a:p>
            <a:pPr marL="1262063" indent="-514350">
              <a:buFont typeface="+mj-lt"/>
              <a:buAutoNum type="arabicPeriod"/>
            </a:pPr>
            <a:r>
              <a:rPr lang="en-US" dirty="0" err="1" smtClean="0"/>
              <a:t>Asumsi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marL="1262063" indent="-514350">
              <a:buFont typeface="+mj-lt"/>
              <a:buAutoNum type="arabicPeriod"/>
            </a:pP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– knowledge gap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 marL="1262063" indent="-514350">
              <a:buFont typeface="+mj-lt"/>
              <a:buAutoNum type="arabicPeriod"/>
            </a:pPr>
            <a:r>
              <a:rPr lang="en-US" dirty="0" smtClean="0"/>
              <a:t>Parameter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11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0717" y="0"/>
            <a:ext cx="915471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0716" y="6248401"/>
            <a:ext cx="915471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838200"/>
            <a:ext cx="7886700" cy="718457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Proses </a:t>
            </a:r>
            <a:r>
              <a:rPr lang="en-US" sz="3000" b="1" dirty="0" err="1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Penelitian</a:t>
            </a:r>
            <a:endParaRPr lang="en-US" sz="3000" b="1" dirty="0">
              <a:solidFill>
                <a:srgbClr val="C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902607"/>
            <a:ext cx="7886700" cy="3507593"/>
          </a:xfrm>
        </p:spPr>
        <p:txBody>
          <a:bodyPr>
            <a:noAutofit/>
          </a:bodyPr>
          <a:lstStyle/>
          <a:p>
            <a:r>
              <a:rPr lang="en-US" sz="3000" dirty="0" smtClean="0"/>
              <a:t>Review </a:t>
            </a:r>
            <a:r>
              <a:rPr lang="en-US" sz="3000" dirty="0" err="1" smtClean="0"/>
              <a:t>sebelumnya</a:t>
            </a:r>
            <a:endParaRPr lang="en-US" sz="3000" dirty="0" smtClean="0"/>
          </a:p>
          <a:p>
            <a:r>
              <a:rPr lang="en-US" sz="3000" dirty="0" smtClean="0"/>
              <a:t>Introduction to research problems</a:t>
            </a:r>
          </a:p>
          <a:p>
            <a:r>
              <a:rPr lang="en-US" sz="3000" dirty="0" smtClean="0"/>
              <a:t>Research problems</a:t>
            </a:r>
          </a:p>
          <a:p>
            <a:r>
              <a:rPr lang="en-US" sz="3000" dirty="0" smtClean="0"/>
              <a:t>Selection of problems</a:t>
            </a:r>
            <a:endParaRPr lang="en-US" sz="3000" dirty="0"/>
          </a:p>
          <a:p>
            <a:r>
              <a:rPr lang="en-US" sz="3000" dirty="0" smtClean="0"/>
              <a:t>Understanding the problem</a:t>
            </a:r>
          </a:p>
          <a:p>
            <a:r>
              <a:rPr lang="en-US" sz="3000" dirty="0" smtClean="0"/>
              <a:t>Necessity of the defined problem</a:t>
            </a:r>
          </a:p>
          <a:p>
            <a:r>
              <a:rPr lang="en-US" sz="3000" dirty="0" smtClean="0"/>
              <a:t>Statement of problem</a:t>
            </a:r>
          </a:p>
        </p:txBody>
      </p:sp>
    </p:spTree>
    <p:extLst>
      <p:ext uri="{BB962C8B-B14F-4D97-AF65-F5344CB8AC3E}">
        <p14:creationId xmlns:p14="http://schemas.microsoft.com/office/powerpoint/2010/main" val="16236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676400"/>
            <a:ext cx="8991600" cy="502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4745" y="6394103"/>
            <a:ext cx="4321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Gambar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diambil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Kothari 2004;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hlm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 11)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" y="3048000"/>
            <a:ext cx="2514600" cy="2667000"/>
            <a:chOff x="152400" y="1828800"/>
            <a:chExt cx="2514600" cy="2667000"/>
          </a:xfrm>
        </p:grpSpPr>
        <p:sp>
          <p:nvSpPr>
            <p:cNvPr id="7" name="Rounded Rectangle 6"/>
            <p:cNvSpPr/>
            <p:nvPr/>
          </p:nvSpPr>
          <p:spPr>
            <a:xfrm>
              <a:off x="152400" y="1828800"/>
              <a:ext cx="2514600" cy="1905000"/>
            </a:xfrm>
            <a:prstGeom prst="roundRect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45379" y="3849469"/>
              <a:ext cx="11286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PHASE 1</a:t>
              </a:r>
            </a:p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DECIDING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19200" y="3048000"/>
            <a:ext cx="4038600" cy="2667000"/>
            <a:chOff x="1219200" y="1828800"/>
            <a:chExt cx="4038600" cy="2667000"/>
          </a:xfrm>
        </p:grpSpPr>
        <p:sp>
          <p:nvSpPr>
            <p:cNvPr id="8" name="Rounded Rectangle 7"/>
            <p:cNvSpPr/>
            <p:nvPr/>
          </p:nvSpPr>
          <p:spPr>
            <a:xfrm>
              <a:off x="1219200" y="1828800"/>
              <a:ext cx="4038600" cy="1905000"/>
            </a:xfrm>
            <a:prstGeom prst="roundRect">
              <a:avLst/>
            </a:prstGeom>
            <a:noFill/>
            <a:ln w="38100">
              <a:solidFill>
                <a:srgbClr val="FF993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33205" y="3849469"/>
              <a:ext cx="12105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9933"/>
                  </a:solidFill>
                </a:rPr>
                <a:t>PHASE 2</a:t>
              </a:r>
            </a:p>
            <a:p>
              <a:pPr algn="ctr"/>
              <a:r>
                <a:rPr lang="en-US" b="1" dirty="0" smtClean="0">
                  <a:solidFill>
                    <a:srgbClr val="FF9933"/>
                  </a:solidFill>
                </a:rPr>
                <a:t>PLANNING</a:t>
              </a:r>
              <a:endParaRPr lang="en-US" b="1" dirty="0">
                <a:solidFill>
                  <a:srgbClr val="FF9933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06571" y="3048000"/>
            <a:ext cx="3548743" cy="2666999"/>
            <a:chOff x="5406571" y="1828800"/>
            <a:chExt cx="3548743" cy="2666999"/>
          </a:xfrm>
        </p:grpSpPr>
        <p:sp>
          <p:nvSpPr>
            <p:cNvPr id="9" name="Rounded Rectangle 8"/>
            <p:cNvSpPr/>
            <p:nvPr/>
          </p:nvSpPr>
          <p:spPr>
            <a:xfrm>
              <a:off x="5406571" y="1828800"/>
              <a:ext cx="3548743" cy="19050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063" y="3849468"/>
              <a:ext cx="15957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PHASE 3</a:t>
              </a:r>
            </a:p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UNDERTAKING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457200" y="274638"/>
            <a:ext cx="8229600" cy="7226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/>
                </a:solidFill>
              </a:rPr>
              <a:t>Proses </a:t>
            </a:r>
            <a:r>
              <a:rPr lang="en-US" sz="4000" dirty="0" err="1" smtClean="0">
                <a:solidFill>
                  <a:schemeClr val="tx2"/>
                </a:solidFill>
              </a:rPr>
              <a:t>Penelitian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071517"/>
            <a:ext cx="8229600" cy="10620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(</a:t>
            </a:r>
            <a:r>
              <a:rPr lang="en-US" sz="2000" dirty="0" err="1" smtClean="0"/>
              <a:t>luaran</a:t>
            </a:r>
            <a:r>
              <a:rPr lang="en-US" sz="2000" dirty="0" smtClean="0"/>
              <a:t>) yang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757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1000" y="304800"/>
            <a:ext cx="2819400" cy="5029200"/>
            <a:chOff x="0" y="457200"/>
            <a:chExt cx="2819400" cy="50292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644"/>
            <a:stretch/>
          </p:blipFill>
          <p:spPr>
            <a:xfrm>
              <a:off x="0" y="457200"/>
              <a:ext cx="2819400" cy="502920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152400" y="1828800"/>
              <a:ext cx="2514600" cy="2667000"/>
              <a:chOff x="152400" y="1828800"/>
              <a:chExt cx="2514600" cy="2667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52400" y="1828800"/>
                <a:ext cx="2514600" cy="190500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845379" y="3849469"/>
                <a:ext cx="112864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PHASE 1</a:t>
                </a:r>
              </a:p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DECIDING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3962401" y="1219200"/>
            <a:ext cx="464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Formulation of Research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i="1" dirty="0" smtClean="0"/>
              <a:t>areas of interests,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diperdalam</a:t>
            </a:r>
            <a:r>
              <a:rPr lang="en-US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1" y="3581400"/>
            <a:ext cx="464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Literatures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(formulation of research problems),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penelaahan</a:t>
            </a:r>
            <a:r>
              <a:rPr lang="en-US" dirty="0" smtClean="0"/>
              <a:t> literature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penelaahan</a:t>
            </a:r>
            <a:r>
              <a:rPr lang="en-US" dirty="0" smtClean="0"/>
              <a:t> literature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Introduction to Research Problem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Apa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gunanya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penelitian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2362201"/>
            <a:ext cx="7696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memberikan</a:t>
            </a:r>
            <a:r>
              <a:rPr lang="en-US" sz="2400" b="1" dirty="0" smtClean="0"/>
              <a:t> / </a:t>
            </a:r>
            <a:r>
              <a:rPr lang="en-US" sz="2400" b="1" dirty="0" err="1" smtClean="0"/>
              <a:t>memperoleh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data </a:t>
            </a:r>
            <a:r>
              <a:rPr lang="en-US" sz="2400" dirty="0" smtClean="0"/>
              <a:t>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mendukung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keputusan</a:t>
            </a:r>
            <a:r>
              <a:rPr lang="en-US" sz="2400" b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di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mendatang</a:t>
            </a:r>
            <a:r>
              <a:rPr lang="en-US" sz="2400" dirty="0" smtClean="0"/>
              <a:t>. </a:t>
            </a: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86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tx2"/>
                </a:solidFill>
              </a:rPr>
              <a:t>“Problem that is well-defined is also half-solved” 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370" y="4724399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Formulasi</a:t>
            </a:r>
            <a:r>
              <a:rPr lang="en-US" sz="2400" dirty="0" smtClean="0"/>
              <a:t> </a:t>
            </a:r>
            <a:r>
              <a:rPr lang="en-US" sz="2400" i="1" dirty="0" smtClean="0"/>
              <a:t>Research Problem </a:t>
            </a:r>
            <a:r>
              <a:rPr lang="en-US" sz="2400" dirty="0" smtClean="0"/>
              <a:t>yang </a:t>
            </a:r>
            <a:r>
              <a:rPr lang="en-US" sz="2400" dirty="0" err="1" smtClean="0"/>
              <a:t>setengah</a:t>
            </a:r>
            <a:r>
              <a:rPr lang="en-US" sz="2400" dirty="0" smtClean="0"/>
              <a:t> </a:t>
            </a:r>
            <a:r>
              <a:rPr lang="en-US" sz="2400" dirty="0" err="1" smtClean="0"/>
              <a:t>matang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4724400"/>
            <a:ext cx="1693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5124510"/>
            <a:ext cx="696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→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01368" y="5124510"/>
            <a:ext cx="696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→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02468" y="4724399"/>
            <a:ext cx="2408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Pengambilan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berguna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494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menyeluruh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permasalahan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867400" y="827782"/>
            <a:ext cx="1618393" cy="5115818"/>
            <a:chOff x="6154007" y="621268"/>
            <a:chExt cx="1618393" cy="5115818"/>
          </a:xfrm>
        </p:grpSpPr>
        <p:sp>
          <p:nvSpPr>
            <p:cNvPr id="4" name="TextBox 3"/>
            <p:cNvSpPr txBox="1"/>
            <p:nvPr/>
          </p:nvSpPr>
          <p:spPr>
            <a:xfrm>
              <a:off x="6168571" y="621268"/>
              <a:ext cx="1517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Yang </a:t>
              </a:r>
              <a:r>
                <a:rPr lang="en-US" dirty="0" err="1" smtClean="0"/>
                <a:t>meliputi</a:t>
              </a:r>
              <a:r>
                <a:rPr lang="en-US" dirty="0" smtClean="0"/>
                <a:t>: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0672" y="1371600"/>
              <a:ext cx="12009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tx2"/>
                  </a:solidFill>
                </a:rPr>
                <a:t>Who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68928" y="2286000"/>
              <a:ext cx="135171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tx2"/>
                  </a:solidFill>
                </a:rPr>
                <a:t>What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18888" y="3200400"/>
              <a:ext cx="14590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92D050"/>
                  </a:solidFill>
                </a:rPr>
                <a:t>When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54007" y="4114800"/>
              <a:ext cx="16183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accent4">
                      <a:lumMod val="75000"/>
                    </a:schemeClr>
                  </a:solidFill>
                </a:rPr>
                <a:t>Where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62719" y="5029200"/>
              <a:ext cx="12009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accent6">
                      <a:lumMod val="75000"/>
                    </a:schemeClr>
                  </a:solidFill>
                </a:rPr>
                <a:t>Why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7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lear proble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95600"/>
            <a:ext cx="61722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problem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perlu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dijabarkan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jelas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ambigu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0772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Problem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9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Examples..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6314" y="1752600"/>
            <a:ext cx="8077200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Mengapa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produktifitas</a:t>
            </a:r>
            <a:r>
              <a:rPr lang="en-US" sz="2400" dirty="0" smtClean="0">
                <a:solidFill>
                  <a:schemeClr val="tx1"/>
                </a:solidFill>
              </a:rPr>
              <a:t> di Korea </a:t>
            </a:r>
            <a:r>
              <a:rPr lang="en-US" sz="2400" dirty="0" err="1" smtClean="0">
                <a:solidFill>
                  <a:schemeClr val="tx1"/>
                </a:solidFill>
              </a:rPr>
              <a:t>jauh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daripada</a:t>
            </a:r>
            <a:r>
              <a:rPr lang="en-US" sz="2400" dirty="0" smtClean="0">
                <a:solidFill>
                  <a:schemeClr val="tx1"/>
                </a:solidFill>
              </a:rPr>
              <a:t> di Indonesia?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829" y="865257"/>
            <a:ext cx="812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</a:rPr>
              <a:t>Coba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analisa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apakah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formulasi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</a:rPr>
              <a:t>research problem </a:t>
            </a:r>
            <a:r>
              <a:rPr lang="en-US" sz="2000" dirty="0" smtClean="0">
                <a:solidFill>
                  <a:schemeClr val="tx2"/>
                </a:solidFill>
              </a:rPr>
              <a:t>di </a:t>
            </a:r>
            <a:r>
              <a:rPr lang="en-US" sz="2000" dirty="0" err="1" smtClean="0">
                <a:solidFill>
                  <a:schemeClr val="tx2"/>
                </a:solidFill>
              </a:rPr>
              <a:t>bawah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jelas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tidak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ambigu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atau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sebaliknya</a:t>
            </a:r>
            <a:r>
              <a:rPr lang="en-US" sz="2000" dirty="0" smtClean="0">
                <a:solidFill>
                  <a:schemeClr val="tx2"/>
                </a:solidFill>
              </a:rPr>
              <a:t>?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314" y="2540000"/>
            <a:ext cx="8077200" cy="172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Beberapa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hal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membuat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ambigu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Produktifitas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apa</a:t>
            </a:r>
            <a:r>
              <a:rPr lang="en-US" sz="2000" dirty="0" smtClean="0">
                <a:solidFill>
                  <a:schemeClr val="tx1"/>
                </a:solidFill>
              </a:rPr>
              <a:t>? SDM, GDP, material??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konteks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produktifitas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dimaksud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pertanyaan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atas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kurun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waktu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kita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menganalisanya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20791199">
            <a:off x="6542314" y="2286000"/>
            <a:ext cx="1447800" cy="457200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Ambigu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6314" y="4546600"/>
            <a:ext cx="8077200" cy="1930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 err="1" smtClean="0">
                <a:solidFill>
                  <a:schemeClr val="tx1"/>
                </a:solidFill>
              </a:rPr>
              <a:t>Faktor-faktor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apa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sajakah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berpengaruh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peningkatan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produktifitas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ketenagakerjaan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industri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tekstil</a:t>
            </a:r>
            <a:r>
              <a:rPr lang="en-US" sz="2400" dirty="0" smtClean="0">
                <a:solidFill>
                  <a:schemeClr val="tx1"/>
                </a:solidFill>
              </a:rPr>
              <a:t> di Korea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tahun</a:t>
            </a:r>
            <a:r>
              <a:rPr lang="en-US" sz="2400" dirty="0" smtClean="0">
                <a:solidFill>
                  <a:schemeClr val="tx1"/>
                </a:solidFill>
              </a:rPr>
              <a:t> 1996-2007, 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dibandingkan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industri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tekstil</a:t>
            </a:r>
            <a:r>
              <a:rPr lang="en-US" sz="2400" dirty="0" smtClean="0">
                <a:solidFill>
                  <a:schemeClr val="tx1"/>
                </a:solidFill>
              </a:rPr>
              <a:t> di Indonesia?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20966964">
            <a:off x="6207366" y="6090649"/>
            <a:ext cx="1447800" cy="457200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Jelas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1000" y="1828800"/>
            <a:ext cx="2819400" cy="5029200"/>
            <a:chOff x="0" y="457200"/>
            <a:chExt cx="2819400" cy="50292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644"/>
            <a:stretch/>
          </p:blipFill>
          <p:spPr>
            <a:xfrm>
              <a:off x="0" y="457200"/>
              <a:ext cx="2819400" cy="5029200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152400" y="1828800"/>
              <a:ext cx="2514600" cy="2667000"/>
              <a:chOff x="152400" y="1828800"/>
              <a:chExt cx="2514600" cy="26670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152400" y="1828800"/>
                <a:ext cx="2514600" cy="190500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45379" y="3849469"/>
                <a:ext cx="112864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PHASE 1</a:t>
                </a:r>
              </a:p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DECIDING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2971800" cy="190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err="1" smtClean="0"/>
              <a:t>Kembali</a:t>
            </a:r>
            <a:r>
              <a:rPr lang="en-US" sz="1800" dirty="0" smtClean="0"/>
              <a:t> </a:t>
            </a:r>
            <a:r>
              <a:rPr lang="en-US" sz="1800" dirty="0" err="1" smtClean="0"/>
              <a:t>lagi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bagan</a:t>
            </a:r>
            <a:r>
              <a:rPr lang="en-US" sz="1800" dirty="0" smtClean="0"/>
              <a:t> proses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,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: </a:t>
            </a:r>
            <a:r>
              <a:rPr lang="en-US" sz="1800" b="1" dirty="0" err="1" smtClean="0"/>
              <a:t>memilih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mendefinisikan</a:t>
            </a:r>
            <a:r>
              <a:rPr lang="en-US" sz="1800" b="1" dirty="0" smtClean="0"/>
              <a:t> </a:t>
            </a:r>
            <a:r>
              <a:rPr lang="en-US" sz="1800" b="1" i="1" dirty="0" smtClean="0"/>
              <a:t>research problem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layak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1000" y="533400"/>
            <a:ext cx="4641021" cy="594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500" b="1" dirty="0" err="1" smtClean="0">
                <a:solidFill>
                  <a:schemeClr val="tx2"/>
                </a:solidFill>
              </a:rPr>
              <a:t>Apa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gunanya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dirty="0" err="1" smtClean="0">
                <a:solidFill>
                  <a:schemeClr val="tx2"/>
                </a:solidFill>
              </a:rPr>
              <a:t>pendefinisian</a:t>
            </a:r>
            <a:r>
              <a:rPr lang="en-US" sz="3500" b="1" dirty="0" smtClean="0">
                <a:solidFill>
                  <a:schemeClr val="tx2"/>
                </a:solidFill>
              </a:rPr>
              <a:t> </a:t>
            </a:r>
            <a:r>
              <a:rPr lang="en-US" sz="3500" b="1" i="1" dirty="0" smtClean="0">
                <a:solidFill>
                  <a:schemeClr val="tx2"/>
                </a:solidFill>
              </a:rPr>
              <a:t>research problem</a:t>
            </a:r>
            <a:r>
              <a:rPr lang="en-US" sz="3500" b="1" dirty="0" smtClean="0">
                <a:solidFill>
                  <a:schemeClr val="tx2"/>
                </a:solidFill>
              </a:rPr>
              <a:t>?</a:t>
            </a:r>
          </a:p>
          <a:p>
            <a:pPr marL="0" indent="0">
              <a:buFont typeface="Arial" pitchFamily="34" charset="0"/>
              <a:buNone/>
            </a:pPr>
            <a:endParaRPr lang="en-US" sz="1300" dirty="0">
              <a:solidFill>
                <a:schemeClr val="tx2"/>
              </a:solidFill>
            </a:endParaRPr>
          </a:p>
          <a:p>
            <a:r>
              <a:rPr lang="en-US" sz="2800" dirty="0" err="1" smtClean="0">
                <a:solidFill>
                  <a:schemeClr val="tx2"/>
                </a:solidFill>
              </a:rPr>
              <a:t>Penentu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arah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penelitian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err="1" smtClean="0">
                <a:solidFill>
                  <a:schemeClr val="tx2"/>
                </a:solidFill>
              </a:rPr>
              <a:t>Membantu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pemilihan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metodologi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prosedur</a:t>
            </a:r>
            <a:r>
              <a:rPr lang="en-US" sz="2800" dirty="0" smtClean="0">
                <a:solidFill>
                  <a:schemeClr val="tx2"/>
                </a:solidFill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</a:rPr>
              <a:t>dapat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digunakan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dalam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studi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 err="1" smtClean="0">
                <a:solidFill>
                  <a:schemeClr val="tx2"/>
                </a:solidFill>
              </a:rPr>
              <a:t>Membantu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membatasi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subjektifitas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atau</a:t>
            </a:r>
            <a:r>
              <a:rPr lang="en-US" sz="2800" dirty="0" smtClean="0">
                <a:solidFill>
                  <a:schemeClr val="tx2"/>
                </a:solidFill>
              </a:rPr>
              <a:t> bias yang </a:t>
            </a:r>
            <a:r>
              <a:rPr lang="en-US" sz="2800" dirty="0" err="1" smtClean="0">
                <a:solidFill>
                  <a:schemeClr val="tx2"/>
                </a:solidFill>
              </a:rPr>
              <a:t>mungkin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dimiliki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oleh</a:t>
            </a:r>
            <a:r>
              <a:rPr lang="en-US" sz="2800" dirty="0" smtClean="0">
                <a:solidFill>
                  <a:schemeClr val="tx2"/>
                </a:solidFill>
              </a:rPr>
              <a:t> sang </a:t>
            </a:r>
            <a:r>
              <a:rPr lang="en-US" sz="2800" dirty="0" err="1" smtClean="0">
                <a:solidFill>
                  <a:schemeClr val="tx2"/>
                </a:solidFill>
              </a:rPr>
              <a:t>peneliti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err="1" smtClean="0">
                <a:solidFill>
                  <a:schemeClr val="tx2"/>
                </a:solidFill>
              </a:rPr>
              <a:t>Membantu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penentuan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variabel-variabel</a:t>
            </a:r>
            <a:r>
              <a:rPr lang="en-US" sz="2800" dirty="0" smtClean="0">
                <a:solidFill>
                  <a:schemeClr val="tx2"/>
                </a:solidFill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</a:rPr>
              <a:t>dibutuhkan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dalam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penggalian</a:t>
            </a:r>
            <a:r>
              <a:rPr lang="en-US" sz="2800" dirty="0" smtClean="0">
                <a:solidFill>
                  <a:schemeClr val="tx2"/>
                </a:solidFill>
              </a:rPr>
              <a:t> data</a:t>
            </a:r>
          </a:p>
          <a:p>
            <a:r>
              <a:rPr lang="en-US" sz="2800" dirty="0" err="1" smtClean="0">
                <a:solidFill>
                  <a:schemeClr val="tx2"/>
                </a:solidFill>
              </a:rPr>
              <a:t>Membuat</a:t>
            </a:r>
            <a:r>
              <a:rPr lang="en-US" sz="2800" dirty="0" smtClean="0">
                <a:solidFill>
                  <a:schemeClr val="tx2"/>
                </a:solidFill>
              </a:rPr>
              <a:t> program </a:t>
            </a:r>
            <a:r>
              <a:rPr lang="en-US" sz="2800" dirty="0" err="1" smtClean="0">
                <a:solidFill>
                  <a:schemeClr val="tx2"/>
                </a:solidFill>
              </a:rPr>
              <a:t>penelitian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menjadi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lebih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praktis</a:t>
            </a:r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8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989</Words>
  <Application>Microsoft Office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Rounded MT Bold</vt:lpstr>
      <vt:lpstr>Calibri</vt:lpstr>
      <vt:lpstr>Courier New</vt:lpstr>
      <vt:lpstr>Office Theme</vt:lpstr>
      <vt:lpstr>PowerPoint Presentation</vt:lpstr>
      <vt:lpstr>Proses Penelitian</vt:lpstr>
      <vt:lpstr>PowerPoint Presentation</vt:lpstr>
      <vt:lpstr>PowerPoint Presentation</vt:lpstr>
      <vt:lpstr>Introduction to Research Problem</vt:lpstr>
      <vt:lpstr>PowerPoint Presentation</vt:lpstr>
      <vt:lpstr>Research Problem</vt:lpstr>
      <vt:lpstr>Examples..</vt:lpstr>
      <vt:lpstr>PowerPoint Presentation</vt:lpstr>
      <vt:lpstr>Beberapa hal yang perlu diperhatikan dalam mengidentifikasi problem: </vt:lpstr>
      <vt:lpstr>Penjabaran dan pernyataan research problem yang baik dibangun berdasarkan beberapa asumsi mendasar.   Asumsi adalah anggapan/dugaan yang digunakan untuk dapat membangun cakupan studi dan referensi, serta kondisi dimana studi akan dilakukan </vt:lpstr>
      <vt:lpstr>Bagaimana memilih Research Problem?</vt:lpstr>
      <vt:lpstr>Beberapa contoh yang biasa dijadikan kriteria pemilihan research problem</vt:lpstr>
      <vt:lpstr>Beberapa pertanyaan panduan…</vt:lpstr>
      <vt:lpstr>Penjabaran research problem</vt:lpstr>
      <vt:lpstr>Contoh:</vt:lpstr>
      <vt:lpstr>Contoh (2): menghindari ambiguitas</vt:lpstr>
      <vt:lpstr>Exercise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Radisti</cp:lastModifiedBy>
  <cp:revision>172</cp:revision>
  <dcterms:created xsi:type="dcterms:W3CDTF">2017-09-08T08:13:57Z</dcterms:created>
  <dcterms:modified xsi:type="dcterms:W3CDTF">2019-03-18T17:17:51Z</dcterms:modified>
</cp:coreProperties>
</file>