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09" r:id="rId3"/>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62D"/>
    <a:srgbClr val="FA7D00"/>
    <a:srgbClr val="FF9933"/>
    <a:srgbClr val="660033"/>
    <a:srgbClr val="FFD757"/>
    <a:srgbClr val="FFAB5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2" autoAdjust="0"/>
  </p:normalViewPr>
  <p:slideViewPr>
    <p:cSldViewPr>
      <p:cViewPr varScale="1">
        <p:scale>
          <a:sx n="63" d="100"/>
          <a:sy n="63" d="100"/>
        </p:scale>
        <p:origin x="79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E09BF-530A-42A5-B24E-2182F8FDED47}" type="datetimeFigureOut">
              <a:rPr lang="en-US" smtClean="0"/>
              <a:t>25-Mar-19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03AE2-1DD6-44E5-84FF-B14EF47FEB14}" type="slidenum">
              <a:rPr lang="en-US" smtClean="0"/>
              <a:t>‹#›</a:t>
            </a:fld>
            <a:endParaRPr lang="en-US"/>
          </a:p>
        </p:txBody>
      </p:sp>
    </p:spTree>
    <p:extLst>
      <p:ext uri="{BB962C8B-B14F-4D97-AF65-F5344CB8AC3E}">
        <p14:creationId xmlns:p14="http://schemas.microsoft.com/office/powerpoint/2010/main" val="352770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D1B272-5141-4E4A-842A-A586B7384C02}" type="datetimeFigureOut">
              <a:rPr lang="en-US" smtClean="0"/>
              <a:t>25-Mar-19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192582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1B272-5141-4E4A-842A-A586B7384C02}" type="datetimeFigureOut">
              <a:rPr lang="en-US" smtClean="0"/>
              <a:t>25-Mar-19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51597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1B272-5141-4E4A-842A-A586B7384C02}" type="datetimeFigureOut">
              <a:rPr lang="en-US" smtClean="0"/>
              <a:t>25-Mar-19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353883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1B272-5141-4E4A-842A-A586B7384C02}" type="datetimeFigureOut">
              <a:rPr lang="en-US" smtClean="0"/>
              <a:t>25-Mar-19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381437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D1B272-5141-4E4A-842A-A586B7384C02}" type="datetimeFigureOut">
              <a:rPr lang="en-US" smtClean="0"/>
              <a:t>25-Mar-19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142097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D1B272-5141-4E4A-842A-A586B7384C02}" type="datetimeFigureOut">
              <a:rPr lang="en-US" smtClean="0"/>
              <a:t>25-Mar-19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301371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D1B272-5141-4E4A-842A-A586B7384C02}" type="datetimeFigureOut">
              <a:rPr lang="en-US" smtClean="0"/>
              <a:t>25-Mar-19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276571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D1B272-5141-4E4A-842A-A586B7384C02}" type="datetimeFigureOut">
              <a:rPr lang="en-US" smtClean="0"/>
              <a:t>25-Mar-19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428422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1B272-5141-4E4A-842A-A586B7384C02}" type="datetimeFigureOut">
              <a:rPr lang="en-US" smtClean="0"/>
              <a:t>25-Mar-19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131624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1B272-5141-4E4A-842A-A586B7384C02}" type="datetimeFigureOut">
              <a:rPr lang="en-US" smtClean="0"/>
              <a:t>25-Mar-19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192235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1B272-5141-4E4A-842A-A586B7384C02}" type="datetimeFigureOut">
              <a:rPr lang="en-US" smtClean="0"/>
              <a:t>25-Mar-19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FFD93-725E-4878-8BD0-12874E02250E}" type="slidenum">
              <a:rPr lang="en-US" smtClean="0"/>
              <a:t>‹#›</a:t>
            </a:fld>
            <a:endParaRPr lang="en-US"/>
          </a:p>
        </p:txBody>
      </p:sp>
    </p:spTree>
    <p:extLst>
      <p:ext uri="{BB962C8B-B14F-4D97-AF65-F5344CB8AC3E}">
        <p14:creationId xmlns:p14="http://schemas.microsoft.com/office/powerpoint/2010/main" val="47015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1B272-5141-4E4A-842A-A586B7384C02}" type="datetimeFigureOut">
              <a:rPr lang="en-US" smtClean="0"/>
              <a:t>25-Mar-19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FFD93-725E-4878-8BD0-12874E02250E}" type="slidenum">
              <a:rPr lang="en-US" smtClean="0"/>
              <a:t>‹#›</a:t>
            </a:fld>
            <a:endParaRPr lang="en-US"/>
          </a:p>
        </p:txBody>
      </p:sp>
    </p:spTree>
    <p:extLst>
      <p:ext uri="{BB962C8B-B14F-4D97-AF65-F5344CB8AC3E}">
        <p14:creationId xmlns:p14="http://schemas.microsoft.com/office/powerpoint/2010/main" val="193865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71800" y="3694093"/>
            <a:ext cx="617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sz="2800" b="1" dirty="0" smtClean="0">
                <a:solidFill>
                  <a:schemeClr val="bg1"/>
                </a:solidFill>
                <a:latin typeface="Arial Rounded MT Bold" panose="020F0704030504030204" pitchFamily="34" charset="0"/>
              </a:rPr>
              <a:t>IBL 381</a:t>
            </a:r>
            <a:endParaRPr lang="en-US" sz="2800" b="1" dirty="0">
              <a:solidFill>
                <a:schemeClr val="bg1"/>
              </a:solidFill>
              <a:latin typeface="Arial Rounded MT Bold" panose="020F0704030504030204" pitchFamily="34" charset="0"/>
            </a:endParaRPr>
          </a:p>
          <a:p>
            <a:pPr algn="ctr" eaLnBrk="1" hangingPunct="1"/>
            <a:r>
              <a:rPr lang="en-US" sz="2800" b="1" dirty="0" smtClean="0">
                <a:solidFill>
                  <a:schemeClr val="bg1"/>
                </a:solidFill>
                <a:latin typeface="Arial Rounded MT Bold" panose="020F0704030504030204" pitchFamily="34" charset="0"/>
              </a:rPr>
              <a:t>METODOLOGI PENELITIAN</a:t>
            </a:r>
            <a:endParaRPr lang="en-US" sz="2800" b="1" dirty="0">
              <a:solidFill>
                <a:schemeClr val="bg1"/>
              </a:solidFill>
              <a:latin typeface="Arial Rounded MT Bold" panose="020F0704030504030204" pitchFamily="34" charset="0"/>
            </a:endParaRPr>
          </a:p>
        </p:txBody>
      </p:sp>
      <p:sp>
        <p:nvSpPr>
          <p:cNvPr id="3076" name="TextBox 1"/>
          <p:cNvSpPr txBox="1">
            <a:spLocks noChangeArrowheads="1"/>
          </p:cNvSpPr>
          <p:nvPr/>
        </p:nvSpPr>
        <p:spPr bwMode="auto">
          <a:xfrm>
            <a:off x="3690938" y="4659868"/>
            <a:ext cx="472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smtClean="0">
                <a:solidFill>
                  <a:schemeClr val="bg1"/>
                </a:solidFill>
                <a:latin typeface="Arial Rounded MT Bold" panose="020F0704030504030204" pitchFamily="34" charset="0"/>
              </a:rPr>
              <a:t>4. </a:t>
            </a:r>
            <a:r>
              <a:rPr lang="en-US" dirty="0" err="1" smtClean="0">
                <a:solidFill>
                  <a:schemeClr val="bg1"/>
                </a:solidFill>
                <a:latin typeface="Arial Rounded MT Bold" panose="020F0704030504030204" pitchFamily="34" charset="0"/>
              </a:rPr>
              <a:t>Hipotesis</a:t>
            </a:r>
            <a:r>
              <a:rPr lang="en-US" dirty="0" smtClean="0">
                <a:solidFill>
                  <a:schemeClr val="bg1"/>
                </a:solidFill>
                <a:latin typeface="Arial Rounded MT Bold" panose="020F0704030504030204" pitchFamily="34" charset="0"/>
              </a:rPr>
              <a:t> </a:t>
            </a:r>
            <a:r>
              <a:rPr lang="en-US" dirty="0" err="1" smtClean="0">
                <a:solidFill>
                  <a:schemeClr val="bg1"/>
                </a:solidFill>
                <a:latin typeface="Arial Rounded MT Bold" panose="020F0704030504030204" pitchFamily="34" charset="0"/>
              </a:rPr>
              <a:t>dan</a:t>
            </a:r>
            <a:r>
              <a:rPr lang="en-US" dirty="0" smtClean="0">
                <a:solidFill>
                  <a:schemeClr val="bg1"/>
                </a:solidFill>
                <a:latin typeface="Arial Rounded MT Bold" panose="020F0704030504030204" pitchFamily="34" charset="0"/>
              </a:rPr>
              <a:t> </a:t>
            </a:r>
            <a:r>
              <a:rPr lang="en-US" dirty="0" err="1" smtClean="0">
                <a:solidFill>
                  <a:schemeClr val="bg1"/>
                </a:solidFill>
                <a:latin typeface="Arial Rounded MT Bold" panose="020F0704030504030204" pitchFamily="34" charset="0"/>
              </a:rPr>
              <a:t>Variabel</a:t>
            </a:r>
            <a:endParaRPr lang="id-ID" i="1" dirty="0">
              <a:solidFill>
                <a:schemeClr val="bg1"/>
              </a:solidFill>
              <a:latin typeface="Arial Rounded MT Bold" panose="020F0704030504030204" pitchFamily="34" charset="0"/>
            </a:endParaRPr>
          </a:p>
        </p:txBody>
      </p:sp>
      <p:sp>
        <p:nvSpPr>
          <p:cNvPr id="5" name="TextBox 1"/>
          <p:cNvSpPr txBox="1">
            <a:spLocks noChangeArrowheads="1"/>
          </p:cNvSpPr>
          <p:nvPr/>
        </p:nvSpPr>
        <p:spPr bwMode="auto">
          <a:xfrm>
            <a:off x="3690938" y="5328257"/>
            <a:ext cx="472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smtClean="0">
                <a:solidFill>
                  <a:schemeClr val="bg1"/>
                </a:solidFill>
                <a:latin typeface="Arial Rounded MT Bold" panose="020F0704030504030204" pitchFamily="34" charset="0"/>
              </a:rPr>
              <a:t>Radisti A. </a:t>
            </a:r>
            <a:r>
              <a:rPr lang="en-US" dirty="0" err="1" smtClean="0">
                <a:solidFill>
                  <a:schemeClr val="bg1"/>
                </a:solidFill>
                <a:latin typeface="Arial Rounded MT Bold" panose="020F0704030504030204" pitchFamily="34" charset="0"/>
              </a:rPr>
              <a:t>Praptiwi</a:t>
            </a:r>
            <a:r>
              <a:rPr lang="en-US" dirty="0" smtClean="0">
                <a:solidFill>
                  <a:schemeClr val="bg1"/>
                </a:solidFill>
                <a:latin typeface="Arial Rounded MT Bold" panose="020F0704030504030204" pitchFamily="34" charset="0"/>
              </a:rPr>
              <a:t>, </a:t>
            </a:r>
            <a:r>
              <a:rPr lang="en-US" dirty="0" err="1" smtClean="0">
                <a:solidFill>
                  <a:schemeClr val="bg1"/>
                </a:solidFill>
                <a:latin typeface="Arial Rounded MT Bold" panose="020F0704030504030204" pitchFamily="34" charset="0"/>
              </a:rPr>
              <a:t>B.Eng</a:t>
            </a:r>
            <a:r>
              <a:rPr lang="en-US" dirty="0" smtClean="0">
                <a:solidFill>
                  <a:schemeClr val="bg1"/>
                </a:solidFill>
                <a:latin typeface="Arial Rounded MT Bold" panose="020F0704030504030204" pitchFamily="34" charset="0"/>
              </a:rPr>
              <a:t> M.Sc. PhD</a:t>
            </a:r>
            <a:endParaRPr lang="id-ID"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02751897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2871937" cy="5334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871937" y="762000"/>
            <a:ext cx="5814862" cy="1107996"/>
            <a:chOff x="2871937" y="1008018"/>
            <a:chExt cx="5814862" cy="1107996"/>
          </a:xfrm>
        </p:grpSpPr>
        <p:sp>
          <p:nvSpPr>
            <p:cNvPr id="4" name="Oval 3"/>
            <p:cNvSpPr/>
            <p:nvPr/>
          </p:nvSpPr>
          <p:spPr>
            <a:xfrm>
              <a:off x="2871937" y="1170057"/>
              <a:ext cx="914400" cy="9144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1</a:t>
              </a:r>
              <a:endParaRPr lang="en-US" sz="1050" b="1" dirty="0"/>
            </a:p>
          </p:txBody>
        </p:sp>
        <p:sp>
          <p:nvSpPr>
            <p:cNvPr id="5" name="TextBox 4"/>
            <p:cNvSpPr txBox="1"/>
            <p:nvPr/>
          </p:nvSpPr>
          <p:spPr>
            <a:xfrm>
              <a:off x="3900740" y="1008018"/>
              <a:ext cx="4557459" cy="461665"/>
            </a:xfrm>
            <a:prstGeom prst="rect">
              <a:avLst/>
            </a:prstGeom>
            <a:noFill/>
          </p:spPr>
          <p:txBody>
            <a:bodyPr wrap="square" rtlCol="0">
              <a:spAutoFit/>
            </a:bodyPr>
            <a:lstStyle/>
            <a:p>
              <a:r>
                <a:rPr lang="en-US" sz="2400" b="1" dirty="0" smtClean="0"/>
                <a:t>QUESTION FORM</a:t>
              </a:r>
              <a:endParaRPr lang="en-US" sz="2400" b="1" dirty="0"/>
            </a:p>
          </p:txBody>
        </p:sp>
        <p:sp>
          <p:nvSpPr>
            <p:cNvPr id="6" name="TextBox 5"/>
            <p:cNvSpPr txBox="1"/>
            <p:nvPr/>
          </p:nvSpPr>
          <p:spPr>
            <a:xfrm>
              <a:off x="3900740" y="1469683"/>
              <a:ext cx="4786059" cy="646331"/>
            </a:xfrm>
            <a:prstGeom prst="rect">
              <a:avLst/>
            </a:prstGeom>
            <a:noFill/>
          </p:spPr>
          <p:txBody>
            <a:bodyPr wrap="square" rtlCol="0">
              <a:spAutoFit/>
            </a:bodyPr>
            <a:lstStyle/>
            <a:p>
              <a:r>
                <a:rPr lang="en-US" dirty="0" smtClean="0"/>
                <a:t>e.g. Does age significantly influence the achievement of students at elementary schools?</a:t>
              </a:r>
              <a:endParaRPr lang="en-US" dirty="0"/>
            </a:p>
          </p:txBody>
        </p:sp>
      </p:grpSp>
      <p:grpSp>
        <p:nvGrpSpPr>
          <p:cNvPr id="7" name="Group 6"/>
          <p:cNvGrpSpPr/>
          <p:nvPr/>
        </p:nvGrpSpPr>
        <p:grpSpPr>
          <a:xfrm>
            <a:off x="2871937" y="2328207"/>
            <a:ext cx="5814862" cy="1938993"/>
            <a:chOff x="2871937" y="1008018"/>
            <a:chExt cx="5814862" cy="1938993"/>
          </a:xfrm>
        </p:grpSpPr>
        <p:sp>
          <p:nvSpPr>
            <p:cNvPr id="8" name="Oval 7"/>
            <p:cNvSpPr/>
            <p:nvPr/>
          </p:nvSpPr>
          <p:spPr>
            <a:xfrm>
              <a:off x="2871937" y="1522140"/>
              <a:ext cx="914400" cy="9144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2</a:t>
              </a:r>
              <a:endParaRPr lang="en-US" sz="1050" b="1" dirty="0"/>
            </a:p>
          </p:txBody>
        </p:sp>
        <p:sp>
          <p:nvSpPr>
            <p:cNvPr id="9" name="TextBox 8"/>
            <p:cNvSpPr txBox="1"/>
            <p:nvPr/>
          </p:nvSpPr>
          <p:spPr>
            <a:xfrm>
              <a:off x="3900740" y="1008018"/>
              <a:ext cx="4557459" cy="461665"/>
            </a:xfrm>
            <a:prstGeom prst="rect">
              <a:avLst/>
            </a:prstGeom>
            <a:noFill/>
          </p:spPr>
          <p:txBody>
            <a:bodyPr wrap="square" rtlCol="0">
              <a:spAutoFit/>
            </a:bodyPr>
            <a:lstStyle/>
            <a:p>
              <a:r>
                <a:rPr lang="en-US" sz="2400" b="1" dirty="0" smtClean="0"/>
                <a:t>DECLARATIVE STATEMENT</a:t>
              </a:r>
              <a:endParaRPr lang="en-US" sz="2400" b="1" dirty="0"/>
            </a:p>
          </p:txBody>
        </p:sp>
        <p:sp>
          <p:nvSpPr>
            <p:cNvPr id="10" name="TextBox 9"/>
            <p:cNvSpPr txBox="1"/>
            <p:nvPr/>
          </p:nvSpPr>
          <p:spPr>
            <a:xfrm>
              <a:off x="3900740" y="1469683"/>
              <a:ext cx="4786059" cy="1477328"/>
            </a:xfrm>
            <a:prstGeom prst="rect">
              <a:avLst/>
            </a:prstGeom>
            <a:noFill/>
          </p:spPr>
          <p:txBody>
            <a:bodyPr wrap="square" rtlCol="0">
              <a:spAutoFit/>
            </a:bodyPr>
            <a:lstStyle/>
            <a:p>
              <a:r>
                <a:rPr lang="en-US" i="1" dirty="0" smtClean="0"/>
                <a:t>Provides anticipated relationship between variables. </a:t>
              </a:r>
            </a:p>
            <a:p>
              <a:r>
                <a:rPr lang="en-US" dirty="0" smtClean="0"/>
                <a:t>e.g. There is significant relation between age and the achievement of students in elementary school.</a:t>
              </a:r>
              <a:endParaRPr lang="en-US" dirty="0"/>
            </a:p>
          </p:txBody>
        </p:sp>
      </p:grpSp>
      <p:grpSp>
        <p:nvGrpSpPr>
          <p:cNvPr id="11" name="Group 10"/>
          <p:cNvGrpSpPr/>
          <p:nvPr/>
        </p:nvGrpSpPr>
        <p:grpSpPr>
          <a:xfrm>
            <a:off x="2871937" y="4572000"/>
            <a:ext cx="5814862" cy="1661994"/>
            <a:chOff x="2871937" y="851153"/>
            <a:chExt cx="5814862" cy="1661994"/>
          </a:xfrm>
        </p:grpSpPr>
        <p:sp>
          <p:nvSpPr>
            <p:cNvPr id="12" name="Oval 11"/>
            <p:cNvSpPr/>
            <p:nvPr/>
          </p:nvSpPr>
          <p:spPr>
            <a:xfrm>
              <a:off x="2871937" y="1170057"/>
              <a:ext cx="914400" cy="9144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3</a:t>
              </a:r>
              <a:endParaRPr lang="en-US" sz="1050" b="1" dirty="0"/>
            </a:p>
          </p:txBody>
        </p:sp>
        <p:sp>
          <p:nvSpPr>
            <p:cNvPr id="13" name="TextBox 12"/>
            <p:cNvSpPr txBox="1"/>
            <p:nvPr/>
          </p:nvSpPr>
          <p:spPr>
            <a:xfrm>
              <a:off x="3900740" y="851153"/>
              <a:ext cx="4557459" cy="461665"/>
            </a:xfrm>
            <a:prstGeom prst="rect">
              <a:avLst/>
            </a:prstGeom>
            <a:noFill/>
          </p:spPr>
          <p:txBody>
            <a:bodyPr wrap="square" rtlCol="0">
              <a:spAutoFit/>
            </a:bodyPr>
            <a:lstStyle/>
            <a:p>
              <a:r>
                <a:rPr lang="en-US" sz="2400" b="1" dirty="0" smtClean="0"/>
                <a:t>DIRECTIONAL HYPOTHESIS</a:t>
              </a:r>
              <a:endParaRPr lang="en-US" sz="2400" b="1" dirty="0"/>
            </a:p>
          </p:txBody>
        </p:sp>
        <p:sp>
          <p:nvSpPr>
            <p:cNvPr id="14" name="TextBox 13"/>
            <p:cNvSpPr txBox="1"/>
            <p:nvPr/>
          </p:nvSpPr>
          <p:spPr>
            <a:xfrm>
              <a:off x="3900740" y="1312818"/>
              <a:ext cx="4786059" cy="1200329"/>
            </a:xfrm>
            <a:prstGeom prst="rect">
              <a:avLst/>
            </a:prstGeom>
            <a:noFill/>
          </p:spPr>
          <p:txBody>
            <a:bodyPr wrap="square" rtlCol="0">
              <a:spAutoFit/>
            </a:bodyPr>
            <a:lstStyle/>
            <a:p>
              <a:r>
                <a:rPr lang="en-US" i="1" dirty="0" smtClean="0"/>
                <a:t>States an expected direction in the relationship between variables. In this case, researchers appear to be more certain of the anticipated evidence. </a:t>
              </a:r>
              <a:endParaRPr lang="en-US" i="1" dirty="0"/>
            </a:p>
          </p:txBody>
        </p:sp>
      </p:grpSp>
      <p:sp>
        <p:nvSpPr>
          <p:cNvPr id="15" name="TextBox 14"/>
          <p:cNvSpPr txBox="1"/>
          <p:nvPr/>
        </p:nvSpPr>
        <p:spPr>
          <a:xfrm>
            <a:off x="381000" y="147935"/>
            <a:ext cx="4557459" cy="461665"/>
          </a:xfrm>
          <a:prstGeom prst="rect">
            <a:avLst/>
          </a:prstGeom>
          <a:noFill/>
        </p:spPr>
        <p:txBody>
          <a:bodyPr wrap="square" rtlCol="0">
            <a:spAutoFit/>
          </a:bodyPr>
          <a:lstStyle/>
          <a:p>
            <a:r>
              <a:rPr lang="en-US" sz="2400" b="1" dirty="0" smtClean="0">
                <a:solidFill>
                  <a:schemeClr val="tx2"/>
                </a:solidFill>
                <a:effectLst>
                  <a:outerShdw blurRad="38100" dist="38100" dir="2700000" algn="tl">
                    <a:srgbClr val="000000">
                      <a:alpha val="43137"/>
                    </a:srgbClr>
                  </a:outerShdw>
                </a:effectLst>
              </a:rPr>
              <a:t>TYPES OF HYPOTHESIS</a:t>
            </a:r>
            <a:endParaRPr lang="en-US" sz="24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8581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2871937" cy="533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871937" y="685800"/>
            <a:ext cx="5814862" cy="3462486"/>
            <a:chOff x="2871937" y="851153"/>
            <a:chExt cx="5814862" cy="3462486"/>
          </a:xfrm>
        </p:grpSpPr>
        <p:sp>
          <p:nvSpPr>
            <p:cNvPr id="12" name="Oval 11"/>
            <p:cNvSpPr/>
            <p:nvPr/>
          </p:nvSpPr>
          <p:spPr>
            <a:xfrm>
              <a:off x="2871937" y="1170057"/>
              <a:ext cx="914400" cy="9144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3</a:t>
              </a:r>
              <a:endParaRPr lang="en-US" sz="1050" b="1" dirty="0"/>
            </a:p>
          </p:txBody>
        </p:sp>
        <p:sp>
          <p:nvSpPr>
            <p:cNvPr id="13" name="TextBox 12"/>
            <p:cNvSpPr txBox="1"/>
            <p:nvPr/>
          </p:nvSpPr>
          <p:spPr>
            <a:xfrm>
              <a:off x="3900740" y="851153"/>
              <a:ext cx="4557459" cy="461665"/>
            </a:xfrm>
            <a:prstGeom prst="rect">
              <a:avLst/>
            </a:prstGeom>
            <a:noFill/>
          </p:spPr>
          <p:txBody>
            <a:bodyPr wrap="square" rtlCol="0">
              <a:spAutoFit/>
            </a:bodyPr>
            <a:lstStyle/>
            <a:p>
              <a:r>
                <a:rPr lang="en-US" sz="2400" b="1" dirty="0" smtClean="0"/>
                <a:t>DIRECTIONAL HYPOTHESIS </a:t>
              </a:r>
              <a:r>
                <a:rPr lang="en-US" sz="1400" b="1" i="1" dirty="0" smtClean="0"/>
                <a:t>(continued)..</a:t>
              </a:r>
              <a:endParaRPr lang="en-US" sz="2400" b="1" i="1" dirty="0"/>
            </a:p>
          </p:txBody>
        </p:sp>
        <p:sp>
          <p:nvSpPr>
            <p:cNvPr id="14" name="TextBox 13"/>
            <p:cNvSpPr txBox="1"/>
            <p:nvPr/>
          </p:nvSpPr>
          <p:spPr>
            <a:xfrm>
              <a:off x="3900740" y="1312818"/>
              <a:ext cx="4786059" cy="3000821"/>
            </a:xfrm>
            <a:prstGeom prst="rect">
              <a:avLst/>
            </a:prstGeom>
            <a:noFill/>
          </p:spPr>
          <p:txBody>
            <a:bodyPr wrap="square" rtlCol="0">
              <a:spAutoFit/>
            </a:bodyPr>
            <a:lstStyle/>
            <a:p>
              <a:r>
                <a:rPr lang="en-US" dirty="0" smtClean="0"/>
                <a:t>e.g. Older students in elementary schools have better grades than younger ones. </a:t>
              </a:r>
            </a:p>
            <a:p>
              <a:endParaRPr lang="en-US" sz="900" dirty="0"/>
            </a:p>
            <a:p>
              <a:r>
                <a:rPr lang="en-US" sz="1600" dirty="0" smtClean="0">
                  <a:solidFill>
                    <a:srgbClr val="FA7D00"/>
                  </a:solidFill>
                </a:rPr>
                <a:t>This type of hypothesis can be deemed less robust, due to: </a:t>
              </a:r>
            </a:p>
            <a:p>
              <a:pPr marL="342900" indent="-342900">
                <a:buFont typeface="+mj-lt"/>
                <a:buAutoNum type="arabicPeriod"/>
              </a:pPr>
              <a:r>
                <a:rPr lang="en-US" sz="1600" dirty="0" smtClean="0">
                  <a:solidFill>
                    <a:srgbClr val="FA7D00"/>
                  </a:solidFill>
                </a:rPr>
                <a:t>Relationship between variables is so obvious that additional evidence research is actually not needed.</a:t>
              </a:r>
            </a:p>
            <a:p>
              <a:pPr marL="342900" indent="-342900">
                <a:buFont typeface="+mj-lt"/>
                <a:buAutoNum type="arabicPeriod"/>
              </a:pPr>
              <a:r>
                <a:rPr lang="en-US" sz="1600" dirty="0" smtClean="0">
                  <a:solidFill>
                    <a:srgbClr val="FA7D00"/>
                  </a:solidFill>
                </a:rPr>
                <a:t>The researcher have examined the variables very thoroughly and the available literatures support the statement, which means that further research is not needed. </a:t>
              </a:r>
              <a:endParaRPr lang="en-US" sz="1600" dirty="0">
                <a:solidFill>
                  <a:srgbClr val="FA7D00"/>
                </a:solidFill>
              </a:endParaRPr>
            </a:p>
          </p:txBody>
        </p:sp>
      </p:grpSp>
      <p:sp>
        <p:nvSpPr>
          <p:cNvPr id="15" name="TextBox 14"/>
          <p:cNvSpPr txBox="1"/>
          <p:nvPr/>
        </p:nvSpPr>
        <p:spPr>
          <a:xfrm>
            <a:off x="381000" y="147935"/>
            <a:ext cx="4557459" cy="461665"/>
          </a:xfrm>
          <a:prstGeom prst="rect">
            <a:avLst/>
          </a:prstGeom>
          <a:noFill/>
        </p:spPr>
        <p:txBody>
          <a:bodyPr wrap="square" rtlCol="0">
            <a:spAutoFit/>
          </a:bodyPr>
          <a:lstStyle/>
          <a:p>
            <a:r>
              <a:rPr lang="en-US" sz="2400" b="1" dirty="0" smtClean="0">
                <a:solidFill>
                  <a:schemeClr val="tx2"/>
                </a:solidFill>
                <a:effectLst>
                  <a:outerShdw blurRad="38100" dist="38100" dir="2700000" algn="tl">
                    <a:srgbClr val="000000">
                      <a:alpha val="43137"/>
                    </a:srgbClr>
                  </a:outerShdw>
                </a:effectLst>
              </a:rPr>
              <a:t>TYPES OF HYPOTHESIS (2)</a:t>
            </a:r>
            <a:endParaRPr lang="en-US" sz="2400" b="1" dirty="0">
              <a:solidFill>
                <a:schemeClr val="tx2"/>
              </a:solidFill>
              <a:effectLst>
                <a:outerShdw blurRad="38100" dist="38100" dir="2700000" algn="tl">
                  <a:srgbClr val="000000">
                    <a:alpha val="43137"/>
                  </a:srgbClr>
                </a:outerShdw>
              </a:effectLst>
            </a:endParaRPr>
          </a:p>
        </p:txBody>
      </p:sp>
      <p:grpSp>
        <p:nvGrpSpPr>
          <p:cNvPr id="16" name="Group 15"/>
          <p:cNvGrpSpPr/>
          <p:nvPr/>
        </p:nvGrpSpPr>
        <p:grpSpPr>
          <a:xfrm>
            <a:off x="2871937" y="4267200"/>
            <a:ext cx="5814862" cy="1785104"/>
            <a:chOff x="2871937" y="1008018"/>
            <a:chExt cx="5814862" cy="1785104"/>
          </a:xfrm>
        </p:grpSpPr>
        <p:sp>
          <p:nvSpPr>
            <p:cNvPr id="17" name="Oval 16"/>
            <p:cNvSpPr/>
            <p:nvPr/>
          </p:nvSpPr>
          <p:spPr>
            <a:xfrm>
              <a:off x="2871937" y="1170057"/>
              <a:ext cx="914400" cy="9144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a:t>
              </a:r>
              <a:endParaRPr lang="en-US" sz="1050" b="1" dirty="0"/>
            </a:p>
          </p:txBody>
        </p:sp>
        <p:sp>
          <p:nvSpPr>
            <p:cNvPr id="18" name="TextBox 17"/>
            <p:cNvSpPr txBox="1"/>
            <p:nvPr/>
          </p:nvSpPr>
          <p:spPr>
            <a:xfrm>
              <a:off x="3900740" y="1008018"/>
              <a:ext cx="4557459" cy="461665"/>
            </a:xfrm>
            <a:prstGeom prst="rect">
              <a:avLst/>
            </a:prstGeom>
            <a:noFill/>
          </p:spPr>
          <p:txBody>
            <a:bodyPr wrap="square" rtlCol="0">
              <a:spAutoFit/>
            </a:bodyPr>
            <a:lstStyle/>
            <a:p>
              <a:r>
                <a:rPr lang="en-US" sz="2400" b="1" dirty="0" smtClean="0"/>
                <a:t>NON-DIRECTIONAL HYPOTHESIS</a:t>
              </a:r>
              <a:endParaRPr lang="en-US" sz="2400" b="1" dirty="0"/>
            </a:p>
          </p:txBody>
        </p:sp>
        <p:sp>
          <p:nvSpPr>
            <p:cNvPr id="19" name="TextBox 18"/>
            <p:cNvSpPr txBox="1"/>
            <p:nvPr/>
          </p:nvSpPr>
          <p:spPr>
            <a:xfrm>
              <a:off x="3900740" y="1469683"/>
              <a:ext cx="4786059" cy="1323439"/>
            </a:xfrm>
            <a:prstGeom prst="rect">
              <a:avLst/>
            </a:prstGeom>
            <a:noFill/>
          </p:spPr>
          <p:txBody>
            <a:bodyPr wrap="square" rtlCol="0">
              <a:spAutoFit/>
            </a:bodyPr>
            <a:lstStyle/>
            <a:p>
              <a:r>
                <a:rPr lang="en-US" sz="1600" i="1" dirty="0" smtClean="0"/>
                <a:t>a </a:t>
              </a:r>
              <a:r>
                <a:rPr lang="en-US" sz="1600" i="1" dirty="0"/>
                <a:t>hypotheses may be stated in the </a:t>
              </a:r>
              <a:r>
                <a:rPr lang="en-US" sz="1600" b="1" i="1" dirty="0"/>
                <a:t>null form </a:t>
              </a:r>
              <a:r>
                <a:rPr lang="en-US" sz="1600" i="1" dirty="0"/>
                <a:t>which is an assertion that no relationship or no difference exists between or among the variables. Such null hypotheses </a:t>
              </a:r>
              <a:r>
                <a:rPr lang="en-US" sz="1600" b="1" i="1" dirty="0"/>
                <a:t>is a statistical hypothesis </a:t>
              </a:r>
              <a:r>
                <a:rPr lang="en-US" sz="1600" i="1" dirty="0"/>
                <a:t>which is testable within the framework of probability </a:t>
              </a:r>
              <a:r>
                <a:rPr lang="en-US" sz="1600" i="1" dirty="0" smtClean="0"/>
                <a:t>theory.</a:t>
              </a:r>
              <a:endParaRPr lang="en-US" sz="1600" i="1" dirty="0"/>
            </a:p>
          </p:txBody>
        </p:sp>
      </p:grpSp>
    </p:spTree>
    <p:extLst>
      <p:ext uri="{BB962C8B-B14F-4D97-AF65-F5344CB8AC3E}">
        <p14:creationId xmlns:p14="http://schemas.microsoft.com/office/powerpoint/2010/main" val="3465036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research laboratory"/>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89175" y="1230086"/>
            <a:ext cx="2054225" cy="1370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95988" y="391180"/>
            <a:ext cx="4352025" cy="523220"/>
          </a:xfrm>
          <a:prstGeom prst="rect">
            <a:avLst/>
          </a:prstGeom>
          <a:noFill/>
        </p:spPr>
        <p:txBody>
          <a:bodyPr wrap="none" rtlCol="0">
            <a:spAutoFit/>
          </a:bodyPr>
          <a:lstStyle/>
          <a:p>
            <a:pPr algn="ctr"/>
            <a:r>
              <a:rPr lang="en-US" sz="2800" b="1" dirty="0" smtClean="0">
                <a:solidFill>
                  <a:srgbClr val="FF962D"/>
                </a:solidFill>
              </a:rPr>
              <a:t>FORMULATING HYPOTHESIS</a:t>
            </a:r>
            <a:endParaRPr lang="en-US" sz="2800" b="1" dirty="0">
              <a:solidFill>
                <a:srgbClr val="FF962D"/>
              </a:solidFill>
            </a:endParaRPr>
          </a:p>
        </p:txBody>
      </p:sp>
      <p:pic>
        <p:nvPicPr>
          <p:cNvPr id="6148" name="Picture 4" descr="Image result for research laborato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9213" y="1219200"/>
            <a:ext cx="2054225" cy="137016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191000" y="2371654"/>
            <a:ext cx="0" cy="457200"/>
          </a:xfrm>
          <a:prstGeom prst="line">
            <a:avLst/>
          </a:prstGeom>
          <a:ln w="63500">
            <a:solidFill>
              <a:srgbClr val="FF962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9200" y="2371654"/>
            <a:ext cx="0" cy="457200"/>
          </a:xfrm>
          <a:prstGeom prst="line">
            <a:avLst/>
          </a:prstGeom>
          <a:ln w="63500">
            <a:solidFill>
              <a:srgbClr val="FF962D"/>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1" y="2894168"/>
            <a:ext cx="3657599" cy="3323987"/>
          </a:xfrm>
          <a:prstGeom prst="rect">
            <a:avLst/>
          </a:prstGeom>
          <a:noFill/>
        </p:spPr>
        <p:txBody>
          <a:bodyPr wrap="square" rtlCol="0">
            <a:spAutoFit/>
          </a:bodyPr>
          <a:lstStyle/>
          <a:p>
            <a:pPr algn="r"/>
            <a:r>
              <a:rPr lang="en-US" b="1" dirty="0" smtClean="0"/>
              <a:t>DEDUCTIVE THINKING</a:t>
            </a:r>
          </a:p>
          <a:p>
            <a:pPr algn="r"/>
            <a:endParaRPr lang="en-US" sz="1600" dirty="0" smtClean="0"/>
          </a:p>
          <a:p>
            <a:pPr algn="r"/>
            <a:r>
              <a:rPr lang="en-US" sz="1600" dirty="0" smtClean="0"/>
              <a:t>A </a:t>
            </a:r>
            <a:r>
              <a:rPr lang="en-US" sz="1600" dirty="0"/>
              <a:t>process </a:t>
            </a:r>
            <a:r>
              <a:rPr lang="en-US" sz="1600" b="1" dirty="0"/>
              <a:t>which goes from the general to the specific</a:t>
            </a:r>
            <a:r>
              <a:rPr lang="en-US" sz="1600" dirty="0"/>
              <a:t>. It begins with existing theories to proceed towards specific hypotheses. </a:t>
            </a:r>
            <a:r>
              <a:rPr lang="en-US" sz="1600" i="1" u="sng" dirty="0"/>
              <a:t>For instance:</a:t>
            </a:r>
            <a:r>
              <a:rPr lang="en-US" sz="1600" dirty="0"/>
              <a:t> existing theories establish that children’ brains develop as they grow older and that brain development affects the learning capability of those children. Deductive thinking establish the hypotheses that surely this will affect the grades of those children while they’re at schools.</a:t>
            </a:r>
            <a:endParaRPr lang="en-US" sz="1600" dirty="0"/>
          </a:p>
        </p:txBody>
      </p:sp>
      <p:sp>
        <p:nvSpPr>
          <p:cNvPr id="11" name="TextBox 10"/>
          <p:cNvSpPr txBox="1"/>
          <p:nvPr/>
        </p:nvSpPr>
        <p:spPr>
          <a:xfrm>
            <a:off x="4919213" y="2914507"/>
            <a:ext cx="3657599" cy="3293209"/>
          </a:xfrm>
          <a:prstGeom prst="rect">
            <a:avLst/>
          </a:prstGeom>
          <a:noFill/>
        </p:spPr>
        <p:txBody>
          <a:bodyPr wrap="square" rtlCol="0">
            <a:spAutoFit/>
          </a:bodyPr>
          <a:lstStyle/>
          <a:p>
            <a:r>
              <a:rPr lang="en-US" b="1" dirty="0" smtClean="0"/>
              <a:t>INDUCTIVE THINKING</a:t>
            </a:r>
          </a:p>
          <a:p>
            <a:endParaRPr lang="en-US" sz="1600" b="1" dirty="0" smtClean="0"/>
          </a:p>
          <a:p>
            <a:r>
              <a:rPr lang="en-US" sz="1600" dirty="0"/>
              <a:t>A process </a:t>
            </a:r>
            <a:r>
              <a:rPr lang="en-US" sz="1600" b="1" dirty="0"/>
              <a:t>which goes from the specific to the general</a:t>
            </a:r>
            <a:r>
              <a:rPr lang="en-US" sz="1600" dirty="0"/>
              <a:t>. </a:t>
            </a:r>
            <a:r>
              <a:rPr lang="en-US" sz="1600" dirty="0" smtClean="0"/>
              <a:t>Induction </a:t>
            </a:r>
            <a:r>
              <a:rPr lang="en-US" sz="1600" dirty="0"/>
              <a:t>begins with data and observations or empirical events and proceeds towards hypotheses. </a:t>
            </a:r>
            <a:r>
              <a:rPr lang="en-US" sz="1600" i="1" u="sng" dirty="0"/>
              <a:t>For example</a:t>
            </a:r>
            <a:r>
              <a:rPr lang="en-US" sz="1600" dirty="0"/>
              <a:t>: it is observed that at elementary schools, older children tends to get better grades. A hypotheses is then formed that this may be caused by the probability that older children have a more developed brain structure and parts, especially those associated with learning</a:t>
            </a:r>
            <a:endParaRPr lang="en-US" sz="1600" dirty="0"/>
          </a:p>
        </p:txBody>
      </p:sp>
    </p:spTree>
    <p:extLst>
      <p:ext uri="{BB962C8B-B14F-4D97-AF65-F5344CB8AC3E}">
        <p14:creationId xmlns:p14="http://schemas.microsoft.com/office/powerpoint/2010/main" val="2814768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31800"/>
            <a:ext cx="1524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200" y="462746"/>
            <a:ext cx="4058868" cy="954107"/>
          </a:xfrm>
          <a:prstGeom prst="rect">
            <a:avLst/>
          </a:prstGeom>
          <a:noFill/>
        </p:spPr>
        <p:txBody>
          <a:bodyPr wrap="none" rtlCol="0">
            <a:spAutoFit/>
          </a:bodyPr>
          <a:lstStyle/>
          <a:p>
            <a:r>
              <a:rPr lang="en-US" sz="2800" b="1" dirty="0" smtClean="0">
                <a:solidFill>
                  <a:schemeClr val="tx2"/>
                </a:solidFill>
              </a:rPr>
              <a:t>FORMAL CONDITIONS </a:t>
            </a:r>
          </a:p>
          <a:p>
            <a:r>
              <a:rPr lang="en-US" sz="2800" b="1" dirty="0" smtClean="0">
                <a:solidFill>
                  <a:schemeClr val="tx2"/>
                </a:solidFill>
              </a:rPr>
              <a:t>FOR TESTING HYPOTHESIS</a:t>
            </a:r>
            <a:endParaRPr lang="en-US" sz="2800" b="1" dirty="0">
              <a:solidFill>
                <a:schemeClr val="tx2"/>
              </a:solidFill>
            </a:endParaRPr>
          </a:p>
        </p:txBody>
      </p:sp>
      <p:grpSp>
        <p:nvGrpSpPr>
          <p:cNvPr id="3" name="Group 2"/>
          <p:cNvGrpSpPr/>
          <p:nvPr/>
        </p:nvGrpSpPr>
        <p:grpSpPr>
          <a:xfrm>
            <a:off x="194135" y="1905000"/>
            <a:ext cx="2964530" cy="1219200"/>
            <a:chOff x="194135" y="1905000"/>
            <a:chExt cx="2964530" cy="1219200"/>
          </a:xfrm>
        </p:grpSpPr>
        <p:sp>
          <p:nvSpPr>
            <p:cNvPr id="5" name="Oval 4"/>
            <p:cNvSpPr/>
            <p:nvPr/>
          </p:nvSpPr>
          <p:spPr>
            <a:xfrm>
              <a:off x="1219200" y="1905000"/>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en-US" sz="900" b="1" dirty="0"/>
            </a:p>
          </p:txBody>
        </p:sp>
        <p:sp>
          <p:nvSpPr>
            <p:cNvPr id="6" name="TextBox 5"/>
            <p:cNvSpPr txBox="1"/>
            <p:nvPr/>
          </p:nvSpPr>
          <p:spPr>
            <a:xfrm>
              <a:off x="194135" y="2662535"/>
              <a:ext cx="2964530" cy="461665"/>
            </a:xfrm>
            <a:prstGeom prst="rect">
              <a:avLst/>
            </a:prstGeom>
            <a:noFill/>
          </p:spPr>
          <p:txBody>
            <a:bodyPr wrap="square" rtlCol="0">
              <a:spAutoFit/>
            </a:bodyPr>
            <a:lstStyle/>
            <a:p>
              <a:pPr algn="ctr"/>
              <a:r>
                <a:rPr lang="en-US" sz="2400" b="1" dirty="0" smtClean="0"/>
                <a:t>Allows evaluation</a:t>
              </a:r>
              <a:endParaRPr lang="en-US" sz="2400" b="1" dirty="0"/>
            </a:p>
          </p:txBody>
        </p:sp>
      </p:grpSp>
      <p:grpSp>
        <p:nvGrpSpPr>
          <p:cNvPr id="8" name="Group 7"/>
          <p:cNvGrpSpPr/>
          <p:nvPr/>
        </p:nvGrpSpPr>
        <p:grpSpPr>
          <a:xfrm>
            <a:off x="3089735" y="1905000"/>
            <a:ext cx="2964530" cy="1219200"/>
            <a:chOff x="102695" y="1905000"/>
            <a:chExt cx="2964530" cy="1219200"/>
          </a:xfrm>
        </p:grpSpPr>
        <p:sp>
          <p:nvSpPr>
            <p:cNvPr id="9" name="Oval 8"/>
            <p:cNvSpPr/>
            <p:nvPr/>
          </p:nvSpPr>
          <p:spPr>
            <a:xfrm>
              <a:off x="1219200" y="1905000"/>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en-US" sz="900" b="1" dirty="0"/>
            </a:p>
          </p:txBody>
        </p:sp>
        <p:sp>
          <p:nvSpPr>
            <p:cNvPr id="10" name="TextBox 9"/>
            <p:cNvSpPr txBox="1"/>
            <p:nvPr/>
          </p:nvSpPr>
          <p:spPr>
            <a:xfrm>
              <a:off x="102695" y="2662535"/>
              <a:ext cx="2964530" cy="461665"/>
            </a:xfrm>
            <a:prstGeom prst="rect">
              <a:avLst/>
            </a:prstGeom>
            <a:noFill/>
          </p:spPr>
          <p:txBody>
            <a:bodyPr wrap="square" rtlCol="0">
              <a:spAutoFit/>
            </a:bodyPr>
            <a:lstStyle/>
            <a:p>
              <a:pPr algn="ctr"/>
              <a:r>
                <a:rPr lang="en-US" sz="2400" b="1" dirty="0" smtClean="0"/>
                <a:t>Worded clearly</a:t>
              </a:r>
              <a:endParaRPr lang="en-US" sz="2400" b="1" dirty="0"/>
            </a:p>
          </p:txBody>
        </p:sp>
      </p:grpSp>
      <p:grpSp>
        <p:nvGrpSpPr>
          <p:cNvPr id="11" name="Group 10"/>
          <p:cNvGrpSpPr/>
          <p:nvPr/>
        </p:nvGrpSpPr>
        <p:grpSpPr>
          <a:xfrm>
            <a:off x="5959196" y="1905000"/>
            <a:ext cx="2964530" cy="1188422"/>
            <a:chOff x="208649" y="1905000"/>
            <a:chExt cx="2964530" cy="1188422"/>
          </a:xfrm>
        </p:grpSpPr>
        <p:sp>
          <p:nvSpPr>
            <p:cNvPr id="12" name="Oval 11"/>
            <p:cNvSpPr/>
            <p:nvPr/>
          </p:nvSpPr>
          <p:spPr>
            <a:xfrm>
              <a:off x="1219200" y="1905000"/>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a:t>
              </a:r>
              <a:endParaRPr lang="en-US" sz="900" b="1" dirty="0"/>
            </a:p>
          </p:txBody>
        </p:sp>
        <p:sp>
          <p:nvSpPr>
            <p:cNvPr id="13" name="TextBox 12"/>
            <p:cNvSpPr txBox="1"/>
            <p:nvPr/>
          </p:nvSpPr>
          <p:spPr>
            <a:xfrm>
              <a:off x="208649" y="2693312"/>
              <a:ext cx="2964530" cy="400110"/>
            </a:xfrm>
            <a:prstGeom prst="rect">
              <a:avLst/>
            </a:prstGeom>
            <a:noFill/>
          </p:spPr>
          <p:txBody>
            <a:bodyPr wrap="square" rtlCol="0">
              <a:spAutoFit/>
            </a:bodyPr>
            <a:lstStyle/>
            <a:p>
              <a:pPr algn="ctr"/>
              <a:r>
                <a:rPr lang="en-US" sz="2000" b="1" dirty="0" smtClean="0"/>
                <a:t>Capable of being refuted</a:t>
              </a:r>
              <a:endParaRPr lang="en-US" sz="2000" b="1" dirty="0"/>
            </a:p>
          </p:txBody>
        </p:sp>
      </p:grpSp>
      <p:grpSp>
        <p:nvGrpSpPr>
          <p:cNvPr id="14" name="Group 13"/>
          <p:cNvGrpSpPr/>
          <p:nvPr/>
        </p:nvGrpSpPr>
        <p:grpSpPr>
          <a:xfrm>
            <a:off x="161491" y="3487579"/>
            <a:ext cx="2964530" cy="1262985"/>
            <a:chOff x="161491" y="1878985"/>
            <a:chExt cx="2964530" cy="1262985"/>
          </a:xfrm>
        </p:grpSpPr>
        <p:sp>
          <p:nvSpPr>
            <p:cNvPr id="15" name="Oval 14"/>
            <p:cNvSpPr/>
            <p:nvPr/>
          </p:nvSpPr>
          <p:spPr>
            <a:xfrm>
              <a:off x="1277996" y="1878985"/>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4</a:t>
              </a:r>
              <a:endParaRPr lang="en-US" sz="900" b="1" dirty="0"/>
            </a:p>
          </p:txBody>
        </p:sp>
        <p:sp>
          <p:nvSpPr>
            <p:cNvPr id="16" name="TextBox 15"/>
            <p:cNvSpPr txBox="1"/>
            <p:nvPr/>
          </p:nvSpPr>
          <p:spPr>
            <a:xfrm>
              <a:off x="161491" y="2680305"/>
              <a:ext cx="2964530" cy="461665"/>
            </a:xfrm>
            <a:prstGeom prst="rect">
              <a:avLst/>
            </a:prstGeom>
            <a:noFill/>
          </p:spPr>
          <p:txBody>
            <a:bodyPr wrap="square" rtlCol="0">
              <a:spAutoFit/>
            </a:bodyPr>
            <a:lstStyle/>
            <a:p>
              <a:pPr algn="ctr"/>
              <a:r>
                <a:rPr lang="en-US" sz="2400" b="1" dirty="0" smtClean="0"/>
                <a:t>Specific &amp; testable</a:t>
              </a:r>
              <a:endParaRPr lang="en-US" sz="2400" b="1" dirty="0"/>
            </a:p>
          </p:txBody>
        </p:sp>
      </p:grpSp>
      <p:grpSp>
        <p:nvGrpSpPr>
          <p:cNvPr id="17" name="Group 16"/>
          <p:cNvGrpSpPr/>
          <p:nvPr/>
        </p:nvGrpSpPr>
        <p:grpSpPr>
          <a:xfrm>
            <a:off x="3073037" y="3488716"/>
            <a:ext cx="2964530" cy="1261848"/>
            <a:chOff x="177437" y="1880122"/>
            <a:chExt cx="2964530" cy="1261848"/>
          </a:xfrm>
        </p:grpSpPr>
        <p:sp>
          <p:nvSpPr>
            <p:cNvPr id="18" name="Oval 17"/>
            <p:cNvSpPr/>
            <p:nvPr/>
          </p:nvSpPr>
          <p:spPr>
            <a:xfrm>
              <a:off x="1310640" y="1880122"/>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5</a:t>
              </a:r>
              <a:endParaRPr lang="en-US" sz="900" b="1" dirty="0"/>
            </a:p>
          </p:txBody>
        </p:sp>
        <p:sp>
          <p:nvSpPr>
            <p:cNvPr id="19" name="TextBox 18"/>
            <p:cNvSpPr txBox="1"/>
            <p:nvPr/>
          </p:nvSpPr>
          <p:spPr>
            <a:xfrm>
              <a:off x="177437" y="2711083"/>
              <a:ext cx="2964530" cy="430887"/>
            </a:xfrm>
            <a:prstGeom prst="rect">
              <a:avLst/>
            </a:prstGeom>
            <a:noFill/>
          </p:spPr>
          <p:txBody>
            <a:bodyPr wrap="square" rtlCol="0">
              <a:spAutoFit/>
            </a:bodyPr>
            <a:lstStyle/>
            <a:p>
              <a:pPr algn="ctr"/>
              <a:r>
                <a:rPr lang="en-US" sz="2200" b="1" dirty="0" smtClean="0"/>
                <a:t>Have simplicity</a:t>
              </a:r>
              <a:endParaRPr lang="en-US" sz="2200" b="1" dirty="0"/>
            </a:p>
          </p:txBody>
        </p:sp>
      </p:grpSp>
      <p:grpSp>
        <p:nvGrpSpPr>
          <p:cNvPr id="20" name="Group 19"/>
          <p:cNvGrpSpPr/>
          <p:nvPr/>
        </p:nvGrpSpPr>
        <p:grpSpPr>
          <a:xfrm>
            <a:off x="5959196" y="3487579"/>
            <a:ext cx="2964530" cy="1465421"/>
            <a:chOff x="194135" y="1905000"/>
            <a:chExt cx="2964530" cy="1465421"/>
          </a:xfrm>
        </p:grpSpPr>
        <p:sp>
          <p:nvSpPr>
            <p:cNvPr id="21" name="Oval 20"/>
            <p:cNvSpPr/>
            <p:nvPr/>
          </p:nvSpPr>
          <p:spPr>
            <a:xfrm>
              <a:off x="1219200" y="1905000"/>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6</a:t>
              </a:r>
              <a:endParaRPr lang="en-US" sz="900" b="1" dirty="0"/>
            </a:p>
          </p:txBody>
        </p:sp>
        <p:sp>
          <p:nvSpPr>
            <p:cNvPr id="22" name="TextBox 21"/>
            <p:cNvSpPr txBox="1"/>
            <p:nvPr/>
          </p:nvSpPr>
          <p:spPr>
            <a:xfrm>
              <a:off x="194135" y="2662535"/>
              <a:ext cx="2964530" cy="707886"/>
            </a:xfrm>
            <a:prstGeom prst="rect">
              <a:avLst/>
            </a:prstGeom>
            <a:noFill/>
          </p:spPr>
          <p:txBody>
            <a:bodyPr wrap="square" rtlCol="0">
              <a:spAutoFit/>
            </a:bodyPr>
            <a:lstStyle/>
            <a:p>
              <a:pPr algn="ctr"/>
              <a:r>
                <a:rPr lang="en-US" sz="2000" b="1" dirty="0" smtClean="0"/>
                <a:t>Directly related to observable phenomena</a:t>
              </a:r>
              <a:endParaRPr lang="en-US" sz="2000" b="1" dirty="0"/>
            </a:p>
          </p:txBody>
        </p:sp>
      </p:grpSp>
      <p:grpSp>
        <p:nvGrpSpPr>
          <p:cNvPr id="23" name="Group 22"/>
          <p:cNvGrpSpPr/>
          <p:nvPr/>
        </p:nvGrpSpPr>
        <p:grpSpPr>
          <a:xfrm>
            <a:off x="161491" y="5073265"/>
            <a:ext cx="2964530" cy="1273221"/>
            <a:chOff x="194135" y="1981944"/>
            <a:chExt cx="2964530" cy="1273221"/>
          </a:xfrm>
        </p:grpSpPr>
        <p:sp>
          <p:nvSpPr>
            <p:cNvPr id="24" name="Oval 23"/>
            <p:cNvSpPr/>
            <p:nvPr/>
          </p:nvSpPr>
          <p:spPr>
            <a:xfrm>
              <a:off x="1251844" y="1981944"/>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7</a:t>
              </a:r>
              <a:endParaRPr lang="en-US" sz="900" b="1" dirty="0"/>
            </a:p>
          </p:txBody>
        </p:sp>
        <p:sp>
          <p:nvSpPr>
            <p:cNvPr id="25" name="TextBox 24"/>
            <p:cNvSpPr txBox="1"/>
            <p:nvPr/>
          </p:nvSpPr>
          <p:spPr>
            <a:xfrm>
              <a:off x="194135" y="2824278"/>
              <a:ext cx="2964530" cy="430887"/>
            </a:xfrm>
            <a:prstGeom prst="rect">
              <a:avLst/>
            </a:prstGeom>
            <a:noFill/>
          </p:spPr>
          <p:txBody>
            <a:bodyPr wrap="square" rtlCol="0">
              <a:spAutoFit/>
            </a:bodyPr>
            <a:lstStyle/>
            <a:p>
              <a:pPr algn="ctr"/>
              <a:r>
                <a:rPr lang="en-US" sz="2200" b="1" dirty="0" smtClean="0"/>
                <a:t>Stated as starting point</a:t>
              </a:r>
              <a:endParaRPr lang="en-US" sz="2200" b="1" dirty="0"/>
            </a:p>
          </p:txBody>
        </p:sp>
      </p:grpSp>
      <p:grpSp>
        <p:nvGrpSpPr>
          <p:cNvPr id="26" name="Group 25"/>
          <p:cNvGrpSpPr/>
          <p:nvPr/>
        </p:nvGrpSpPr>
        <p:grpSpPr>
          <a:xfrm>
            <a:off x="3126021" y="5073265"/>
            <a:ext cx="2964530" cy="1465421"/>
            <a:chOff x="161491" y="1949065"/>
            <a:chExt cx="2964530" cy="1465421"/>
          </a:xfrm>
        </p:grpSpPr>
        <p:sp>
          <p:nvSpPr>
            <p:cNvPr id="27" name="Oval 26"/>
            <p:cNvSpPr/>
            <p:nvPr/>
          </p:nvSpPr>
          <p:spPr>
            <a:xfrm>
              <a:off x="1225012" y="1949065"/>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8</a:t>
              </a:r>
              <a:endParaRPr lang="en-US" sz="900" b="1" dirty="0"/>
            </a:p>
          </p:txBody>
        </p:sp>
        <p:sp>
          <p:nvSpPr>
            <p:cNvPr id="28" name="TextBox 27"/>
            <p:cNvSpPr txBox="1"/>
            <p:nvPr/>
          </p:nvSpPr>
          <p:spPr>
            <a:xfrm>
              <a:off x="161491" y="2706600"/>
              <a:ext cx="2964530" cy="707886"/>
            </a:xfrm>
            <a:prstGeom prst="rect">
              <a:avLst/>
            </a:prstGeom>
            <a:noFill/>
          </p:spPr>
          <p:txBody>
            <a:bodyPr wrap="square" rtlCol="0">
              <a:spAutoFit/>
            </a:bodyPr>
            <a:lstStyle/>
            <a:p>
              <a:pPr algn="ctr"/>
              <a:r>
                <a:rPr lang="en-US" sz="2000" b="1" dirty="0" smtClean="0"/>
                <a:t>Answer to the research problem</a:t>
              </a:r>
              <a:endParaRPr lang="en-US" sz="2000" b="1" dirty="0"/>
            </a:p>
          </p:txBody>
        </p:sp>
      </p:grpSp>
      <p:grpSp>
        <p:nvGrpSpPr>
          <p:cNvPr id="29" name="Group 28"/>
          <p:cNvGrpSpPr/>
          <p:nvPr/>
        </p:nvGrpSpPr>
        <p:grpSpPr>
          <a:xfrm>
            <a:off x="5893876" y="5073265"/>
            <a:ext cx="2964530" cy="1465421"/>
            <a:chOff x="194135" y="1905000"/>
            <a:chExt cx="2964530" cy="1465421"/>
          </a:xfrm>
        </p:grpSpPr>
        <p:sp>
          <p:nvSpPr>
            <p:cNvPr id="30" name="Oval 29"/>
            <p:cNvSpPr/>
            <p:nvPr/>
          </p:nvSpPr>
          <p:spPr>
            <a:xfrm>
              <a:off x="1219200" y="1905000"/>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9</a:t>
              </a:r>
              <a:endParaRPr lang="en-US" sz="900" b="1" dirty="0"/>
            </a:p>
          </p:txBody>
        </p:sp>
        <p:sp>
          <p:nvSpPr>
            <p:cNvPr id="31" name="TextBox 30"/>
            <p:cNvSpPr txBox="1"/>
            <p:nvPr/>
          </p:nvSpPr>
          <p:spPr>
            <a:xfrm>
              <a:off x="194135" y="2662535"/>
              <a:ext cx="2964530" cy="707886"/>
            </a:xfrm>
            <a:prstGeom prst="rect">
              <a:avLst/>
            </a:prstGeom>
            <a:noFill/>
          </p:spPr>
          <p:txBody>
            <a:bodyPr wrap="square" rtlCol="0">
              <a:spAutoFit/>
            </a:bodyPr>
            <a:lstStyle/>
            <a:p>
              <a:pPr algn="ctr"/>
              <a:r>
                <a:rPr lang="en-US" sz="2000" b="1" dirty="0" smtClean="0"/>
                <a:t>Related to existing knowledge/theories</a:t>
              </a:r>
              <a:endParaRPr lang="en-US" sz="2000" b="1" dirty="0"/>
            </a:p>
          </p:txBody>
        </p:sp>
      </p:grpSp>
    </p:spTree>
    <p:extLst>
      <p:ext uri="{BB962C8B-B14F-4D97-AF65-F5344CB8AC3E}">
        <p14:creationId xmlns:p14="http://schemas.microsoft.com/office/powerpoint/2010/main" val="786727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research varia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488" y="838200"/>
            <a:ext cx="6931025" cy="346551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106487" y="4303713"/>
            <a:ext cx="6931025" cy="762000"/>
          </a:xfrm>
          <a:prstGeom prst="rect">
            <a:avLst/>
          </a:prstGeom>
          <a:solidFill>
            <a:schemeClr val="bg1">
              <a:lumMod val="95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anose="020B0604020202020204" pitchFamily="34" charset="0"/>
              </a:rPr>
              <a:t>VARIABLES</a:t>
            </a:r>
            <a:endParaRPr lang="en-US" sz="3600" b="1" dirty="0">
              <a:cs typeface="Arial" panose="020B0604020202020204" pitchFamily="34" charset="0"/>
            </a:endParaRPr>
          </a:p>
        </p:txBody>
      </p:sp>
    </p:spTree>
    <p:extLst>
      <p:ext uri="{BB962C8B-B14F-4D97-AF65-F5344CB8AC3E}">
        <p14:creationId xmlns:p14="http://schemas.microsoft.com/office/powerpoint/2010/main" val="325434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Related image"/>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1447800"/>
            <a:ext cx="4000499" cy="4191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648200" y="1306345"/>
            <a:ext cx="4385310" cy="146590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cs typeface="Arial" panose="020B0604020202020204" pitchFamily="34" charset="0"/>
              </a:rPr>
              <a:t>Definition of </a:t>
            </a:r>
          </a:p>
          <a:p>
            <a:pPr algn="l"/>
            <a:r>
              <a:rPr lang="en-US" sz="4000" b="1" dirty="0" smtClean="0">
                <a:cs typeface="Arial" panose="020B0604020202020204" pitchFamily="34" charset="0"/>
              </a:rPr>
              <a:t>variables</a:t>
            </a:r>
            <a:endParaRPr lang="en-US" sz="4000" b="1" dirty="0">
              <a:cs typeface="Arial" panose="020B0604020202020204" pitchFamily="34" charset="0"/>
            </a:endParaRPr>
          </a:p>
        </p:txBody>
      </p:sp>
      <p:sp>
        <p:nvSpPr>
          <p:cNvPr id="8" name="Content Placeholder 2"/>
          <p:cNvSpPr txBox="1">
            <a:spLocks/>
          </p:cNvSpPr>
          <p:nvPr/>
        </p:nvSpPr>
        <p:spPr>
          <a:xfrm>
            <a:off x="4632960" y="2772248"/>
            <a:ext cx="4400550" cy="3124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000" b="1" dirty="0" smtClean="0"/>
              <a:t>Concept that is capable of measurement </a:t>
            </a:r>
            <a:r>
              <a:rPr lang="en-US" sz="2000" dirty="0" smtClean="0"/>
              <a:t>– hence capable of taking on different values.</a:t>
            </a:r>
          </a:p>
          <a:p>
            <a:pPr>
              <a:buFont typeface="Wingdings" panose="05000000000000000000" pitchFamily="2" charset="2"/>
              <a:buChar char="§"/>
            </a:pPr>
            <a:r>
              <a:rPr lang="en-US" sz="2000" dirty="0" smtClean="0"/>
              <a:t>However, not all concept can be measured,</a:t>
            </a:r>
          </a:p>
          <a:p>
            <a:pPr>
              <a:buFont typeface="Wingdings" panose="05000000000000000000" pitchFamily="2" charset="2"/>
              <a:buChar char="§"/>
            </a:pPr>
            <a:r>
              <a:rPr lang="en-US" sz="2000" dirty="0" smtClean="0"/>
              <a:t>Therefore</a:t>
            </a:r>
            <a:r>
              <a:rPr lang="en-US" sz="2000" dirty="0"/>
              <a:t>, important for some concepts to be converted into variables as they can be subjected to </a:t>
            </a:r>
            <a:r>
              <a:rPr lang="en-US" sz="2000" dirty="0" smtClean="0"/>
              <a:t>measurement.</a:t>
            </a:r>
            <a:endParaRPr lang="en-US" sz="2000" dirty="0" smtClean="0"/>
          </a:p>
        </p:txBody>
      </p:sp>
    </p:spTree>
    <p:extLst>
      <p:ext uri="{BB962C8B-B14F-4D97-AF65-F5344CB8AC3E}">
        <p14:creationId xmlns:p14="http://schemas.microsoft.com/office/powerpoint/2010/main" val="3506599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ypewri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066800"/>
            <a:ext cx="3375962" cy="5020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9600" y="1387495"/>
            <a:ext cx="4114800" cy="1508105"/>
          </a:xfrm>
          <a:prstGeom prst="rect">
            <a:avLst/>
          </a:prstGeom>
          <a:noFill/>
        </p:spPr>
        <p:txBody>
          <a:bodyPr wrap="square" rtlCol="0">
            <a:spAutoFit/>
          </a:bodyPr>
          <a:lstStyle/>
          <a:p>
            <a:r>
              <a:rPr lang="en-US" sz="2000" b="1" dirty="0" smtClean="0"/>
              <a:t>EXAMPLES OF CONCEPT</a:t>
            </a:r>
          </a:p>
          <a:p>
            <a:endParaRPr lang="en-US" b="1" dirty="0"/>
          </a:p>
          <a:p>
            <a:r>
              <a:rPr lang="en-US" dirty="0"/>
              <a:t>effectiveness, impact, domestic violence, extent and pattern of alcohol </a:t>
            </a:r>
            <a:r>
              <a:rPr lang="en-US" dirty="0" smtClean="0"/>
              <a:t>consumption.</a:t>
            </a:r>
            <a:endParaRPr lang="en-US" dirty="0"/>
          </a:p>
        </p:txBody>
      </p:sp>
      <p:sp>
        <p:nvSpPr>
          <p:cNvPr id="6" name="TextBox 5"/>
          <p:cNvSpPr txBox="1"/>
          <p:nvPr/>
        </p:nvSpPr>
        <p:spPr>
          <a:xfrm>
            <a:off x="4419600" y="4343400"/>
            <a:ext cx="4114800" cy="1508105"/>
          </a:xfrm>
          <a:prstGeom prst="rect">
            <a:avLst/>
          </a:prstGeom>
          <a:noFill/>
        </p:spPr>
        <p:txBody>
          <a:bodyPr wrap="square" rtlCol="0">
            <a:spAutoFit/>
          </a:bodyPr>
          <a:lstStyle/>
          <a:p>
            <a:r>
              <a:rPr lang="en-US" sz="2000" b="1" dirty="0" smtClean="0"/>
              <a:t>EXAMPLES OF VARIABLES</a:t>
            </a:r>
          </a:p>
          <a:p>
            <a:endParaRPr lang="en-US" b="1" dirty="0"/>
          </a:p>
          <a:p>
            <a:r>
              <a:rPr lang="en-US" dirty="0"/>
              <a:t>gender, age, income, number of domestic violence incidents, rate of alcohol </a:t>
            </a:r>
            <a:r>
              <a:rPr lang="en-US" dirty="0" smtClean="0"/>
              <a:t>consumption.</a:t>
            </a:r>
            <a:endParaRPr lang="en-US" dirty="0"/>
          </a:p>
        </p:txBody>
      </p:sp>
    </p:spTree>
    <p:extLst>
      <p:ext uri="{BB962C8B-B14F-4D97-AF65-F5344CB8AC3E}">
        <p14:creationId xmlns:p14="http://schemas.microsoft.com/office/powerpoint/2010/main" val="347165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9345" y="2144545"/>
            <a:ext cx="4385310" cy="903455"/>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cs typeface="Arial" panose="020B0604020202020204" pitchFamily="34" charset="0"/>
              </a:rPr>
              <a:t>Types of Variables</a:t>
            </a:r>
          </a:p>
          <a:p>
            <a:r>
              <a:rPr lang="en-US" sz="2000" i="1" dirty="0">
                <a:cs typeface="Arial" panose="020B0604020202020204" pitchFamily="34" charset="0"/>
              </a:rPr>
              <a:t>c</a:t>
            </a:r>
            <a:r>
              <a:rPr lang="en-US" sz="2000" i="1" dirty="0" smtClean="0">
                <a:cs typeface="Arial" panose="020B0604020202020204" pitchFamily="34" charset="0"/>
              </a:rPr>
              <a:t>lassified according to:</a:t>
            </a:r>
            <a:endParaRPr lang="en-US" sz="2000" i="1" dirty="0">
              <a:cs typeface="Arial" panose="020B0604020202020204" pitchFamily="34" charset="0"/>
            </a:endParaRPr>
          </a:p>
        </p:txBody>
      </p:sp>
      <p:sp>
        <p:nvSpPr>
          <p:cNvPr id="3" name="Rectangle 2"/>
          <p:cNvSpPr/>
          <p:nvPr/>
        </p:nvSpPr>
        <p:spPr>
          <a:xfrm>
            <a:off x="1981200" y="3437039"/>
            <a:ext cx="2057400" cy="609600"/>
          </a:xfrm>
          <a:prstGeom prst="rect">
            <a:avLst/>
          </a:prstGeom>
          <a:solidFill>
            <a:srgbClr val="FF9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19914" y="3437039"/>
            <a:ext cx="2057400" cy="609600"/>
          </a:xfrm>
          <a:prstGeom prst="rect">
            <a:avLst/>
          </a:prstGeom>
          <a:solidFill>
            <a:srgbClr val="FF9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3902" y="4278868"/>
            <a:ext cx="2371996" cy="369332"/>
          </a:xfrm>
          <a:prstGeom prst="rect">
            <a:avLst/>
          </a:prstGeom>
          <a:noFill/>
        </p:spPr>
        <p:txBody>
          <a:bodyPr wrap="none" rtlCol="0">
            <a:spAutoFit/>
          </a:bodyPr>
          <a:lstStyle/>
          <a:p>
            <a:pPr algn="ctr"/>
            <a:r>
              <a:rPr lang="en-US" b="1" dirty="0" smtClean="0"/>
              <a:t>CAUSAL RELATIONSHIP</a:t>
            </a:r>
            <a:endParaRPr lang="en-US" b="1" dirty="0"/>
          </a:p>
        </p:txBody>
      </p:sp>
      <p:sp>
        <p:nvSpPr>
          <p:cNvPr id="6" name="TextBox 5"/>
          <p:cNvSpPr txBox="1"/>
          <p:nvPr/>
        </p:nvSpPr>
        <p:spPr>
          <a:xfrm>
            <a:off x="5351504" y="4278868"/>
            <a:ext cx="1594219" cy="369332"/>
          </a:xfrm>
          <a:prstGeom prst="rect">
            <a:avLst/>
          </a:prstGeom>
          <a:noFill/>
        </p:spPr>
        <p:txBody>
          <a:bodyPr wrap="none" rtlCol="0">
            <a:spAutoFit/>
          </a:bodyPr>
          <a:lstStyle/>
          <a:p>
            <a:pPr algn="ctr"/>
            <a:r>
              <a:rPr lang="en-US" b="1" dirty="0" smtClean="0"/>
              <a:t>STUDY DESIGN</a:t>
            </a:r>
            <a:endParaRPr lang="en-US" b="1" dirty="0"/>
          </a:p>
        </p:txBody>
      </p:sp>
    </p:spTree>
    <p:extLst>
      <p:ext uri="{BB962C8B-B14F-4D97-AF65-F5344CB8AC3E}">
        <p14:creationId xmlns:p14="http://schemas.microsoft.com/office/powerpoint/2010/main" val="2945112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914400" y="990600"/>
            <a:ext cx="1920240" cy="0"/>
          </a:xfrm>
          <a:prstGeom prst="line">
            <a:avLst/>
          </a:prstGeom>
          <a:ln w="76200">
            <a:solidFill>
              <a:srgbClr val="FF962D"/>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8200" y="457200"/>
            <a:ext cx="5300618" cy="369332"/>
          </a:xfrm>
          <a:prstGeom prst="rect">
            <a:avLst/>
          </a:prstGeom>
          <a:noFill/>
        </p:spPr>
        <p:txBody>
          <a:bodyPr wrap="none" rtlCol="0">
            <a:spAutoFit/>
          </a:bodyPr>
          <a:lstStyle/>
          <a:p>
            <a:r>
              <a:rPr lang="en-US" b="1" dirty="0" smtClean="0"/>
              <a:t>FROM THE POINT OF VIEW OF CASUAL RELATIONSHIP</a:t>
            </a:r>
            <a:endParaRPr lang="en-US" b="1" dirty="0"/>
          </a:p>
        </p:txBody>
      </p:sp>
      <p:pic>
        <p:nvPicPr>
          <p:cNvPr id="11266" name="Picture 2" descr="Image result for PILES OF 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1639549"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pen and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771" y="2741055"/>
            <a:ext cx="1643178"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771" y="4034310"/>
            <a:ext cx="1643178"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771" y="5327565"/>
            <a:ext cx="1643178" cy="9970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71800" y="1447800"/>
            <a:ext cx="5791200" cy="923330"/>
          </a:xfrm>
          <a:prstGeom prst="rect">
            <a:avLst/>
          </a:prstGeom>
          <a:noFill/>
        </p:spPr>
        <p:txBody>
          <a:bodyPr wrap="square" rtlCol="0">
            <a:spAutoFit/>
          </a:bodyPr>
          <a:lstStyle/>
          <a:p>
            <a:r>
              <a:rPr lang="en-US" i="1" dirty="0" smtClean="0"/>
              <a:t>Change variables</a:t>
            </a:r>
            <a:r>
              <a:rPr lang="en-US" dirty="0" smtClean="0"/>
              <a:t>, responsible for bringing about change in situation or circumstance. In research these variables termed as </a:t>
            </a:r>
            <a:r>
              <a:rPr lang="en-US" b="1" dirty="0" smtClean="0"/>
              <a:t>Independent Variables</a:t>
            </a:r>
            <a:r>
              <a:rPr lang="en-US" dirty="0" smtClean="0"/>
              <a:t>. </a:t>
            </a:r>
            <a:endParaRPr lang="en-US" dirty="0"/>
          </a:p>
        </p:txBody>
      </p:sp>
      <p:sp>
        <p:nvSpPr>
          <p:cNvPr id="10" name="TextBox 9"/>
          <p:cNvSpPr txBox="1"/>
          <p:nvPr/>
        </p:nvSpPr>
        <p:spPr>
          <a:xfrm>
            <a:off x="2939143" y="2779452"/>
            <a:ext cx="5791200" cy="923330"/>
          </a:xfrm>
          <a:prstGeom prst="rect">
            <a:avLst/>
          </a:prstGeom>
          <a:noFill/>
        </p:spPr>
        <p:txBody>
          <a:bodyPr wrap="square" rtlCol="0">
            <a:spAutoFit/>
          </a:bodyPr>
          <a:lstStyle/>
          <a:p>
            <a:r>
              <a:rPr lang="en-US" i="1" dirty="0"/>
              <a:t>Outcome variables, </a:t>
            </a:r>
            <a:r>
              <a:rPr lang="en-US" dirty="0"/>
              <a:t>which are the effects, impacts or consequences of a change variable.  These variables are called </a:t>
            </a:r>
            <a:r>
              <a:rPr lang="en-US" b="1" dirty="0" smtClean="0"/>
              <a:t>Dependent Variable</a:t>
            </a:r>
            <a:r>
              <a:rPr lang="en-US" dirty="0" smtClean="0"/>
              <a:t>. </a:t>
            </a:r>
            <a:endParaRPr lang="en-US" dirty="0"/>
          </a:p>
        </p:txBody>
      </p:sp>
      <p:sp>
        <p:nvSpPr>
          <p:cNvPr id="11" name="TextBox 10"/>
          <p:cNvSpPr txBox="1"/>
          <p:nvPr/>
        </p:nvSpPr>
        <p:spPr>
          <a:xfrm>
            <a:off x="2971800" y="4072707"/>
            <a:ext cx="5791200" cy="923330"/>
          </a:xfrm>
          <a:prstGeom prst="rect">
            <a:avLst/>
          </a:prstGeom>
          <a:noFill/>
        </p:spPr>
        <p:txBody>
          <a:bodyPr wrap="square" rtlCol="0">
            <a:spAutoFit/>
          </a:bodyPr>
          <a:lstStyle/>
          <a:p>
            <a:r>
              <a:rPr lang="en-US" dirty="0"/>
              <a:t>Variables which </a:t>
            </a:r>
            <a:r>
              <a:rPr lang="en-US" i="1" dirty="0"/>
              <a:t>affect or influence </a:t>
            </a:r>
            <a:r>
              <a:rPr lang="en-US" dirty="0"/>
              <a:t>the link between cause and effect variables. These variables are also known as </a:t>
            </a:r>
            <a:r>
              <a:rPr lang="en-US" b="1" dirty="0"/>
              <a:t>Extraneous </a:t>
            </a:r>
            <a:r>
              <a:rPr lang="en-US" b="1" dirty="0" smtClean="0"/>
              <a:t>Variable</a:t>
            </a:r>
            <a:r>
              <a:rPr lang="en-US" dirty="0"/>
              <a:t>.</a:t>
            </a:r>
          </a:p>
        </p:txBody>
      </p:sp>
      <p:sp>
        <p:nvSpPr>
          <p:cNvPr id="12" name="TextBox 11"/>
          <p:cNvSpPr txBox="1"/>
          <p:nvPr/>
        </p:nvSpPr>
        <p:spPr>
          <a:xfrm>
            <a:off x="2939143" y="5220286"/>
            <a:ext cx="5791200" cy="1477328"/>
          </a:xfrm>
          <a:prstGeom prst="rect">
            <a:avLst/>
          </a:prstGeom>
          <a:noFill/>
        </p:spPr>
        <p:txBody>
          <a:bodyPr wrap="square" rtlCol="0">
            <a:spAutoFit/>
          </a:bodyPr>
          <a:lstStyle/>
          <a:p>
            <a:r>
              <a:rPr lang="en-US" i="1" dirty="0"/>
              <a:t>Connecting </a:t>
            </a:r>
            <a:r>
              <a:rPr lang="en-US" dirty="0"/>
              <a:t>or </a:t>
            </a:r>
            <a:r>
              <a:rPr lang="en-US" i="1" dirty="0"/>
              <a:t>linking </a:t>
            </a:r>
            <a:r>
              <a:rPr lang="en-US" dirty="0"/>
              <a:t>variables, which in certain situations are necessary to complete the relationship between the cause-and-effect variables. The cause, or independent, variable will have the assumed effect only in the presence of an </a:t>
            </a:r>
            <a:r>
              <a:rPr lang="en-US" b="1" dirty="0" smtClean="0"/>
              <a:t>Intervening Variable</a:t>
            </a:r>
            <a:r>
              <a:rPr lang="en-US" dirty="0" smtClean="0"/>
              <a:t>.</a:t>
            </a:r>
            <a:endParaRPr lang="en-US" dirty="0"/>
          </a:p>
        </p:txBody>
      </p:sp>
    </p:spTree>
    <p:extLst>
      <p:ext uri="{BB962C8B-B14F-4D97-AF65-F5344CB8AC3E}">
        <p14:creationId xmlns:p14="http://schemas.microsoft.com/office/powerpoint/2010/main" val="1281543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4400" y="990600"/>
            <a:ext cx="1920240" cy="0"/>
          </a:xfrm>
          <a:prstGeom prst="line">
            <a:avLst/>
          </a:prstGeom>
          <a:ln w="76200">
            <a:solidFill>
              <a:srgbClr val="FF962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4400" y="457200"/>
            <a:ext cx="1685461" cy="369332"/>
          </a:xfrm>
          <a:prstGeom prst="rect">
            <a:avLst/>
          </a:prstGeom>
          <a:noFill/>
        </p:spPr>
        <p:txBody>
          <a:bodyPr wrap="none" rtlCol="0">
            <a:spAutoFit/>
          </a:bodyPr>
          <a:lstStyle/>
          <a:p>
            <a:r>
              <a:rPr lang="en-US" b="1" dirty="0" smtClean="0"/>
              <a:t>FOR INSTANCE :</a:t>
            </a:r>
            <a:endParaRPr lang="en-US" b="1" dirty="0"/>
          </a:p>
        </p:txBody>
      </p:sp>
      <p:pic>
        <p:nvPicPr>
          <p:cNvPr id="13314" name="Picture 2" descr="Image result for d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371600"/>
            <a:ext cx="1901825" cy="127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1524000"/>
            <a:ext cx="5562600" cy="923330"/>
          </a:xfrm>
          <a:prstGeom prst="rect">
            <a:avLst/>
          </a:prstGeom>
          <a:noFill/>
        </p:spPr>
        <p:txBody>
          <a:bodyPr wrap="square" rtlCol="0">
            <a:spAutoFit/>
          </a:bodyPr>
          <a:lstStyle/>
          <a:p>
            <a:r>
              <a:rPr lang="en-US" dirty="0"/>
              <a:t>S</a:t>
            </a:r>
            <a:r>
              <a:rPr lang="en-US" dirty="0" smtClean="0"/>
              <a:t>uppose </a:t>
            </a:r>
            <a:r>
              <a:rPr lang="en-US" dirty="0"/>
              <a:t>you want to do study in the field of demography. </a:t>
            </a:r>
            <a:r>
              <a:rPr lang="en-US" b="1" dirty="0"/>
              <a:t>Your hypotheses is </a:t>
            </a:r>
            <a:r>
              <a:rPr lang="en-US" dirty="0"/>
              <a:t>that when mortality declines, fertility will not increase, it will decline instead. </a:t>
            </a:r>
            <a:endParaRPr lang="en-US" dirty="0"/>
          </a:p>
        </p:txBody>
      </p:sp>
      <p:pic>
        <p:nvPicPr>
          <p:cNvPr id="13316" name="Picture 4" descr="Image result for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4207960"/>
            <a:ext cx="1901825" cy="1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0" y="3276600"/>
            <a:ext cx="5562600" cy="3139321"/>
          </a:xfrm>
          <a:prstGeom prst="rect">
            <a:avLst/>
          </a:prstGeom>
          <a:noFill/>
        </p:spPr>
        <p:txBody>
          <a:bodyPr wrap="square" rtlCol="0">
            <a:spAutoFit/>
          </a:bodyPr>
          <a:lstStyle/>
          <a:p>
            <a:r>
              <a:rPr lang="en-US" dirty="0"/>
              <a:t>Your research on existing literature has provided a theoretical background that </a:t>
            </a:r>
            <a:r>
              <a:rPr lang="en-US" dirty="0" smtClean="0"/>
              <a:t>shows:</a:t>
            </a:r>
          </a:p>
          <a:p>
            <a:r>
              <a:rPr lang="en-US" b="1" dirty="0" smtClean="0"/>
              <a:t>(1)</a:t>
            </a:r>
            <a:r>
              <a:rPr lang="en-US" dirty="0" smtClean="0"/>
              <a:t> there </a:t>
            </a:r>
            <a:r>
              <a:rPr lang="en-US" dirty="0"/>
              <a:t>is no direct relationship between fertility and </a:t>
            </a:r>
            <a:r>
              <a:rPr lang="en-US" dirty="0" smtClean="0"/>
              <a:t>mortality,</a:t>
            </a:r>
            <a:endParaRPr lang="en-US" dirty="0"/>
          </a:p>
          <a:p>
            <a:r>
              <a:rPr lang="en-US" b="1" dirty="0" smtClean="0"/>
              <a:t>(2) </a:t>
            </a:r>
            <a:r>
              <a:rPr lang="en-US" dirty="0" smtClean="0"/>
              <a:t>historically </a:t>
            </a:r>
            <a:r>
              <a:rPr lang="en-US" dirty="0"/>
              <a:t>when the economical condition is good, people have used contraceptive methods to control </a:t>
            </a:r>
            <a:r>
              <a:rPr lang="en-US" dirty="0" smtClean="0"/>
              <a:t>fertility,</a:t>
            </a:r>
            <a:endParaRPr lang="en-US" dirty="0"/>
          </a:p>
          <a:p>
            <a:r>
              <a:rPr lang="en-US" b="1" dirty="0" smtClean="0"/>
              <a:t>(3) </a:t>
            </a:r>
            <a:r>
              <a:rPr lang="en-US" dirty="0"/>
              <a:t>the extent of the use of contraceptives is affected by a number of other factors such as age, level of education, religion and provision of health services</a:t>
            </a:r>
          </a:p>
          <a:p>
            <a:pPr algn="r"/>
            <a:endParaRPr lang="en-US" dirty="0"/>
          </a:p>
        </p:txBody>
      </p:sp>
    </p:spTree>
    <p:extLst>
      <p:ext uri="{BB962C8B-B14F-4D97-AF65-F5344CB8AC3E}">
        <p14:creationId xmlns:p14="http://schemas.microsoft.com/office/powerpoint/2010/main" val="90822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38800" y="0"/>
            <a:ext cx="35052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28650" y="2576246"/>
            <a:ext cx="7886700" cy="718457"/>
          </a:xfrm>
        </p:spPr>
        <p:txBody>
          <a:bodyPr>
            <a:normAutofit/>
          </a:bodyPr>
          <a:lstStyle/>
          <a:p>
            <a:pPr algn="l"/>
            <a:r>
              <a:rPr lang="en-US" sz="3600" b="1" dirty="0" smtClean="0">
                <a:cs typeface="Arial" panose="020B0604020202020204" pitchFamily="34" charset="0"/>
              </a:rPr>
              <a:t>Today’s discussion</a:t>
            </a:r>
            <a:endParaRPr lang="en-US" sz="3600" b="1" dirty="0">
              <a:cs typeface="Arial" panose="020B0604020202020204" pitchFamily="34" charset="0"/>
            </a:endParaRPr>
          </a:p>
        </p:txBody>
      </p:sp>
      <p:sp>
        <p:nvSpPr>
          <p:cNvPr id="11" name="Content Placeholder 2"/>
          <p:cNvSpPr>
            <a:spLocks noGrp="1"/>
          </p:cNvSpPr>
          <p:nvPr>
            <p:ph idx="1"/>
          </p:nvPr>
        </p:nvSpPr>
        <p:spPr>
          <a:xfrm>
            <a:off x="628650" y="4343400"/>
            <a:ext cx="7886700" cy="2209800"/>
          </a:xfrm>
        </p:spPr>
        <p:txBody>
          <a:bodyPr>
            <a:noAutofit/>
          </a:bodyPr>
          <a:lstStyle/>
          <a:p>
            <a:pPr marL="0" indent="0">
              <a:buNone/>
            </a:pPr>
            <a:r>
              <a:rPr lang="en-US" sz="1800" dirty="0" smtClean="0"/>
              <a:t>Hypothesis in research</a:t>
            </a:r>
          </a:p>
          <a:p>
            <a:pPr marL="0" indent="0">
              <a:buNone/>
            </a:pPr>
            <a:r>
              <a:rPr lang="en-US" sz="1800" dirty="0" smtClean="0"/>
              <a:t>Significance of Hypothesis</a:t>
            </a:r>
          </a:p>
          <a:p>
            <a:pPr marL="0" indent="0">
              <a:buNone/>
            </a:pPr>
            <a:r>
              <a:rPr lang="en-US" sz="1800" dirty="0" smtClean="0"/>
              <a:t>Hypothesis types</a:t>
            </a:r>
          </a:p>
          <a:p>
            <a:pPr marL="0" indent="0">
              <a:buNone/>
            </a:pPr>
            <a:r>
              <a:rPr lang="en-US" sz="1800" dirty="0" smtClean="0"/>
              <a:t>Formulating hypothesis</a:t>
            </a:r>
          </a:p>
          <a:p>
            <a:pPr marL="0" indent="0">
              <a:buNone/>
            </a:pPr>
            <a:r>
              <a:rPr lang="en-US" sz="1800" dirty="0" smtClean="0"/>
              <a:t>Testing the </a:t>
            </a:r>
            <a:r>
              <a:rPr lang="en-US" sz="1800" dirty="0" smtClean="0"/>
              <a:t>hypothesis</a:t>
            </a:r>
          </a:p>
          <a:p>
            <a:pPr marL="0" indent="0">
              <a:buNone/>
            </a:pPr>
            <a:r>
              <a:rPr lang="en-US" sz="1800" dirty="0" smtClean="0"/>
              <a:t>Variables</a:t>
            </a:r>
            <a:endParaRPr lang="en-US" sz="1800" dirty="0" smtClean="0"/>
          </a:p>
        </p:txBody>
      </p:sp>
      <p:sp>
        <p:nvSpPr>
          <p:cNvPr id="6" name="Title 1"/>
          <p:cNvSpPr txBox="1">
            <a:spLocks/>
          </p:cNvSpPr>
          <p:nvPr/>
        </p:nvSpPr>
        <p:spPr>
          <a:xfrm>
            <a:off x="628650" y="3459823"/>
            <a:ext cx="7886700" cy="7184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cs typeface="Arial" panose="020B0604020202020204" pitchFamily="34" charset="0"/>
              </a:rPr>
              <a:t>Topics</a:t>
            </a:r>
            <a:endParaRPr lang="en-US" sz="2400" b="1" dirty="0">
              <a:cs typeface="Arial" panose="020B0604020202020204" pitchFamily="34" charset="0"/>
            </a:endParaRP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480" y="2603480"/>
            <a:ext cx="3479840" cy="34798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clrChange>
              <a:clrFrom>
                <a:srgbClr val="E6E6E6"/>
              </a:clrFrom>
              <a:clrTo>
                <a:srgbClr val="E6E6E6">
                  <a:alpha val="0"/>
                </a:srgbClr>
              </a:clrTo>
            </a:clrChang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648450" y="803255"/>
            <a:ext cx="1485900" cy="1495425"/>
          </a:xfrm>
          <a:prstGeom prst="rect">
            <a:avLst/>
          </a:prstGeom>
        </p:spPr>
      </p:pic>
    </p:spTree>
    <p:extLst>
      <p:ext uri="{BB962C8B-B14F-4D97-AF65-F5344CB8AC3E}">
        <p14:creationId xmlns:p14="http://schemas.microsoft.com/office/powerpoint/2010/main" val="1623619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4400" y="990600"/>
            <a:ext cx="2971800" cy="0"/>
          </a:xfrm>
          <a:prstGeom prst="line">
            <a:avLst/>
          </a:prstGeom>
          <a:ln w="76200">
            <a:solidFill>
              <a:srgbClr val="FF962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4400" y="457200"/>
            <a:ext cx="2901115" cy="369332"/>
          </a:xfrm>
          <a:prstGeom prst="rect">
            <a:avLst/>
          </a:prstGeom>
          <a:noFill/>
        </p:spPr>
        <p:txBody>
          <a:bodyPr wrap="none" rtlCol="0">
            <a:spAutoFit/>
          </a:bodyPr>
          <a:lstStyle/>
          <a:p>
            <a:r>
              <a:rPr lang="en-US" b="1" dirty="0" smtClean="0"/>
              <a:t>FOR INSTANCE (</a:t>
            </a:r>
            <a:r>
              <a:rPr lang="en-US" b="1" i="1" dirty="0" smtClean="0"/>
              <a:t>continued..</a:t>
            </a:r>
            <a:r>
              <a:rPr lang="en-US" b="1" dirty="0" smtClean="0"/>
              <a:t>):</a:t>
            </a:r>
            <a:endParaRPr lang="en-US" b="1" dirty="0"/>
          </a:p>
        </p:txBody>
      </p:sp>
      <p:pic>
        <p:nvPicPr>
          <p:cNvPr id="1433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143" y="1524000"/>
            <a:ext cx="2587625" cy="14555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08258" y="1774715"/>
            <a:ext cx="4490285" cy="954107"/>
          </a:xfrm>
          <a:prstGeom prst="rect">
            <a:avLst/>
          </a:prstGeom>
          <a:noFill/>
        </p:spPr>
        <p:txBody>
          <a:bodyPr wrap="square" rtlCol="0">
            <a:spAutoFit/>
          </a:bodyPr>
          <a:lstStyle/>
          <a:p>
            <a:r>
              <a:rPr lang="en-US" sz="2800" b="1" dirty="0" smtClean="0"/>
              <a:t>The variables considered in the study would be:</a:t>
            </a:r>
            <a:endParaRPr lang="en-US" sz="2800" b="1" dirty="0"/>
          </a:p>
        </p:txBody>
      </p:sp>
      <p:sp>
        <p:nvSpPr>
          <p:cNvPr id="6" name="TextBox 5"/>
          <p:cNvSpPr txBox="1"/>
          <p:nvPr/>
        </p:nvSpPr>
        <p:spPr>
          <a:xfrm>
            <a:off x="914400" y="3657600"/>
            <a:ext cx="7407990" cy="2400657"/>
          </a:xfrm>
          <a:prstGeom prst="rect">
            <a:avLst/>
          </a:prstGeom>
          <a:noFill/>
        </p:spPr>
        <p:txBody>
          <a:bodyPr wrap="none" rtlCol="0">
            <a:spAutoFit/>
          </a:bodyPr>
          <a:lstStyle/>
          <a:p>
            <a:pPr marL="285750" indent="-285750">
              <a:spcBef>
                <a:spcPts val="600"/>
              </a:spcBef>
              <a:spcAft>
                <a:spcPts val="600"/>
              </a:spcAft>
              <a:buFont typeface="Arial" panose="020B0604020202020204" pitchFamily="34" charset="0"/>
              <a:buChar char="•"/>
            </a:pPr>
            <a:r>
              <a:rPr lang="en-US" sz="2200" dirty="0" smtClean="0"/>
              <a:t>Independent variable	: Mortality</a:t>
            </a:r>
            <a:endParaRPr lang="en-US" sz="2200" dirty="0"/>
          </a:p>
          <a:p>
            <a:pPr marL="285750" indent="-285750">
              <a:spcBef>
                <a:spcPts val="600"/>
              </a:spcBef>
              <a:spcAft>
                <a:spcPts val="600"/>
              </a:spcAft>
              <a:buFont typeface="Arial" panose="020B0604020202020204" pitchFamily="34" charset="0"/>
              <a:buChar char="•"/>
            </a:pPr>
            <a:r>
              <a:rPr lang="en-US" sz="2200" dirty="0" smtClean="0"/>
              <a:t>Dependent variable	: Fertility</a:t>
            </a:r>
            <a:endParaRPr lang="en-US" sz="2200" dirty="0"/>
          </a:p>
          <a:p>
            <a:pPr marL="285750" indent="-285750">
              <a:spcBef>
                <a:spcPts val="600"/>
              </a:spcBef>
              <a:spcAft>
                <a:spcPts val="600"/>
              </a:spcAft>
              <a:buFont typeface="Arial" panose="020B0604020202020204" pitchFamily="34" charset="0"/>
              <a:buChar char="•"/>
            </a:pPr>
            <a:r>
              <a:rPr lang="en-US" sz="2200" dirty="0" smtClean="0"/>
              <a:t>Extraneous variable	: Level </a:t>
            </a:r>
            <a:r>
              <a:rPr lang="en-US" sz="2200" dirty="0"/>
              <a:t>of education, religion, age </a:t>
            </a:r>
          </a:p>
          <a:p>
            <a:pPr marL="285750" indent="-285750">
              <a:spcBef>
                <a:spcPts val="600"/>
              </a:spcBef>
              <a:spcAft>
                <a:spcPts val="600"/>
              </a:spcAft>
              <a:buFont typeface="Arial" panose="020B0604020202020204" pitchFamily="34" charset="0"/>
              <a:buChar char="•"/>
            </a:pPr>
            <a:r>
              <a:rPr lang="en-US" sz="2200" dirty="0" smtClean="0"/>
              <a:t>Intervening variable	: The </a:t>
            </a:r>
            <a:r>
              <a:rPr lang="en-US" sz="2200" dirty="0"/>
              <a:t>extent of the use of contraceptive</a:t>
            </a:r>
          </a:p>
          <a:p>
            <a:pPr marL="285750" indent="-285750">
              <a:spcBef>
                <a:spcPts val="600"/>
              </a:spcBef>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2887863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4400" y="990600"/>
            <a:ext cx="1920240" cy="0"/>
          </a:xfrm>
          <a:prstGeom prst="line">
            <a:avLst/>
          </a:prstGeom>
          <a:ln w="76200">
            <a:solidFill>
              <a:srgbClr val="FF962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38200" y="457200"/>
            <a:ext cx="4522264" cy="369332"/>
          </a:xfrm>
          <a:prstGeom prst="rect">
            <a:avLst/>
          </a:prstGeom>
          <a:noFill/>
        </p:spPr>
        <p:txBody>
          <a:bodyPr wrap="none" rtlCol="0">
            <a:spAutoFit/>
          </a:bodyPr>
          <a:lstStyle/>
          <a:p>
            <a:r>
              <a:rPr lang="en-US" b="1" dirty="0" smtClean="0"/>
              <a:t>FROM THE POINT OF VIEW OF STUDY DESIGN</a:t>
            </a:r>
            <a:endParaRPr lang="en-US" b="1" dirty="0"/>
          </a:p>
        </p:txBody>
      </p:sp>
      <p:sp>
        <p:nvSpPr>
          <p:cNvPr id="4" name="TextBox 3"/>
          <p:cNvSpPr txBox="1"/>
          <p:nvPr/>
        </p:nvSpPr>
        <p:spPr>
          <a:xfrm>
            <a:off x="887549" y="1295400"/>
            <a:ext cx="7570651" cy="2031325"/>
          </a:xfrm>
          <a:prstGeom prst="rect">
            <a:avLst/>
          </a:prstGeom>
          <a:noFill/>
        </p:spPr>
        <p:txBody>
          <a:bodyPr wrap="square" rtlCol="0">
            <a:spAutoFit/>
          </a:bodyPr>
          <a:lstStyle/>
          <a:p>
            <a:r>
              <a:rPr lang="en-US" dirty="0"/>
              <a:t>A study that examines </a:t>
            </a:r>
            <a:r>
              <a:rPr lang="en-US" b="1" dirty="0"/>
              <a:t>association or causation </a:t>
            </a:r>
            <a:r>
              <a:rPr lang="en-US" dirty="0"/>
              <a:t>may be designed to be a controlled experiment, a semi-experiment, or non-experimental study. </a:t>
            </a:r>
            <a:endParaRPr lang="en-US" dirty="0" smtClean="0"/>
          </a:p>
          <a:p>
            <a:endParaRPr lang="en-US" dirty="0"/>
          </a:p>
          <a:p>
            <a:r>
              <a:rPr lang="en-US" dirty="0" smtClean="0"/>
              <a:t>In </a:t>
            </a:r>
            <a:r>
              <a:rPr lang="en-US" dirty="0"/>
              <a:t>experimental studies, the independent </a:t>
            </a:r>
            <a:r>
              <a:rPr lang="en-US" dirty="0" smtClean="0"/>
              <a:t>(cause) </a:t>
            </a:r>
            <a:r>
              <a:rPr lang="en-US" dirty="0"/>
              <a:t>variable may be introduced or manipulated by the researcher. In these situations there are two sets of variables:</a:t>
            </a:r>
          </a:p>
          <a:p>
            <a:endParaRPr lang="en-US" dirty="0"/>
          </a:p>
        </p:txBody>
      </p:sp>
      <p:sp>
        <p:nvSpPr>
          <p:cNvPr id="5" name="Oval 4"/>
          <p:cNvSpPr/>
          <p:nvPr/>
        </p:nvSpPr>
        <p:spPr>
          <a:xfrm>
            <a:off x="943429" y="3631524"/>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en-US" sz="900" b="1" dirty="0"/>
          </a:p>
        </p:txBody>
      </p:sp>
      <p:sp>
        <p:nvSpPr>
          <p:cNvPr id="6" name="TextBox 5"/>
          <p:cNvSpPr txBox="1"/>
          <p:nvPr/>
        </p:nvSpPr>
        <p:spPr>
          <a:xfrm>
            <a:off x="2004035" y="3572470"/>
            <a:ext cx="6705600" cy="923330"/>
          </a:xfrm>
          <a:prstGeom prst="rect">
            <a:avLst/>
          </a:prstGeom>
          <a:noFill/>
        </p:spPr>
        <p:txBody>
          <a:bodyPr wrap="square" rtlCol="0">
            <a:spAutoFit/>
          </a:bodyPr>
          <a:lstStyle/>
          <a:p>
            <a:r>
              <a:rPr lang="en-US" b="1" dirty="0"/>
              <a:t>Active </a:t>
            </a:r>
            <a:r>
              <a:rPr lang="en-US" b="1" dirty="0" smtClean="0"/>
              <a:t>Variables</a:t>
            </a:r>
            <a:r>
              <a:rPr lang="en-US" dirty="0" smtClean="0"/>
              <a:t> </a:t>
            </a:r>
            <a:r>
              <a:rPr lang="en-US" dirty="0"/>
              <a:t>- those variables that can be manipulated, changed or </a:t>
            </a:r>
            <a:r>
              <a:rPr lang="en-US" dirty="0" smtClean="0"/>
              <a:t>controlled – usually in the laboratory settings (e.g. level of pH, temperature)</a:t>
            </a:r>
            <a:endParaRPr lang="en-US" dirty="0"/>
          </a:p>
        </p:txBody>
      </p:sp>
      <p:sp>
        <p:nvSpPr>
          <p:cNvPr id="7" name="Oval 6"/>
          <p:cNvSpPr/>
          <p:nvPr/>
        </p:nvSpPr>
        <p:spPr>
          <a:xfrm>
            <a:off x="943429" y="4910406"/>
            <a:ext cx="731520" cy="73152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en-US" sz="900" b="1" dirty="0"/>
          </a:p>
        </p:txBody>
      </p:sp>
      <p:sp>
        <p:nvSpPr>
          <p:cNvPr id="8" name="TextBox 7"/>
          <p:cNvSpPr txBox="1"/>
          <p:nvPr/>
        </p:nvSpPr>
        <p:spPr>
          <a:xfrm>
            <a:off x="2004035" y="4900469"/>
            <a:ext cx="6705600" cy="923330"/>
          </a:xfrm>
          <a:prstGeom prst="rect">
            <a:avLst/>
          </a:prstGeom>
          <a:noFill/>
        </p:spPr>
        <p:txBody>
          <a:bodyPr wrap="square" rtlCol="0">
            <a:spAutoFit/>
          </a:bodyPr>
          <a:lstStyle/>
          <a:p>
            <a:r>
              <a:rPr lang="en-US" b="1" dirty="0" smtClean="0"/>
              <a:t>Attribute Variables</a:t>
            </a:r>
            <a:r>
              <a:rPr lang="en-US" dirty="0" smtClean="0"/>
              <a:t> </a:t>
            </a:r>
            <a:r>
              <a:rPr lang="en-US" dirty="0"/>
              <a:t>- those variables that can not be manipulated, and that reflect the characteristics of the study </a:t>
            </a:r>
            <a:r>
              <a:rPr lang="en-US" dirty="0" smtClean="0"/>
              <a:t>population (e.g</a:t>
            </a:r>
            <a:r>
              <a:rPr lang="en-US" dirty="0"/>
              <a:t>. age, gender, education, </a:t>
            </a:r>
            <a:r>
              <a:rPr lang="en-US" dirty="0" smtClean="0"/>
              <a:t>etc.)</a:t>
            </a:r>
            <a:endParaRPr lang="en-US" dirty="0"/>
          </a:p>
        </p:txBody>
      </p:sp>
    </p:spTree>
    <p:extLst>
      <p:ext uri="{BB962C8B-B14F-4D97-AF65-F5344CB8AC3E}">
        <p14:creationId xmlns:p14="http://schemas.microsoft.com/office/powerpoint/2010/main" val="1198238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320" y="2321005"/>
            <a:ext cx="7833360" cy="2215991"/>
          </a:xfrm>
          <a:prstGeom prst="rect">
            <a:avLst/>
          </a:prstGeom>
          <a:noFill/>
        </p:spPr>
        <p:txBody>
          <a:bodyPr wrap="square" rtlCol="0">
            <a:spAutoFit/>
          </a:bodyPr>
          <a:lstStyle/>
          <a:p>
            <a:pPr algn="ctr"/>
            <a:r>
              <a:rPr lang="en-US" sz="4800" b="1" dirty="0" smtClean="0"/>
              <a:t>EXERCISE</a:t>
            </a:r>
          </a:p>
          <a:p>
            <a:pPr algn="ctr"/>
            <a:endParaRPr lang="en-US" sz="3000" dirty="0" smtClean="0"/>
          </a:p>
          <a:p>
            <a:pPr algn="ctr"/>
            <a:r>
              <a:rPr lang="en-US" sz="3000" dirty="0" smtClean="0"/>
              <a:t>Think about your plan for final year research project. Try to formulate your own hypothesis!</a:t>
            </a:r>
            <a:endParaRPr lang="en-US" sz="3000" dirty="0"/>
          </a:p>
        </p:txBody>
      </p:sp>
    </p:spTree>
    <p:extLst>
      <p:ext uri="{BB962C8B-B14F-4D97-AF65-F5344CB8AC3E}">
        <p14:creationId xmlns:p14="http://schemas.microsoft.com/office/powerpoint/2010/main" val="4274108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1000" cy="689428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505200" y="457200"/>
            <a:ext cx="5105582" cy="1371600"/>
            <a:chOff x="3505200" y="703218"/>
            <a:chExt cx="5105582" cy="1371600"/>
          </a:xfrm>
        </p:grpSpPr>
        <p:sp>
          <p:nvSpPr>
            <p:cNvPr id="4" name="Oval 3"/>
            <p:cNvSpPr/>
            <p:nvPr/>
          </p:nvSpPr>
          <p:spPr>
            <a:xfrm>
              <a:off x="3505200" y="703218"/>
              <a:ext cx="1371600" cy="13716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1</a:t>
              </a:r>
              <a:endParaRPr lang="en-US" b="1" dirty="0"/>
            </a:p>
          </p:txBody>
        </p:sp>
        <p:sp>
          <p:nvSpPr>
            <p:cNvPr id="5" name="TextBox 4"/>
            <p:cNvSpPr txBox="1"/>
            <p:nvPr/>
          </p:nvSpPr>
          <p:spPr>
            <a:xfrm>
              <a:off x="4924516" y="811649"/>
              <a:ext cx="3686266" cy="461665"/>
            </a:xfrm>
            <a:prstGeom prst="rect">
              <a:avLst/>
            </a:prstGeom>
            <a:noFill/>
          </p:spPr>
          <p:txBody>
            <a:bodyPr wrap="none" rtlCol="0">
              <a:spAutoFit/>
            </a:bodyPr>
            <a:lstStyle/>
            <a:p>
              <a:pPr algn="ctr"/>
              <a:r>
                <a:rPr lang="en-US" sz="2400" b="1" dirty="0" smtClean="0"/>
                <a:t>RESEARCH IS PLANNED TO..</a:t>
              </a:r>
              <a:endParaRPr lang="en-US" sz="2400" b="1" dirty="0"/>
            </a:p>
          </p:txBody>
        </p:sp>
        <p:sp>
          <p:nvSpPr>
            <p:cNvPr id="7" name="TextBox 6"/>
            <p:cNvSpPr txBox="1"/>
            <p:nvPr/>
          </p:nvSpPr>
          <p:spPr>
            <a:xfrm>
              <a:off x="4924516" y="1273314"/>
              <a:ext cx="3636052" cy="707886"/>
            </a:xfrm>
            <a:prstGeom prst="rect">
              <a:avLst/>
            </a:prstGeom>
            <a:noFill/>
          </p:spPr>
          <p:txBody>
            <a:bodyPr wrap="square" rtlCol="0">
              <a:spAutoFit/>
            </a:bodyPr>
            <a:lstStyle/>
            <a:p>
              <a:pPr algn="ctr"/>
              <a:r>
                <a:rPr lang="en-US" sz="2000" dirty="0" smtClean="0"/>
                <a:t>Test the hypothesis, not merely to solve or answer.</a:t>
              </a:r>
              <a:endParaRPr lang="en-US" sz="2000" dirty="0"/>
            </a:p>
          </p:txBody>
        </p:sp>
      </p:grpSp>
      <p:grpSp>
        <p:nvGrpSpPr>
          <p:cNvPr id="9" name="Group 8"/>
          <p:cNvGrpSpPr/>
          <p:nvPr/>
        </p:nvGrpSpPr>
        <p:grpSpPr>
          <a:xfrm>
            <a:off x="3505200" y="2514600"/>
            <a:ext cx="5055368" cy="1785104"/>
            <a:chOff x="3505200" y="730403"/>
            <a:chExt cx="5055368" cy="1785104"/>
          </a:xfrm>
        </p:grpSpPr>
        <p:sp>
          <p:nvSpPr>
            <p:cNvPr id="10" name="Oval 9"/>
            <p:cNvSpPr/>
            <p:nvPr/>
          </p:nvSpPr>
          <p:spPr>
            <a:xfrm>
              <a:off x="3505200" y="905122"/>
              <a:ext cx="1371600" cy="13716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2</a:t>
              </a:r>
              <a:endParaRPr lang="en-US" b="1" dirty="0"/>
            </a:p>
          </p:txBody>
        </p:sp>
        <p:sp>
          <p:nvSpPr>
            <p:cNvPr id="11" name="TextBox 10"/>
            <p:cNvSpPr txBox="1"/>
            <p:nvPr/>
          </p:nvSpPr>
          <p:spPr>
            <a:xfrm>
              <a:off x="5607591" y="730403"/>
              <a:ext cx="2320123" cy="461665"/>
            </a:xfrm>
            <a:prstGeom prst="rect">
              <a:avLst/>
            </a:prstGeom>
            <a:noFill/>
          </p:spPr>
          <p:txBody>
            <a:bodyPr wrap="none" rtlCol="0">
              <a:spAutoFit/>
            </a:bodyPr>
            <a:lstStyle/>
            <a:p>
              <a:pPr algn="ctr"/>
              <a:r>
                <a:rPr lang="en-US" sz="2400" b="1" dirty="0" smtClean="0"/>
                <a:t>STARTING POINT</a:t>
              </a:r>
              <a:endParaRPr lang="en-US" sz="2400" b="1" dirty="0"/>
            </a:p>
          </p:txBody>
        </p:sp>
        <p:sp>
          <p:nvSpPr>
            <p:cNvPr id="12" name="TextBox 11"/>
            <p:cNvSpPr txBox="1"/>
            <p:nvPr/>
          </p:nvSpPr>
          <p:spPr>
            <a:xfrm>
              <a:off x="4924516" y="1192068"/>
              <a:ext cx="3636052" cy="1323439"/>
            </a:xfrm>
            <a:prstGeom prst="rect">
              <a:avLst/>
            </a:prstGeom>
            <a:noFill/>
          </p:spPr>
          <p:txBody>
            <a:bodyPr wrap="square" rtlCol="0">
              <a:spAutoFit/>
            </a:bodyPr>
            <a:lstStyle/>
            <a:p>
              <a:pPr algn="ctr"/>
              <a:r>
                <a:rPr lang="en-US" sz="2000" dirty="0" smtClean="0"/>
                <a:t>Hypothesis provides starting point for the whole investigation, which is directed to test it out by facts and data finding.</a:t>
              </a:r>
              <a:endParaRPr lang="en-US" sz="2000" dirty="0"/>
            </a:p>
          </p:txBody>
        </p:sp>
      </p:grpSp>
      <p:grpSp>
        <p:nvGrpSpPr>
          <p:cNvPr id="13" name="Group 12"/>
          <p:cNvGrpSpPr/>
          <p:nvPr/>
        </p:nvGrpSpPr>
        <p:grpSpPr>
          <a:xfrm>
            <a:off x="3555414" y="4876800"/>
            <a:ext cx="5055368" cy="1477328"/>
            <a:chOff x="3505200" y="778889"/>
            <a:chExt cx="5055368" cy="1477328"/>
          </a:xfrm>
        </p:grpSpPr>
        <p:sp>
          <p:nvSpPr>
            <p:cNvPr id="14" name="Oval 13"/>
            <p:cNvSpPr/>
            <p:nvPr/>
          </p:nvSpPr>
          <p:spPr>
            <a:xfrm>
              <a:off x="3505200" y="814010"/>
              <a:ext cx="1371600" cy="13716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3</a:t>
              </a:r>
              <a:endParaRPr lang="en-US" b="1" dirty="0"/>
            </a:p>
          </p:txBody>
        </p:sp>
        <p:sp>
          <p:nvSpPr>
            <p:cNvPr id="15" name="TextBox 14"/>
            <p:cNvSpPr txBox="1"/>
            <p:nvPr/>
          </p:nvSpPr>
          <p:spPr>
            <a:xfrm>
              <a:off x="5411898" y="778889"/>
              <a:ext cx="2711513" cy="461665"/>
            </a:xfrm>
            <a:prstGeom prst="rect">
              <a:avLst/>
            </a:prstGeom>
            <a:noFill/>
          </p:spPr>
          <p:txBody>
            <a:bodyPr wrap="none" rtlCol="0">
              <a:spAutoFit/>
            </a:bodyPr>
            <a:lstStyle/>
            <a:p>
              <a:pPr algn="ctr"/>
              <a:r>
                <a:rPr lang="en-US" sz="2400" b="1" dirty="0" smtClean="0"/>
                <a:t>ACCEPT OR REJECT?</a:t>
              </a:r>
              <a:endParaRPr lang="en-US" sz="2400" b="1" dirty="0"/>
            </a:p>
          </p:txBody>
        </p:sp>
        <p:sp>
          <p:nvSpPr>
            <p:cNvPr id="16" name="TextBox 15"/>
            <p:cNvSpPr txBox="1"/>
            <p:nvPr/>
          </p:nvSpPr>
          <p:spPr>
            <a:xfrm>
              <a:off x="4924516" y="1240554"/>
              <a:ext cx="3636052" cy="1015663"/>
            </a:xfrm>
            <a:prstGeom prst="rect">
              <a:avLst/>
            </a:prstGeom>
            <a:noFill/>
          </p:spPr>
          <p:txBody>
            <a:bodyPr wrap="square" rtlCol="0">
              <a:spAutoFit/>
            </a:bodyPr>
            <a:lstStyle/>
            <a:p>
              <a:pPr algn="ctr"/>
              <a:r>
                <a:rPr lang="en-US" sz="2000" dirty="0" smtClean="0"/>
                <a:t>At the end of research, hypothesis is evaluated based on the gathered facts and data. </a:t>
              </a:r>
              <a:endParaRPr lang="en-US" sz="2000" dirty="0"/>
            </a:p>
          </p:txBody>
        </p:sp>
      </p:grpSp>
    </p:spTree>
    <p:extLst>
      <p:ext uri="{BB962C8B-B14F-4D97-AF65-F5344CB8AC3E}">
        <p14:creationId xmlns:p14="http://schemas.microsoft.com/office/powerpoint/2010/main" val="232605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1524000"/>
            <a:ext cx="6248400" cy="5293757"/>
          </a:xfrm>
          <a:prstGeom prst="rect">
            <a:avLst/>
          </a:prstGeom>
          <a:noFill/>
        </p:spPr>
        <p:txBody>
          <a:bodyPr wrap="square" rtlCol="0">
            <a:spAutoFit/>
          </a:bodyPr>
          <a:lstStyle/>
          <a:p>
            <a:pPr>
              <a:spcBef>
                <a:spcPts val="600"/>
              </a:spcBef>
              <a:spcAft>
                <a:spcPts val="600"/>
              </a:spcAft>
            </a:pPr>
            <a:r>
              <a:rPr lang="en-US" sz="2400" dirty="0"/>
              <a:t>The word </a:t>
            </a:r>
            <a:r>
              <a:rPr lang="en-US" sz="2400" b="1" dirty="0">
                <a:solidFill>
                  <a:srgbClr val="C00000"/>
                </a:solidFill>
              </a:rPr>
              <a:t>hypothesis</a:t>
            </a:r>
            <a:r>
              <a:rPr lang="en-US" sz="2400" dirty="0"/>
              <a:t> is made up of two Greek words:</a:t>
            </a:r>
          </a:p>
          <a:p>
            <a:pPr>
              <a:spcBef>
                <a:spcPts val="1200"/>
              </a:spcBef>
              <a:spcAft>
                <a:spcPts val="1200"/>
              </a:spcAft>
            </a:pPr>
            <a:r>
              <a:rPr lang="en-US" sz="2000" b="1" dirty="0" smtClean="0"/>
              <a:t>“</a:t>
            </a:r>
            <a:r>
              <a:rPr lang="en-US" sz="2000" b="1" dirty="0"/>
              <a:t>Hypo”</a:t>
            </a:r>
            <a:r>
              <a:rPr lang="en-US" sz="2000" dirty="0"/>
              <a:t> =  tentative or </a:t>
            </a:r>
            <a:r>
              <a:rPr lang="en-US" sz="2000" b="1" dirty="0"/>
              <a:t>subject to verification</a:t>
            </a:r>
            <a:r>
              <a:rPr lang="en-US" sz="2000" dirty="0"/>
              <a:t>, which, in research, means it is composed of </a:t>
            </a:r>
            <a:r>
              <a:rPr lang="en-US" sz="2000" b="1" dirty="0"/>
              <a:t>two or more variables </a:t>
            </a:r>
            <a:r>
              <a:rPr lang="en-US" sz="2000" dirty="0"/>
              <a:t>to be </a:t>
            </a:r>
            <a:r>
              <a:rPr lang="en-US" sz="2000" dirty="0" smtClean="0"/>
              <a:t>verified.</a:t>
            </a:r>
            <a:endParaRPr lang="en-US" sz="2000" dirty="0"/>
          </a:p>
          <a:p>
            <a:pPr>
              <a:spcBef>
                <a:spcPts val="1200"/>
              </a:spcBef>
              <a:spcAft>
                <a:spcPts val="1200"/>
              </a:spcAft>
            </a:pPr>
            <a:r>
              <a:rPr lang="en-US" sz="2000" b="1" dirty="0" smtClean="0"/>
              <a:t>“</a:t>
            </a:r>
            <a:r>
              <a:rPr lang="en-US" sz="2000" b="1" dirty="0"/>
              <a:t>Thesis”</a:t>
            </a:r>
            <a:r>
              <a:rPr lang="en-US" sz="2000" dirty="0"/>
              <a:t> = </a:t>
            </a:r>
            <a:r>
              <a:rPr lang="en-US" sz="2000" b="1" dirty="0"/>
              <a:t>statement about solution of a problem</a:t>
            </a:r>
            <a:r>
              <a:rPr lang="en-US" sz="2000" dirty="0"/>
              <a:t>, which, in research, means it can position those variables in the specific frame of reference.</a:t>
            </a:r>
          </a:p>
          <a:p>
            <a:pPr>
              <a:spcBef>
                <a:spcPts val="1200"/>
              </a:spcBef>
              <a:spcAft>
                <a:spcPts val="1200"/>
              </a:spcAft>
            </a:pPr>
            <a:r>
              <a:rPr lang="en-US" sz="2000" dirty="0"/>
              <a:t>In other word, a hypotheses may be defined as an expectation about events or prediction based on the </a:t>
            </a:r>
            <a:r>
              <a:rPr lang="en-US" sz="2000" dirty="0" smtClean="0"/>
              <a:t>generalization </a:t>
            </a:r>
            <a:r>
              <a:rPr lang="en-US" sz="2000" dirty="0"/>
              <a:t>of the assumed relationship between </a:t>
            </a:r>
            <a:r>
              <a:rPr lang="en-US" sz="2000" dirty="0" smtClean="0"/>
              <a:t>variables.</a:t>
            </a:r>
            <a:endParaRPr lang="en-US" sz="2000" dirty="0"/>
          </a:p>
          <a:p>
            <a:pPr>
              <a:spcBef>
                <a:spcPts val="600"/>
              </a:spcBef>
              <a:spcAft>
                <a:spcPts val="600"/>
              </a:spcAft>
            </a:pPr>
            <a:endParaRPr lang="en-US" sz="2000" dirty="0"/>
          </a:p>
        </p:txBody>
      </p:sp>
      <p:cxnSp>
        <p:nvCxnSpPr>
          <p:cNvPr id="6" name="Straight Connector 5"/>
          <p:cNvCxnSpPr/>
          <p:nvPr/>
        </p:nvCxnSpPr>
        <p:spPr>
          <a:xfrm>
            <a:off x="1447800" y="0"/>
            <a:ext cx="0" cy="6858000"/>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990600"/>
            <a:ext cx="914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clrChange>
              <a:clrFrom>
                <a:srgbClr val="E6E6E6"/>
              </a:clrFrom>
              <a:clrTo>
                <a:srgbClr val="E6E6E6">
                  <a:alpha val="0"/>
                </a:srgbClr>
              </a:clrTo>
            </a:clrChange>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6251" y="-55572"/>
            <a:ext cx="1019013" cy="1025545"/>
          </a:xfrm>
          <a:prstGeom prst="rect">
            <a:avLst/>
          </a:prstGeom>
        </p:spPr>
      </p:pic>
    </p:spTree>
    <p:extLst>
      <p:ext uri="{BB962C8B-B14F-4D97-AF65-F5344CB8AC3E}">
        <p14:creationId xmlns:p14="http://schemas.microsoft.com/office/powerpoint/2010/main" val="3319940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Image result for books in shel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762000"/>
            <a:ext cx="9144001" cy="5257800"/>
          </a:xfrm>
          <a:prstGeom prst="rect">
            <a:avLst/>
          </a:prstGeom>
          <a:solidFill>
            <a:schemeClr val="bg2">
              <a:lumMod val="1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2657" y="1493808"/>
            <a:ext cx="3276601" cy="1323439"/>
          </a:xfrm>
          <a:prstGeom prst="rect">
            <a:avLst/>
          </a:prstGeom>
          <a:noFill/>
        </p:spPr>
        <p:txBody>
          <a:bodyPr wrap="square" rtlCol="0">
            <a:spAutoFit/>
          </a:bodyPr>
          <a:lstStyle/>
          <a:p>
            <a:pPr algn="ctr"/>
            <a:r>
              <a:rPr lang="en-US" sz="3200" b="1" dirty="0" smtClean="0">
                <a:solidFill>
                  <a:srgbClr val="FF9933"/>
                </a:solidFill>
                <a:effectLst>
                  <a:outerShdw blurRad="38100" dist="38100" dir="2700000" algn="tl">
                    <a:srgbClr val="000000">
                      <a:alpha val="43137"/>
                    </a:srgbClr>
                  </a:outerShdw>
                </a:effectLst>
              </a:rPr>
              <a:t>Conceptual</a:t>
            </a:r>
          </a:p>
          <a:p>
            <a:pPr algn="ctr"/>
            <a:r>
              <a:rPr lang="en-US" sz="1600" dirty="0" smtClean="0">
                <a:solidFill>
                  <a:srgbClr val="FF9933"/>
                </a:solidFill>
              </a:rPr>
              <a:t>Conceptual elements based on </a:t>
            </a:r>
            <a:r>
              <a:rPr lang="en-US" sz="1600" dirty="0">
                <a:solidFill>
                  <a:srgbClr val="FF9933"/>
                </a:solidFill>
              </a:rPr>
              <a:t>existing </a:t>
            </a:r>
            <a:r>
              <a:rPr lang="en-US" sz="1600" dirty="0" smtClean="0">
                <a:solidFill>
                  <a:srgbClr val="FF9933"/>
                </a:solidFill>
              </a:rPr>
              <a:t>theories &amp; literatures are involved in hypothesis</a:t>
            </a:r>
            <a:endParaRPr lang="en-US" sz="1600" dirty="0">
              <a:solidFill>
                <a:srgbClr val="FF9933"/>
              </a:solidFill>
            </a:endParaRPr>
          </a:p>
        </p:txBody>
      </p:sp>
      <p:sp>
        <p:nvSpPr>
          <p:cNvPr id="5" name="TextBox 4"/>
          <p:cNvSpPr txBox="1"/>
          <p:nvPr/>
        </p:nvSpPr>
        <p:spPr>
          <a:xfrm>
            <a:off x="5638800" y="1493808"/>
            <a:ext cx="3276601" cy="1323439"/>
          </a:xfrm>
          <a:prstGeom prst="rect">
            <a:avLst/>
          </a:prstGeom>
          <a:noFill/>
        </p:spPr>
        <p:txBody>
          <a:bodyPr wrap="square" rtlCol="0">
            <a:spAutoFit/>
          </a:bodyPr>
          <a:lstStyle/>
          <a:p>
            <a:pPr algn="ctr"/>
            <a:r>
              <a:rPr lang="en-US" sz="3200" b="1" dirty="0" smtClean="0">
                <a:solidFill>
                  <a:srgbClr val="FF9933"/>
                </a:solidFill>
                <a:effectLst>
                  <a:outerShdw blurRad="38100" dist="38100" dir="2700000" algn="tl">
                    <a:srgbClr val="000000">
                      <a:alpha val="43137"/>
                    </a:srgbClr>
                  </a:outerShdw>
                </a:effectLst>
              </a:rPr>
              <a:t>Declarative Form</a:t>
            </a:r>
          </a:p>
          <a:p>
            <a:pPr algn="ctr"/>
            <a:r>
              <a:rPr lang="en-US" sz="1600" dirty="0" smtClean="0">
                <a:solidFill>
                  <a:srgbClr val="FF9933"/>
                </a:solidFill>
              </a:rPr>
              <a:t>It is a verbal expression of an idea stated in declarative form, and ready for empirical verification</a:t>
            </a:r>
            <a:endParaRPr lang="en-US" sz="1600" dirty="0">
              <a:solidFill>
                <a:srgbClr val="FF9933"/>
              </a:solidFill>
            </a:endParaRPr>
          </a:p>
        </p:txBody>
      </p:sp>
      <p:sp>
        <p:nvSpPr>
          <p:cNvPr id="6" name="TextBox 5"/>
          <p:cNvSpPr txBox="1"/>
          <p:nvPr/>
        </p:nvSpPr>
        <p:spPr>
          <a:xfrm>
            <a:off x="32657" y="4591799"/>
            <a:ext cx="3276601" cy="1077218"/>
          </a:xfrm>
          <a:prstGeom prst="rect">
            <a:avLst/>
          </a:prstGeom>
          <a:noFill/>
        </p:spPr>
        <p:txBody>
          <a:bodyPr wrap="square" rtlCol="0">
            <a:spAutoFit/>
          </a:bodyPr>
          <a:lstStyle/>
          <a:p>
            <a:pPr algn="ctr"/>
            <a:r>
              <a:rPr lang="en-US" sz="3200" b="1" dirty="0" smtClean="0">
                <a:solidFill>
                  <a:srgbClr val="FF9933"/>
                </a:solidFill>
                <a:effectLst>
                  <a:outerShdw blurRad="38100" dist="38100" dir="2700000" algn="tl">
                    <a:srgbClr val="000000">
                      <a:alpha val="43137"/>
                    </a:srgbClr>
                  </a:outerShdw>
                </a:effectLst>
              </a:rPr>
              <a:t>Variables</a:t>
            </a:r>
          </a:p>
          <a:p>
            <a:pPr algn="ctr"/>
            <a:r>
              <a:rPr lang="en-US" sz="1600" dirty="0" smtClean="0">
                <a:solidFill>
                  <a:srgbClr val="FF9933"/>
                </a:solidFill>
              </a:rPr>
              <a:t>Hypothesis indicates relationships between </a:t>
            </a:r>
            <a:r>
              <a:rPr lang="en-US" sz="1600" b="1" dirty="0" smtClean="0">
                <a:solidFill>
                  <a:srgbClr val="FF9933"/>
                </a:solidFill>
              </a:rPr>
              <a:t>two or more variables</a:t>
            </a:r>
            <a:endParaRPr lang="en-US" sz="1600" b="1" dirty="0">
              <a:solidFill>
                <a:srgbClr val="FF9933"/>
              </a:solidFill>
            </a:endParaRPr>
          </a:p>
        </p:txBody>
      </p:sp>
      <p:sp>
        <p:nvSpPr>
          <p:cNvPr id="7" name="TextBox 6"/>
          <p:cNvSpPr txBox="1"/>
          <p:nvPr/>
        </p:nvSpPr>
        <p:spPr>
          <a:xfrm>
            <a:off x="5638800" y="4591799"/>
            <a:ext cx="3276601" cy="1077218"/>
          </a:xfrm>
          <a:prstGeom prst="rect">
            <a:avLst/>
          </a:prstGeom>
          <a:noFill/>
        </p:spPr>
        <p:txBody>
          <a:bodyPr wrap="square" rtlCol="0">
            <a:spAutoFit/>
          </a:bodyPr>
          <a:lstStyle/>
          <a:p>
            <a:pPr algn="ctr"/>
            <a:r>
              <a:rPr lang="en-US" sz="3200" b="1" dirty="0" smtClean="0">
                <a:solidFill>
                  <a:srgbClr val="FF9933"/>
                </a:solidFill>
                <a:effectLst>
                  <a:outerShdw blurRad="38100" dist="38100" dir="2700000" algn="tl">
                    <a:srgbClr val="000000">
                      <a:alpha val="43137"/>
                    </a:srgbClr>
                  </a:outerShdw>
                </a:effectLst>
              </a:rPr>
              <a:t>Future Oriented</a:t>
            </a:r>
          </a:p>
          <a:p>
            <a:pPr algn="ctr"/>
            <a:r>
              <a:rPr lang="en-US" sz="1600" dirty="0" smtClean="0">
                <a:solidFill>
                  <a:srgbClr val="FF9933"/>
                </a:solidFill>
              </a:rPr>
              <a:t>Relates to future verification, </a:t>
            </a:r>
            <a:r>
              <a:rPr lang="en-US" sz="1600" b="1" dirty="0" smtClean="0">
                <a:solidFill>
                  <a:srgbClr val="FF9933"/>
                </a:solidFill>
              </a:rPr>
              <a:t>not</a:t>
            </a:r>
            <a:r>
              <a:rPr lang="en-US" sz="1600" dirty="0" smtClean="0">
                <a:solidFill>
                  <a:srgbClr val="FF9933"/>
                </a:solidFill>
              </a:rPr>
              <a:t> the past facts and information</a:t>
            </a:r>
            <a:endParaRPr lang="en-US" sz="1600" b="1" dirty="0">
              <a:solidFill>
                <a:srgbClr val="FF9933"/>
              </a:solidFill>
            </a:endParaRPr>
          </a:p>
        </p:txBody>
      </p:sp>
      <p:sp>
        <p:nvSpPr>
          <p:cNvPr id="8" name="TextBox 7"/>
          <p:cNvSpPr txBox="1"/>
          <p:nvPr/>
        </p:nvSpPr>
        <p:spPr>
          <a:xfrm>
            <a:off x="2933698" y="2916875"/>
            <a:ext cx="3276601" cy="1569660"/>
          </a:xfrm>
          <a:prstGeom prst="rect">
            <a:avLst/>
          </a:prstGeom>
          <a:noFill/>
        </p:spPr>
        <p:txBody>
          <a:bodyPr wrap="square" rtlCol="0">
            <a:spAutoFit/>
          </a:bodyPr>
          <a:lstStyle/>
          <a:p>
            <a:pPr algn="ctr"/>
            <a:r>
              <a:rPr lang="en-US" sz="3200" b="1" dirty="0" smtClean="0">
                <a:solidFill>
                  <a:srgbClr val="FF9933"/>
                </a:solidFill>
                <a:effectLst>
                  <a:outerShdw blurRad="38100" dist="38100" dir="2700000" algn="tl">
                    <a:srgbClr val="000000">
                      <a:alpha val="43137"/>
                    </a:srgbClr>
                  </a:outerShdw>
                </a:effectLst>
              </a:rPr>
              <a:t>Pivot of Scientific Research</a:t>
            </a:r>
          </a:p>
          <a:p>
            <a:pPr algn="ctr"/>
            <a:r>
              <a:rPr lang="en-US" sz="1600" dirty="0" smtClean="0">
                <a:solidFill>
                  <a:srgbClr val="FF9933"/>
                </a:solidFill>
              </a:rPr>
              <a:t>All research activities are designed to hypothesis verification</a:t>
            </a:r>
            <a:endParaRPr lang="en-US" sz="1600" b="1" dirty="0">
              <a:solidFill>
                <a:srgbClr val="FF9933"/>
              </a:solidFill>
            </a:endParaRPr>
          </a:p>
        </p:txBody>
      </p:sp>
      <p:sp>
        <p:nvSpPr>
          <p:cNvPr id="4" name="TextBox 3"/>
          <p:cNvSpPr txBox="1"/>
          <p:nvPr/>
        </p:nvSpPr>
        <p:spPr>
          <a:xfrm>
            <a:off x="1772643" y="206514"/>
            <a:ext cx="5598712" cy="707886"/>
          </a:xfrm>
          <a:prstGeom prst="rect">
            <a:avLst/>
          </a:prstGeom>
          <a:noFill/>
        </p:spPr>
        <p:txBody>
          <a:bodyPr wrap="none" rtlCol="0">
            <a:spAutoFit/>
          </a:bodyPr>
          <a:lstStyle/>
          <a:p>
            <a:pPr algn="ctr"/>
            <a:r>
              <a:rPr lang="en-US" sz="4000" b="1" u="sng" dirty="0" smtClean="0">
                <a:solidFill>
                  <a:schemeClr val="bg1">
                    <a:lumMod val="95000"/>
                  </a:schemeClr>
                </a:solidFill>
                <a:effectLst>
                  <a:outerShdw blurRad="38100" dist="38100" dir="2700000" algn="tl">
                    <a:srgbClr val="000000">
                      <a:alpha val="43137"/>
                    </a:srgbClr>
                  </a:outerShdw>
                </a:effectLst>
              </a:rPr>
              <a:t>The Nature of Hypothesis</a:t>
            </a:r>
            <a:endParaRPr lang="en-US" sz="4000" b="1" u="sng"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87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ooks in shelves"/>
          <p:cNvPicPr>
            <a:picLocks noChangeAspect="1" noChangeArrowheads="1"/>
          </p:cNvPicPr>
          <p:nvPr/>
        </p:nvPicPr>
        <p:blipFill rotWithShape="1">
          <a:blip r:embed="rId2">
            <a:extLst>
              <a:ext uri="{28A0092B-C50C-407E-A947-70E740481C1C}">
                <a14:useLocalDpi xmlns:a14="http://schemas.microsoft.com/office/drawing/2010/main" val="0"/>
              </a:ext>
            </a:extLst>
          </a:blip>
          <a:srcRect r="65833"/>
          <a:stretch/>
        </p:blipFill>
        <p:spPr bwMode="auto">
          <a:xfrm>
            <a:off x="-1" y="0"/>
            <a:ext cx="31242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28650" y="2576246"/>
            <a:ext cx="7886700" cy="71845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b="1" dirty="0" smtClean="0">
                <a:cs typeface="Arial" panose="020B0604020202020204" pitchFamily="34" charset="0"/>
              </a:rPr>
              <a:t>Example:</a:t>
            </a:r>
            <a:endParaRPr lang="en-US" sz="3600" b="1" dirty="0">
              <a:cs typeface="Arial" panose="020B0604020202020204" pitchFamily="34" charset="0"/>
            </a:endParaRPr>
          </a:p>
        </p:txBody>
      </p:sp>
      <p:sp>
        <p:nvSpPr>
          <p:cNvPr id="6" name="Content Placeholder 2"/>
          <p:cNvSpPr txBox="1">
            <a:spLocks/>
          </p:cNvSpPr>
          <p:nvPr/>
        </p:nvSpPr>
        <p:spPr>
          <a:xfrm>
            <a:off x="3124200" y="3611346"/>
            <a:ext cx="5391150" cy="2209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800" dirty="0"/>
              <a:t>The achievement of students in an elementary school are influenced  by the age of the students, the older the students the better their grades are</a:t>
            </a:r>
            <a:endParaRPr lang="en-US" sz="2800" dirty="0" smtClean="0"/>
          </a:p>
        </p:txBody>
      </p:sp>
      <p:sp>
        <p:nvSpPr>
          <p:cNvPr id="7" name="Title 1"/>
          <p:cNvSpPr txBox="1">
            <a:spLocks/>
          </p:cNvSpPr>
          <p:nvPr/>
        </p:nvSpPr>
        <p:spPr>
          <a:xfrm>
            <a:off x="628650" y="3459823"/>
            <a:ext cx="7886700" cy="7184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400" b="1" dirty="0">
              <a:cs typeface="Arial" panose="020B0604020202020204" pitchFamily="34" charset="0"/>
            </a:endParaRPr>
          </a:p>
        </p:txBody>
      </p:sp>
    </p:spTree>
    <p:extLst>
      <p:ext uri="{BB962C8B-B14F-4D97-AF65-F5344CB8AC3E}">
        <p14:creationId xmlns:p14="http://schemas.microsoft.com/office/powerpoint/2010/main" val="2337094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2362200" cy="43434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3200" dirty="0" smtClean="0">
                <a:solidFill>
                  <a:schemeClr val="bg2">
                    <a:lumMod val="10000"/>
                  </a:schemeClr>
                </a:solidFill>
              </a:rPr>
              <a:t>Importance</a:t>
            </a:r>
          </a:p>
          <a:p>
            <a:pPr>
              <a:spcBef>
                <a:spcPts val="600"/>
              </a:spcBef>
              <a:spcAft>
                <a:spcPts val="600"/>
              </a:spcAft>
            </a:pPr>
            <a:r>
              <a:rPr lang="en-US" sz="3200" dirty="0" smtClean="0">
                <a:solidFill>
                  <a:schemeClr val="bg2">
                    <a:lumMod val="10000"/>
                  </a:schemeClr>
                </a:solidFill>
              </a:rPr>
              <a:t>Of</a:t>
            </a:r>
          </a:p>
          <a:p>
            <a:pPr>
              <a:spcBef>
                <a:spcPts val="600"/>
              </a:spcBef>
              <a:spcAft>
                <a:spcPts val="600"/>
              </a:spcAft>
            </a:pPr>
            <a:r>
              <a:rPr lang="en-US" sz="3200" dirty="0" smtClean="0">
                <a:solidFill>
                  <a:schemeClr val="bg2">
                    <a:lumMod val="10000"/>
                  </a:schemeClr>
                </a:solidFill>
              </a:rPr>
              <a:t>Hypothesis</a:t>
            </a:r>
            <a:endParaRPr lang="en-US" sz="3200" dirty="0">
              <a:solidFill>
                <a:schemeClr val="bg2">
                  <a:lumMod val="10000"/>
                </a:schemeClr>
              </a:solidFill>
            </a:endParaRPr>
          </a:p>
        </p:txBody>
      </p:sp>
      <p:pic>
        <p:nvPicPr>
          <p:cNvPr id="2052" name="Picture 4" descr="Image result for writing in lap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968869"/>
            <a:ext cx="1600200" cy="8440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rit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20" t="17909" r="4243" b="25950"/>
          <a:stretch/>
        </p:blipFill>
        <p:spPr bwMode="auto">
          <a:xfrm>
            <a:off x="3124200" y="1219200"/>
            <a:ext cx="1600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open book"/>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124200" y="4699571"/>
            <a:ext cx="1600199" cy="863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14686" y="1066800"/>
            <a:ext cx="3889829" cy="1077218"/>
          </a:xfrm>
          <a:prstGeom prst="rect">
            <a:avLst/>
          </a:prstGeom>
          <a:noFill/>
        </p:spPr>
        <p:txBody>
          <a:bodyPr wrap="square" rtlCol="0">
            <a:spAutoFit/>
          </a:bodyPr>
          <a:lstStyle/>
          <a:p>
            <a:r>
              <a:rPr lang="en-US" sz="1600" b="1" i="1" dirty="0" smtClean="0">
                <a:solidFill>
                  <a:schemeClr val="accent1">
                    <a:lumMod val="50000"/>
                  </a:schemeClr>
                </a:solidFill>
              </a:rPr>
              <a:t>Provides direction</a:t>
            </a:r>
          </a:p>
          <a:p>
            <a:r>
              <a:rPr lang="en-US" sz="1600" dirty="0" smtClean="0">
                <a:solidFill>
                  <a:schemeClr val="accent1">
                    <a:lumMod val="50000"/>
                  </a:schemeClr>
                </a:solidFill>
              </a:rPr>
              <a:t>Hypothesis delimit investigation, prevents the review of irrelevant literatures and excessive data collections</a:t>
            </a:r>
          </a:p>
        </p:txBody>
      </p:sp>
      <p:sp>
        <p:nvSpPr>
          <p:cNvPr id="8" name="TextBox 7"/>
          <p:cNvSpPr txBox="1"/>
          <p:nvPr/>
        </p:nvSpPr>
        <p:spPr>
          <a:xfrm>
            <a:off x="5029200" y="2852290"/>
            <a:ext cx="3889829" cy="1077218"/>
          </a:xfrm>
          <a:prstGeom prst="rect">
            <a:avLst/>
          </a:prstGeom>
          <a:noFill/>
        </p:spPr>
        <p:txBody>
          <a:bodyPr wrap="square" rtlCol="0">
            <a:spAutoFit/>
          </a:bodyPr>
          <a:lstStyle/>
          <a:p>
            <a:r>
              <a:rPr lang="en-US" sz="1600" b="1" i="1" dirty="0" smtClean="0">
                <a:solidFill>
                  <a:schemeClr val="accent1">
                    <a:lumMod val="50000"/>
                  </a:schemeClr>
                </a:solidFill>
              </a:rPr>
              <a:t>Provides greater clarity of the problem</a:t>
            </a:r>
          </a:p>
          <a:p>
            <a:r>
              <a:rPr lang="en-US" sz="1600" dirty="0" smtClean="0">
                <a:solidFill>
                  <a:schemeClr val="accent1">
                    <a:lumMod val="50000"/>
                  </a:schemeClr>
                </a:solidFill>
              </a:rPr>
              <a:t>Hypothesis guides the researcher to work selectively and have realistic approach to the problem</a:t>
            </a:r>
          </a:p>
        </p:txBody>
      </p:sp>
      <p:sp>
        <p:nvSpPr>
          <p:cNvPr id="9" name="TextBox 8"/>
          <p:cNvSpPr txBox="1"/>
          <p:nvPr/>
        </p:nvSpPr>
        <p:spPr>
          <a:xfrm>
            <a:off x="5029200" y="4715586"/>
            <a:ext cx="3889829" cy="830997"/>
          </a:xfrm>
          <a:prstGeom prst="rect">
            <a:avLst/>
          </a:prstGeom>
          <a:noFill/>
        </p:spPr>
        <p:txBody>
          <a:bodyPr wrap="square" rtlCol="0">
            <a:spAutoFit/>
          </a:bodyPr>
          <a:lstStyle/>
          <a:p>
            <a:r>
              <a:rPr lang="en-US" sz="1600" b="1" i="1" dirty="0" smtClean="0">
                <a:solidFill>
                  <a:schemeClr val="accent1">
                    <a:lumMod val="50000"/>
                  </a:schemeClr>
                </a:solidFill>
              </a:rPr>
              <a:t>Provides guidance</a:t>
            </a:r>
          </a:p>
          <a:p>
            <a:r>
              <a:rPr lang="en-US" sz="1600" dirty="0" smtClean="0">
                <a:solidFill>
                  <a:schemeClr val="accent1">
                    <a:lumMod val="50000"/>
                  </a:schemeClr>
                </a:solidFill>
              </a:rPr>
              <a:t>Hypothesis provides guidance for collecting data for its verification</a:t>
            </a:r>
          </a:p>
        </p:txBody>
      </p:sp>
      <p:cxnSp>
        <p:nvCxnSpPr>
          <p:cNvPr id="5" name="Straight Connector 4"/>
          <p:cNvCxnSpPr/>
          <p:nvPr/>
        </p:nvCxnSpPr>
        <p:spPr>
          <a:xfrm>
            <a:off x="2862943" y="1605409"/>
            <a:ext cx="533400"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73829" y="3390899"/>
            <a:ext cx="533400"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73829" y="5132664"/>
            <a:ext cx="533400"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62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ypewri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914400"/>
            <a:ext cx="3375962" cy="502005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628650" y="1582097"/>
            <a:ext cx="7886700" cy="146590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cs typeface="Arial" panose="020B0604020202020204" pitchFamily="34" charset="0"/>
              </a:rPr>
              <a:t>A good hypothesis </a:t>
            </a:r>
          </a:p>
          <a:p>
            <a:pPr algn="l"/>
            <a:r>
              <a:rPr lang="en-US" sz="3600" b="1" dirty="0" smtClean="0">
                <a:cs typeface="Arial" panose="020B0604020202020204" pitchFamily="34" charset="0"/>
              </a:rPr>
              <a:t>do the following:</a:t>
            </a:r>
            <a:endParaRPr lang="en-US" sz="3600" b="1" dirty="0">
              <a:cs typeface="Arial" panose="020B0604020202020204" pitchFamily="34" charset="0"/>
            </a:endParaRPr>
          </a:p>
        </p:txBody>
      </p:sp>
      <p:sp>
        <p:nvSpPr>
          <p:cNvPr id="4" name="Content Placeholder 2"/>
          <p:cNvSpPr txBox="1">
            <a:spLocks/>
          </p:cNvSpPr>
          <p:nvPr/>
        </p:nvSpPr>
        <p:spPr>
          <a:xfrm>
            <a:off x="628650" y="3505200"/>
            <a:ext cx="4400550" cy="1905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000" dirty="0" smtClean="0"/>
              <a:t>Helps in providing direction of research (focused)</a:t>
            </a:r>
          </a:p>
          <a:p>
            <a:pPr>
              <a:buFont typeface="Wingdings" panose="05000000000000000000" pitchFamily="2" charset="2"/>
              <a:buChar char="§"/>
            </a:pPr>
            <a:r>
              <a:rPr lang="en-US" sz="2000" dirty="0" smtClean="0"/>
              <a:t>Helps selecting pertinent facts</a:t>
            </a:r>
          </a:p>
          <a:p>
            <a:pPr>
              <a:buFont typeface="Wingdings" panose="05000000000000000000" pitchFamily="2" charset="2"/>
              <a:buChar char="§"/>
            </a:pPr>
            <a:r>
              <a:rPr lang="en-US" sz="2000" dirty="0" smtClean="0"/>
              <a:t>Helps in drawing conclusion</a:t>
            </a:r>
            <a:endParaRPr lang="en-US" sz="2000" dirty="0" smtClean="0"/>
          </a:p>
        </p:txBody>
      </p:sp>
    </p:spTree>
    <p:extLst>
      <p:ext uri="{BB962C8B-B14F-4D97-AF65-F5344CB8AC3E}">
        <p14:creationId xmlns:p14="http://schemas.microsoft.com/office/powerpoint/2010/main" val="222217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icr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736650"/>
            <a:ext cx="8056149" cy="24456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628649" y="3657600"/>
            <a:ext cx="7886700" cy="146590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cs typeface="Arial" panose="020B0604020202020204" pitchFamily="34" charset="0"/>
              </a:rPr>
              <a:t>A poorly chosen or worded hypothesis:</a:t>
            </a:r>
            <a:endParaRPr lang="en-US" sz="3600" b="1" dirty="0">
              <a:cs typeface="Arial" panose="020B0604020202020204" pitchFamily="34" charset="0"/>
            </a:endParaRPr>
          </a:p>
        </p:txBody>
      </p:sp>
      <p:sp>
        <p:nvSpPr>
          <p:cNvPr id="3" name="Content Placeholder 2"/>
          <p:cNvSpPr txBox="1">
            <a:spLocks/>
          </p:cNvSpPr>
          <p:nvPr/>
        </p:nvSpPr>
        <p:spPr>
          <a:xfrm>
            <a:off x="628648" y="4648200"/>
            <a:ext cx="8286752" cy="1905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000" dirty="0" smtClean="0"/>
              <a:t>Prevents the obtaining of relevant data</a:t>
            </a:r>
          </a:p>
          <a:p>
            <a:pPr>
              <a:buFont typeface="Wingdings" panose="05000000000000000000" pitchFamily="2" charset="2"/>
              <a:buChar char="§"/>
            </a:pPr>
            <a:r>
              <a:rPr lang="en-US" sz="2000" dirty="0" smtClean="0"/>
              <a:t>Prevents drawing of conclusion and generalization of data</a:t>
            </a:r>
          </a:p>
          <a:p>
            <a:pPr>
              <a:buFont typeface="Wingdings" panose="05000000000000000000" pitchFamily="2" charset="2"/>
              <a:buChar char="§"/>
            </a:pPr>
            <a:r>
              <a:rPr lang="en-US" sz="2000" dirty="0" smtClean="0"/>
              <a:t>Prevents proper analysis of the gathered data</a:t>
            </a:r>
            <a:endParaRPr lang="en-US" sz="2000" dirty="0" smtClean="0"/>
          </a:p>
        </p:txBody>
      </p:sp>
    </p:spTree>
    <p:extLst>
      <p:ext uri="{BB962C8B-B14F-4D97-AF65-F5344CB8AC3E}">
        <p14:creationId xmlns:p14="http://schemas.microsoft.com/office/powerpoint/2010/main" val="157535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1265</Words>
  <Application>Microsoft Office PowerPoint</Application>
  <PresentationFormat>On-screen Show (4:3)</PresentationFormat>
  <Paragraphs>149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Rounded MT Bold</vt:lpstr>
      <vt:lpstr>Calibri</vt:lpstr>
      <vt:lpstr>Wingdings</vt:lpstr>
      <vt:lpstr>Office Theme</vt:lpstr>
      <vt:lpstr>PowerPoint Presentation</vt:lpstr>
      <vt:lpstr>Today’s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Radisti</cp:lastModifiedBy>
  <cp:revision>217</cp:revision>
  <dcterms:created xsi:type="dcterms:W3CDTF">2017-09-08T08:13:57Z</dcterms:created>
  <dcterms:modified xsi:type="dcterms:W3CDTF">2019-03-25T13:56:10Z</dcterms:modified>
</cp:coreProperties>
</file>