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ACD54-F673-4096-807F-DA5483B4161A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0C44-569F-405B-9DE1-1733A4EBE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0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C0C44-569F-405B-9DE1-1733A4EBE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3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0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4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3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1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1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1C36-9C17-4387-B02A-C652524AB7AC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FAAFD-64AB-48FE-8E73-B7E2406C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7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71800" y="3694093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690938" y="4659868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5.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Desain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Penelitian</a:t>
            </a:r>
            <a:endParaRPr lang="id-ID" i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90938" y="5328257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B.Eng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111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293" y="1408112"/>
            <a:ext cx="1501775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Image result for descriptiv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17" y="3536950"/>
            <a:ext cx="1330325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Image result for causal pattern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79" y="5283199"/>
            <a:ext cx="1905000" cy="125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29793" y="457196"/>
            <a:ext cx="348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Types of Research Design: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50" y="1928166"/>
            <a:ext cx="2881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Exploratory Research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14750" y="3971279"/>
            <a:ext cx="2837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Descriptive Research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14750" y="5677841"/>
            <a:ext cx="223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Causal Research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470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48391" y="393700"/>
            <a:ext cx="5647218" cy="1501775"/>
            <a:chOff x="1877293" y="1408112"/>
            <a:chExt cx="5647218" cy="1501775"/>
          </a:xfrm>
        </p:grpSpPr>
        <p:pic>
          <p:nvPicPr>
            <p:cNvPr id="2" name="Picture 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7293" y="1408112"/>
              <a:ext cx="1501775" cy="150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714750" y="1928166"/>
              <a:ext cx="38097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Exploratory Research Design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42988" y="2700341"/>
            <a:ext cx="557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to </a:t>
            </a:r>
            <a:r>
              <a:rPr lang="en-US" dirty="0"/>
              <a:t>seek insights into </a:t>
            </a:r>
            <a:r>
              <a:rPr lang="en-US" b="1" dirty="0"/>
              <a:t>general nature of the problem</a:t>
            </a:r>
            <a:r>
              <a:rPr lang="en-US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988" y="3376786"/>
            <a:ext cx="745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</a:t>
            </a:r>
            <a:r>
              <a:rPr lang="en-US" b="1" dirty="0"/>
              <a:t>tries to determine, identify or explore the relevant variables</a:t>
            </a:r>
            <a:r>
              <a:rPr lang="en-US" dirty="0"/>
              <a:t> that need to be considered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2988" y="4330230"/>
            <a:ext cx="734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type of research, </a:t>
            </a:r>
            <a:r>
              <a:rPr lang="en-US" b="1" dirty="0" smtClean="0"/>
              <a:t>there is no previous knowledge</a:t>
            </a:r>
            <a:r>
              <a:rPr lang="en-US" dirty="0" smtClean="0"/>
              <a:t>, </a:t>
            </a:r>
            <a:r>
              <a:rPr lang="en-US" dirty="0"/>
              <a:t>research methods are flexible, qualitative and unstructured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2988" y="5283674"/>
            <a:ext cx="6860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researcher in this research </a:t>
            </a:r>
            <a:r>
              <a:rPr lang="en-US" b="1" dirty="0"/>
              <a:t>does not know “what </a:t>
            </a:r>
            <a:r>
              <a:rPr lang="en-US" b="1" dirty="0" smtClean="0"/>
              <a:t>she/he </a:t>
            </a:r>
            <a:r>
              <a:rPr lang="en-US" b="1" dirty="0"/>
              <a:t>will find”.</a:t>
            </a:r>
          </a:p>
        </p:txBody>
      </p:sp>
    </p:spTree>
    <p:extLst>
      <p:ext uri="{BB962C8B-B14F-4D97-AF65-F5344CB8AC3E}">
        <p14:creationId xmlns:p14="http://schemas.microsoft.com/office/powerpoint/2010/main" val="28351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40001" y="393700"/>
            <a:ext cx="6063999" cy="1501775"/>
            <a:chOff x="1877293" y="1408112"/>
            <a:chExt cx="6063999" cy="1501775"/>
          </a:xfrm>
        </p:grpSpPr>
        <p:pic>
          <p:nvPicPr>
            <p:cNvPr id="2" name="Picture 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7293" y="1408112"/>
              <a:ext cx="1501775" cy="150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714750" y="1928166"/>
              <a:ext cx="42265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Exploratory Research Design (2)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42988" y="2285997"/>
            <a:ext cx="7458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major emphasis in exploratory research is </a:t>
            </a:r>
            <a:r>
              <a:rPr lang="en-US" b="1" dirty="0"/>
              <a:t>on converting broad, vague problem statements into small, precise sub-statements</a:t>
            </a:r>
            <a:r>
              <a:rPr lang="en-US" dirty="0"/>
              <a:t>, which is done to formulate specific hypothesis.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988" y="3446613"/>
            <a:ext cx="745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hypothesis is a statement that specifies </a:t>
            </a:r>
            <a:r>
              <a:rPr lang="en-US" b="1" dirty="0"/>
              <a:t>“how two or more variables are related?”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2988" y="4330230"/>
            <a:ext cx="734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early stages of research, </a:t>
            </a:r>
            <a:r>
              <a:rPr lang="en-US" b="1" dirty="0"/>
              <a:t>we usually lack from sufficient understanding of the problem </a:t>
            </a:r>
            <a:r>
              <a:rPr lang="en-US" dirty="0"/>
              <a:t>to formulate a specific hypothesis. Furthermore, </a:t>
            </a:r>
            <a:r>
              <a:rPr lang="en-US" b="1" dirty="0"/>
              <a:t>very little information is available </a:t>
            </a:r>
            <a:r>
              <a:rPr lang="en-US" dirty="0"/>
              <a:t>to describe the research problem sufficiently.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2988" y="5767845"/>
            <a:ext cx="662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Therefore, </a:t>
            </a:r>
            <a:r>
              <a:rPr lang="en-US" b="1" dirty="0"/>
              <a:t>exploratory study is used in the initial stages of research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29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40001" y="393700"/>
            <a:ext cx="6063999" cy="1501775"/>
            <a:chOff x="1877293" y="1408112"/>
            <a:chExt cx="6063999" cy="1501775"/>
          </a:xfrm>
        </p:grpSpPr>
        <p:pic>
          <p:nvPicPr>
            <p:cNvPr id="3" name="Picture 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7293" y="1408112"/>
              <a:ext cx="1501775" cy="150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714750" y="1928166"/>
              <a:ext cx="42265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Exploratory Research Design (3)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42988" y="2285997"/>
            <a:ext cx="7458075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Several other characteristic of exploratory research</a:t>
            </a:r>
            <a:r>
              <a:rPr lang="en-US" sz="2000" dirty="0" smtClean="0"/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concerned with the question of </a:t>
            </a:r>
            <a:r>
              <a:rPr lang="en-US" b="1" dirty="0"/>
              <a:t>why. </a:t>
            </a:r>
            <a:r>
              <a:rPr lang="en-US" dirty="0"/>
              <a:t>It tries to understand the problem and not measure the results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research </a:t>
            </a:r>
            <a:r>
              <a:rPr lang="en-US" b="1" dirty="0"/>
              <a:t>does not require large samples</a:t>
            </a:r>
            <a:r>
              <a:rPr lang="en-US" dirty="0"/>
              <a:t> and samples need not to represent the population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Due </a:t>
            </a:r>
            <a:r>
              <a:rPr lang="en-US" dirty="0"/>
              <a:t>to imprecise problem statement and lack of hypothesis, </a:t>
            </a:r>
            <a:r>
              <a:rPr lang="en-US" b="1" dirty="0"/>
              <a:t>data collection is not </a:t>
            </a:r>
            <a:r>
              <a:rPr lang="en-US" b="1" dirty="0" smtClean="0"/>
              <a:t>easy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Characteristics </a:t>
            </a:r>
            <a:r>
              <a:rPr lang="en-US" b="1" dirty="0"/>
              <a:t>of interest </a:t>
            </a:r>
            <a:r>
              <a:rPr lang="en-US" dirty="0"/>
              <a:t>to be studied is </a:t>
            </a:r>
            <a:r>
              <a:rPr lang="en-US" b="1" dirty="0"/>
              <a:t>not </a:t>
            </a:r>
            <a:r>
              <a:rPr lang="en-US" b="1" dirty="0" smtClean="0"/>
              <a:t>clear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3311" y="550861"/>
            <a:ext cx="5517379" cy="1330325"/>
            <a:chOff x="1963017" y="3536950"/>
            <a:chExt cx="5517379" cy="1330325"/>
          </a:xfrm>
        </p:grpSpPr>
        <p:pic>
          <p:nvPicPr>
            <p:cNvPr id="2" name="Picture 8" descr="Image result for descriptiv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017" y="3536950"/>
              <a:ext cx="1330325" cy="133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714750" y="3971279"/>
              <a:ext cx="37656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Descriptive Research Design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42988" y="2295096"/>
            <a:ext cx="48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essentially a </a:t>
            </a:r>
            <a:r>
              <a:rPr lang="en-US" b="1" dirty="0"/>
              <a:t>research to describe something</a:t>
            </a:r>
            <a:r>
              <a:rPr lang="en-US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988" y="2914093"/>
            <a:ext cx="7215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Descriptive research studies are those studies which are </a:t>
            </a:r>
            <a:r>
              <a:rPr lang="en-US" b="1" dirty="0"/>
              <a:t>concerned with describing the characteristics of a particular </a:t>
            </a:r>
            <a:r>
              <a:rPr lang="en-US" dirty="0"/>
              <a:t>individual </a:t>
            </a:r>
            <a:r>
              <a:rPr lang="en-US" b="1" dirty="0"/>
              <a:t>sample</a:t>
            </a:r>
            <a:r>
              <a:rPr lang="en-US" dirty="0"/>
              <a:t> or a group of samples.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2988" y="4091481"/>
            <a:ext cx="528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of the social research comes under this category.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2988" y="4714871"/>
            <a:ext cx="7215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Descriptive research provides </a:t>
            </a:r>
            <a:r>
              <a:rPr lang="en-US" b="1" dirty="0"/>
              <a:t>association between two variables </a:t>
            </a:r>
            <a:r>
              <a:rPr lang="en-US" dirty="0" smtClean="0"/>
              <a:t>(but </a:t>
            </a:r>
            <a:r>
              <a:rPr lang="en-US" dirty="0"/>
              <a:t>not cause and effect </a:t>
            </a:r>
            <a:r>
              <a:rPr lang="en-US" dirty="0" smtClean="0"/>
              <a:t>relation), </a:t>
            </a:r>
            <a:r>
              <a:rPr lang="en-US" dirty="0"/>
              <a:t>such as income and place of </a:t>
            </a:r>
            <a:r>
              <a:rPr lang="en-US" dirty="0" smtClean="0"/>
              <a:t>shopping; </a:t>
            </a:r>
            <a:r>
              <a:rPr lang="en-US" dirty="0"/>
              <a:t>or age and preferences of shopping place.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2988" y="5892259"/>
            <a:ext cx="72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will be hypothesis concerning the association between such variables. </a:t>
            </a:r>
          </a:p>
        </p:txBody>
      </p:sp>
    </p:spTree>
    <p:extLst>
      <p:ext uri="{BB962C8B-B14F-4D97-AF65-F5344CB8AC3E}">
        <p14:creationId xmlns:p14="http://schemas.microsoft.com/office/powerpoint/2010/main" val="34544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4920" y="550861"/>
            <a:ext cx="5934160" cy="1330325"/>
            <a:chOff x="1963017" y="3536950"/>
            <a:chExt cx="5934160" cy="1330325"/>
          </a:xfrm>
        </p:grpSpPr>
        <p:pic>
          <p:nvPicPr>
            <p:cNvPr id="3" name="Picture 8" descr="Image result for descriptiv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017" y="3536950"/>
              <a:ext cx="1330325" cy="133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714750" y="3971279"/>
              <a:ext cx="41824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Descriptive Research Design (2)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42976" y="2295096"/>
            <a:ext cx="7429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Several other characteristic of descriptive research design</a:t>
            </a:r>
            <a:r>
              <a:rPr lang="en-US" sz="2000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concerned with the </a:t>
            </a:r>
            <a:r>
              <a:rPr lang="en-US" b="1" dirty="0"/>
              <a:t>what, when </a:t>
            </a:r>
            <a:r>
              <a:rPr lang="en-US" dirty="0"/>
              <a:t>or </a:t>
            </a:r>
            <a:r>
              <a:rPr lang="en-US" b="1" dirty="0"/>
              <a:t>how often </a:t>
            </a:r>
            <a:r>
              <a:rPr lang="en-US" dirty="0"/>
              <a:t>on the behavior of a certain sample or group of samples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research </a:t>
            </a:r>
            <a:r>
              <a:rPr lang="en-US" b="1" dirty="0"/>
              <a:t>requires large samples and </a:t>
            </a:r>
            <a:r>
              <a:rPr lang="en-US" dirty="0"/>
              <a:t>samples </a:t>
            </a:r>
            <a:r>
              <a:rPr lang="en-US" b="1" dirty="0"/>
              <a:t>must be representative of </a:t>
            </a:r>
            <a:r>
              <a:rPr lang="en-US" b="1" dirty="0" smtClean="0"/>
              <a:t>population.</a:t>
            </a:r>
            <a:endParaRPr lang="en-US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Problem </a:t>
            </a:r>
            <a:r>
              <a:rPr lang="en-US" dirty="0"/>
              <a:t>statement and hypothesis is </a:t>
            </a:r>
            <a:r>
              <a:rPr lang="en-US" b="1" dirty="0"/>
              <a:t>precise</a:t>
            </a:r>
            <a:r>
              <a:rPr lang="en-US" dirty="0"/>
              <a:t>. Therefore data collection is </a:t>
            </a:r>
            <a:r>
              <a:rPr lang="en-US" dirty="0" smtClean="0"/>
              <a:t>considered straight-forward.</a:t>
            </a: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Characteristics </a:t>
            </a:r>
            <a:r>
              <a:rPr lang="en-US" dirty="0"/>
              <a:t>of interest to be measured </a:t>
            </a:r>
            <a:r>
              <a:rPr lang="en-US" b="1" dirty="0"/>
              <a:t>is </a:t>
            </a:r>
            <a:r>
              <a:rPr lang="en-US" b="1" dirty="0" smtClean="0"/>
              <a:t>clear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68954" y="425449"/>
            <a:ext cx="5206092" cy="1250951"/>
            <a:chOff x="1675679" y="5283199"/>
            <a:chExt cx="5206092" cy="1250951"/>
          </a:xfrm>
        </p:grpSpPr>
        <p:pic>
          <p:nvPicPr>
            <p:cNvPr id="2" name="Picture 10" descr="Image result for causal pattern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5679" y="5283199"/>
              <a:ext cx="1905000" cy="1250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714750" y="5677841"/>
              <a:ext cx="3167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Causal Research Design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0081" y="2343158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Causal research is </a:t>
            </a:r>
            <a:r>
              <a:rPr lang="en-US" b="1" dirty="0"/>
              <a:t>concerned with finding cause and effect relationship</a:t>
            </a:r>
            <a:r>
              <a:rPr lang="en-US" dirty="0"/>
              <a:t>. Normally, experiments are conducted in this type of research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0081" y="3287740"/>
            <a:ext cx="7736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research are studies that </a:t>
            </a:r>
            <a:r>
              <a:rPr lang="en-US" b="1" dirty="0"/>
              <a:t>engage in hypothesis testing to explain the nature of certain relationships </a:t>
            </a:r>
            <a:r>
              <a:rPr lang="en-US" dirty="0" smtClean="0"/>
              <a:t>(the </a:t>
            </a:r>
            <a:r>
              <a:rPr lang="en-US" dirty="0"/>
              <a:t>major emphasis is on determining a cause and effect </a:t>
            </a:r>
            <a:r>
              <a:rPr lang="en-US" dirty="0" smtClean="0"/>
              <a:t>relationship), </a:t>
            </a:r>
            <a:r>
              <a:rPr lang="en-US" b="1" dirty="0"/>
              <a:t>or establish the differences among groups or the independence of two or more variables in a situation</a:t>
            </a:r>
            <a:r>
              <a:rPr lang="en-US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1" y="4786321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research is </a:t>
            </a:r>
            <a:r>
              <a:rPr lang="en-US" b="1" dirty="0" smtClean="0"/>
              <a:t>used to measure what impact a specific change will have on existing norms </a:t>
            </a:r>
            <a:r>
              <a:rPr lang="en-US" dirty="0" smtClean="0"/>
              <a:t>or conditions.</a:t>
            </a:r>
          </a:p>
        </p:txBody>
      </p:sp>
    </p:spTree>
    <p:extLst>
      <p:ext uri="{BB962C8B-B14F-4D97-AF65-F5344CB8AC3E}">
        <p14:creationId xmlns:p14="http://schemas.microsoft.com/office/powerpoint/2010/main" val="36822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60564" y="425449"/>
            <a:ext cx="5622873" cy="1250951"/>
            <a:chOff x="1675679" y="5283199"/>
            <a:chExt cx="5622873" cy="1250951"/>
          </a:xfrm>
        </p:grpSpPr>
        <p:pic>
          <p:nvPicPr>
            <p:cNvPr id="2" name="Picture 10" descr="Image result for causal pattern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5679" y="5283199"/>
              <a:ext cx="1905000" cy="1250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714750" y="5677841"/>
              <a:ext cx="3583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Causal Research Design (2)</a:t>
              </a:r>
              <a:endParaRPr lang="en-US" sz="24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0081" y="2343158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Causal research design </a:t>
            </a:r>
            <a:r>
              <a:rPr lang="en-US" b="1" dirty="0"/>
              <a:t>are used to provide a stronger </a:t>
            </a:r>
            <a:r>
              <a:rPr lang="en-US" dirty="0"/>
              <a:t>basis for the existence of causal relationship between </a:t>
            </a:r>
            <a:r>
              <a:rPr lang="en-US" dirty="0" smtClean="0"/>
              <a:t>variables.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0081" y="3564739"/>
            <a:ext cx="7736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find the causal relationship between the variables, the researcher has to do an </a:t>
            </a:r>
            <a:r>
              <a:rPr lang="en-US" b="1" dirty="0"/>
              <a:t>experiment</a:t>
            </a:r>
            <a:r>
              <a:rPr lang="en-US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1" y="4786321"/>
            <a:ext cx="784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researcher must be able to control the influence of one or more extraneous variable on the dependent variable. </a:t>
            </a:r>
          </a:p>
        </p:txBody>
      </p:sp>
    </p:spTree>
    <p:extLst>
      <p:ext uri="{BB962C8B-B14F-4D97-AF65-F5344CB8AC3E}">
        <p14:creationId xmlns:p14="http://schemas.microsoft.com/office/powerpoint/2010/main" val="24440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5827" y="957258"/>
            <a:ext cx="2952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Types of Research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1" y="2057404"/>
            <a:ext cx="784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research design types can be used to accommodate two types of research:</a:t>
            </a:r>
          </a:p>
        </p:txBody>
      </p:sp>
      <p:pic>
        <p:nvPicPr>
          <p:cNvPr id="8194" name="Picture 2" descr="Image result for qualitativ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08" y="3003662"/>
            <a:ext cx="1178719" cy="117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3288" y="3331411"/>
            <a:ext cx="3262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Qualitative Research</a:t>
            </a:r>
            <a:endParaRPr lang="en-US" sz="2800" b="1" dirty="0"/>
          </a:p>
        </p:txBody>
      </p:sp>
      <p:pic>
        <p:nvPicPr>
          <p:cNvPr id="8202" name="Picture 10" descr="Image result for quantitative analysis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10" y="4353832"/>
            <a:ext cx="2137765" cy="176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43288" y="4974939"/>
            <a:ext cx="348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Quantitative Research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0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77534" y="303322"/>
            <a:ext cx="4788933" cy="1178719"/>
            <a:chOff x="1917108" y="3003662"/>
            <a:chExt cx="4788933" cy="1178719"/>
          </a:xfrm>
        </p:grpSpPr>
        <p:pic>
          <p:nvPicPr>
            <p:cNvPr id="2" name="Picture 2" descr="Image result for qualitative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108" y="3003662"/>
              <a:ext cx="1178719" cy="1178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443288" y="3331411"/>
              <a:ext cx="32627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Qualitative Research</a:t>
              </a:r>
              <a:endParaRPr lang="en-US" sz="28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72954" y="1900235"/>
            <a:ext cx="7798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Qualitative research </a:t>
            </a:r>
            <a:r>
              <a:rPr lang="en-US" b="1" dirty="0"/>
              <a:t>seeks out the </a:t>
            </a:r>
            <a:r>
              <a:rPr lang="en-US" b="1" dirty="0" smtClean="0"/>
              <a:t>why, and </a:t>
            </a:r>
            <a:r>
              <a:rPr lang="en-US" b="1" dirty="0"/>
              <a:t>not </a:t>
            </a:r>
            <a:r>
              <a:rPr lang="en-US" b="1" dirty="0" smtClean="0"/>
              <a:t>how, a certain things happen</a:t>
            </a:r>
            <a:r>
              <a:rPr lang="en-US" dirty="0" smtClean="0"/>
              <a:t>, </a:t>
            </a:r>
            <a:r>
              <a:rPr lang="en-US" b="1" dirty="0" smtClean="0"/>
              <a:t>through </a:t>
            </a:r>
            <a:r>
              <a:rPr lang="en-US" b="1" dirty="0"/>
              <a:t>the analysis of unstructured information</a:t>
            </a:r>
            <a:r>
              <a:rPr lang="en-US" dirty="0"/>
              <a:t>, such as interview transcripts, e-mails, notes, feedback forms, photos and videos.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955" y="3057093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doesn’t just rely on statistics or numbers, which are the domain of quantitative researchers.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2954" y="3936951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Qualitative research is </a:t>
            </a:r>
            <a:r>
              <a:rPr lang="en-US" b="1" dirty="0"/>
              <a:t>used to gain insight into people’s attitudes, </a:t>
            </a:r>
            <a:r>
              <a:rPr lang="en-US" b="1" dirty="0" err="1"/>
              <a:t>behaviours</a:t>
            </a:r>
            <a:r>
              <a:rPr lang="en-US" b="1" dirty="0"/>
              <a:t>, value systems, concerns, motivations, aspirations, culture or life styles</a:t>
            </a:r>
            <a:r>
              <a:rPr lang="en-US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2955" y="4864461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used to inform business decisions, policy formation, communication and research.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2954" y="5791971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groups, in-depth interviews, content analysis are among the many formal approaches that are used.</a:t>
            </a:r>
          </a:p>
        </p:txBody>
      </p:sp>
    </p:spTree>
    <p:extLst>
      <p:ext uri="{BB962C8B-B14F-4D97-AF65-F5344CB8AC3E}">
        <p14:creationId xmlns:p14="http://schemas.microsoft.com/office/powerpoint/2010/main" val="8298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988" y="365126"/>
            <a:ext cx="6329362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Research Design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1713"/>
            <a:ext cx="7886700" cy="390525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The function of a research design</a:t>
            </a:r>
          </a:p>
          <a:p>
            <a:r>
              <a:rPr lang="en-US" dirty="0" smtClean="0"/>
              <a:t>Features of a ‘good’ design and ‘poor’ design</a:t>
            </a:r>
          </a:p>
          <a:p>
            <a:r>
              <a:rPr lang="en-US" dirty="0" smtClean="0"/>
              <a:t>Types of research design</a:t>
            </a:r>
          </a:p>
          <a:p>
            <a:r>
              <a:rPr lang="en-US" dirty="0" smtClean="0"/>
              <a:t>Types of research</a:t>
            </a:r>
          </a:p>
          <a:p>
            <a:r>
              <a:rPr lang="en-US" dirty="0" smtClean="0"/>
              <a:t>Exercise: research paper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4246"/>
            <a:ext cx="1557338" cy="156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3088" y="0"/>
            <a:ext cx="5497825" cy="1765434"/>
            <a:chOff x="1434110" y="4353832"/>
            <a:chExt cx="5497825" cy="1765434"/>
          </a:xfrm>
        </p:grpSpPr>
        <p:pic>
          <p:nvPicPr>
            <p:cNvPr id="2" name="Picture 10" descr="Image result for quantitative analysis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4110" y="4353832"/>
              <a:ext cx="2137765" cy="1765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443288" y="4974939"/>
              <a:ext cx="34886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Quantitative Research</a:t>
              </a:r>
              <a:endParaRPr lang="en-US" sz="28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72955" y="2316705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Quantitative research </a:t>
            </a:r>
            <a:r>
              <a:rPr lang="en-US" b="1" dirty="0"/>
              <a:t>deals with numbers and anything that is measurable</a:t>
            </a:r>
            <a:r>
              <a:rPr lang="en-US" dirty="0"/>
              <a:t> in a systematic way.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955" y="3583641"/>
            <a:ext cx="779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</a:t>
            </a:r>
            <a:r>
              <a:rPr lang="en-US" b="1" dirty="0" smtClean="0"/>
              <a:t>used to answer questions on relationships within </a:t>
            </a:r>
            <a:r>
              <a:rPr lang="en-US" b="1" dirty="0"/>
              <a:t>measurable variables </a:t>
            </a:r>
            <a:r>
              <a:rPr lang="en-US" dirty="0"/>
              <a:t>with an intention to explain, predict and </a:t>
            </a:r>
            <a:r>
              <a:rPr lang="en-US" dirty="0" smtClean="0"/>
              <a:t>control </a:t>
            </a:r>
            <a:r>
              <a:rPr lang="en-US" dirty="0"/>
              <a:t>a phenomena.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2955" y="4850577"/>
            <a:ext cx="7798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Researchers using quantitative method identify one or a few variables that they intend to use in their research and proceed with data collections related to those variables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219" y="985837"/>
            <a:ext cx="2647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Group Work: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2" y="2228850"/>
            <a:ext cx="80724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three topics of research given, determine the most appropriate research design to be conducted for each research topic.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(refer to examples of manuscripts)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1093789"/>
            <a:ext cx="1249362" cy="124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28925" y="1520608"/>
            <a:ext cx="552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</a:t>
            </a:r>
            <a:r>
              <a:rPr lang="en-US" b="1" dirty="0" smtClean="0"/>
              <a:t>clear</a:t>
            </a:r>
            <a:r>
              <a:rPr lang="en-US" dirty="0" smtClean="0"/>
              <a:t> on your research questions (RQs), it means that you have decided on </a:t>
            </a:r>
            <a:r>
              <a:rPr lang="en-US" b="1" dirty="0" smtClean="0"/>
              <a:t>what </a:t>
            </a:r>
            <a:r>
              <a:rPr lang="en-US" dirty="0" smtClean="0"/>
              <a:t>you want to study</a:t>
            </a:r>
            <a:endParaRPr lang="en-US" dirty="0"/>
          </a:p>
        </p:txBody>
      </p:sp>
      <p:pic>
        <p:nvPicPr>
          <p:cNvPr id="1028" name="Picture 4" descr="Image result for icon clear id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3408362"/>
            <a:ext cx="1187450" cy="122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83113" y="2648227"/>
            <a:ext cx="124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Next step…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8924" y="3695589"/>
            <a:ext cx="552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</a:t>
            </a:r>
            <a:r>
              <a:rPr lang="en-US" dirty="0" smtClean="0"/>
              <a:t>you are going to conduct your study?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28924" y="4064921"/>
            <a:ext cx="5529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Several guide questions: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What procedures </a:t>
            </a:r>
            <a:r>
              <a:rPr lang="en-US" dirty="0" smtClean="0"/>
              <a:t>will you adopt to answer your RQs?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How will you carry out </a:t>
            </a:r>
            <a:r>
              <a:rPr lang="en-US" dirty="0" smtClean="0"/>
              <a:t>the tasks needed to complete the different components of research processes?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What will you do and what you should not do </a:t>
            </a:r>
            <a:r>
              <a:rPr lang="en-US" dirty="0" smtClean="0"/>
              <a:t>in the process of conducting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con a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452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7488" y="1385888"/>
            <a:ext cx="3311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</a:t>
            </a:r>
            <a:r>
              <a:rPr lang="en-US" sz="2400" dirty="0" smtClean="0"/>
              <a:t>is research design?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4427" y="2588916"/>
            <a:ext cx="7186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put simply: </a:t>
            </a:r>
          </a:p>
          <a:p>
            <a:r>
              <a:rPr lang="en-US" dirty="0" smtClean="0"/>
              <a:t>Research design is a </a:t>
            </a:r>
            <a:r>
              <a:rPr lang="en-US" b="1" dirty="0" smtClean="0"/>
              <a:t>plan for research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What for?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Guide for collection and analysis of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Aims to combine the relevance to research purpose with efficiency in procedure.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3125" y="5259706"/>
            <a:ext cx="485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Research design </a:t>
            </a:r>
            <a:r>
              <a:rPr lang="en-US" sz="2800" b="1" dirty="0" smtClean="0"/>
              <a:t>≈ </a:t>
            </a:r>
            <a:r>
              <a:rPr lang="en-US" sz="2800" dirty="0" smtClean="0"/>
              <a:t>blue print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227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con blue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" y="593726"/>
            <a:ext cx="1435099" cy="143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5036" y="895776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designing of research follows happens to be in respects of: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9937" y="2330875"/>
            <a:ext cx="5378460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is the study about?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why </a:t>
            </a:r>
            <a:r>
              <a:rPr lang="en-US" sz="2000" dirty="0"/>
              <a:t>is the study being made?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dirty="0"/>
              <a:t>will the study be carried out?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type of data is required?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dirty="0"/>
              <a:t>can the required data be found?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periods of time will the study include?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will be the sampling design?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technique of data collection will be used?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will the data be </a:t>
            </a:r>
            <a:r>
              <a:rPr lang="en-US" sz="2000" dirty="0" err="1"/>
              <a:t>analysed</a:t>
            </a:r>
            <a:r>
              <a:rPr lang="en-US" sz="2000" dirty="0"/>
              <a:t>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/>
              <a:t>what style will the report be prepared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8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928693"/>
            <a:ext cx="630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 brief, research design must </a:t>
            </a:r>
            <a:r>
              <a:rPr lang="en-US" sz="2400" b="1" dirty="0" smtClean="0"/>
              <a:t>at least </a:t>
            </a:r>
            <a:r>
              <a:rPr lang="en-US" sz="2400" b="1" dirty="0" smtClean="0">
                <a:solidFill>
                  <a:srgbClr val="C00000"/>
                </a:solidFill>
              </a:rPr>
              <a:t>consist of: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25" y="2171694"/>
            <a:ext cx="714375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/>
              <a:t>clear statement </a:t>
            </a:r>
            <a:r>
              <a:rPr lang="en-US" sz="2400" dirty="0"/>
              <a:t>of the research problem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Procedures </a:t>
            </a:r>
            <a:r>
              <a:rPr lang="en-US" sz="2400" b="1" dirty="0"/>
              <a:t>and techniques </a:t>
            </a:r>
            <a:r>
              <a:rPr lang="en-US" sz="2400" dirty="0"/>
              <a:t>to be used for gathering information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/>
              <a:t>population to be studied  </a:t>
            </a:r>
            <a:r>
              <a:rPr lang="en-US" sz="2400" dirty="0" smtClean="0"/>
              <a:t>(from </a:t>
            </a:r>
            <a:r>
              <a:rPr lang="en-US" sz="2400" dirty="0"/>
              <a:t>which the sample data will be </a:t>
            </a:r>
            <a:r>
              <a:rPr lang="en-US" sz="2400" dirty="0" smtClean="0"/>
              <a:t>taken)</a:t>
            </a:r>
            <a:endParaRPr lang="en-US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Methods </a:t>
            </a:r>
            <a:r>
              <a:rPr lang="en-US" sz="2400" dirty="0"/>
              <a:t>to be used in processing and </a:t>
            </a:r>
            <a:r>
              <a:rPr lang="en-US" sz="2400" dirty="0" err="1"/>
              <a:t>analysing</a:t>
            </a:r>
            <a:r>
              <a:rPr lang="en-US" sz="2400" dirty="0"/>
              <a:t> </a:t>
            </a:r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937" y="571500"/>
            <a:ext cx="4492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function of a research design: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5650" y="1874498"/>
            <a:ext cx="7916863" cy="1183029"/>
            <a:chOff x="755650" y="1417296"/>
            <a:chExt cx="7916863" cy="1183029"/>
          </a:xfrm>
        </p:grpSpPr>
        <p:pic>
          <p:nvPicPr>
            <p:cNvPr id="4098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83"/>
            <a:stretch/>
          </p:blipFill>
          <p:spPr bwMode="auto">
            <a:xfrm>
              <a:off x="755650" y="1417296"/>
              <a:ext cx="1130300" cy="1183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228850" y="1728788"/>
              <a:ext cx="64436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 </a:t>
              </a:r>
              <a:r>
                <a:rPr lang="en-US" b="1" dirty="0" smtClean="0"/>
                <a:t>conceptualizes an operational plan </a:t>
              </a:r>
              <a:r>
                <a:rPr lang="en-US" dirty="0" smtClean="0"/>
                <a:t>to undertake the various procedures and tasks required to complete the research 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55649" y="3714761"/>
            <a:ext cx="7916864" cy="1347947"/>
            <a:chOff x="755649" y="3228975"/>
            <a:chExt cx="7916864" cy="1347947"/>
          </a:xfrm>
        </p:grpSpPr>
        <p:pic>
          <p:nvPicPr>
            <p:cNvPr id="4100" name="Picture 4" descr="Image result for icon vali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49" y="3228975"/>
              <a:ext cx="1347947" cy="1347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228850" y="3376593"/>
              <a:ext cx="64436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 </a:t>
              </a:r>
              <a:r>
                <a:rPr lang="en-US" b="1" dirty="0" smtClean="0"/>
                <a:t>ensures </a:t>
              </a:r>
              <a:r>
                <a:rPr lang="en-US" dirty="0" smtClean="0"/>
                <a:t>that those </a:t>
              </a:r>
              <a:r>
                <a:rPr lang="en-US" b="1" dirty="0" smtClean="0"/>
                <a:t>procedures are adequate to obtain valid, objective and accurate answers </a:t>
              </a:r>
              <a:r>
                <a:rPr lang="en-US" dirty="0" smtClean="0"/>
                <a:t>to the research questions. </a:t>
              </a:r>
            </a:p>
            <a:p>
              <a:endParaRPr lang="en-US" dirty="0"/>
            </a:p>
            <a:p>
              <a:r>
                <a:rPr lang="en-US" dirty="0" smtClean="0"/>
                <a:t>This function is also known as </a:t>
              </a:r>
              <a:r>
                <a:rPr lang="en-US" b="1" dirty="0" smtClean="0"/>
                <a:t>control variance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0948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848" y="571500"/>
            <a:ext cx="518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features of a good research design: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525" y="1357305"/>
            <a:ext cx="760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of good design is </a:t>
            </a:r>
            <a:r>
              <a:rPr lang="en-US" b="1" dirty="0" smtClean="0"/>
              <a:t>related to the purpose and objective of the research problem </a:t>
            </a:r>
            <a:r>
              <a:rPr lang="en-US" dirty="0" smtClean="0"/>
              <a:t>and with </a:t>
            </a:r>
            <a:r>
              <a:rPr lang="en-US" b="1" dirty="0" smtClean="0"/>
              <a:t>the nature of the problem </a:t>
            </a:r>
            <a:r>
              <a:rPr lang="en-US" dirty="0" smtClean="0"/>
              <a:t>to be studied.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1525" y="2289396"/>
            <a:ext cx="760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design might be suitable in one context but not in another context.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1525" y="2915912"/>
            <a:ext cx="760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single design </a:t>
            </a:r>
            <a:r>
              <a:rPr lang="en-US" b="1" dirty="0" smtClean="0"/>
              <a:t>cannot </a:t>
            </a:r>
            <a:r>
              <a:rPr lang="en-US" dirty="0" smtClean="0"/>
              <a:t>serve the purpose of all types of research problems.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525" y="3499570"/>
            <a:ext cx="377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Generally, a good research design will: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42169" y="3973312"/>
            <a:ext cx="7787481" cy="646331"/>
            <a:chOff x="842169" y="4259066"/>
            <a:chExt cx="7787481" cy="646331"/>
          </a:xfrm>
        </p:grpSpPr>
        <p:pic>
          <p:nvPicPr>
            <p:cNvPr id="5126" name="Picture 6" descr="Image result for icon bi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9" y="4289447"/>
              <a:ext cx="615950" cy="615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1757363" y="4259066"/>
              <a:ext cx="68722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minimise</a:t>
              </a:r>
              <a:r>
                <a:rPr lang="en-US" dirty="0" smtClean="0"/>
                <a:t> </a:t>
              </a:r>
              <a:r>
                <a:rPr lang="en-US" dirty="0"/>
                <a:t>bias and </a:t>
              </a:r>
              <a:r>
                <a:rPr lang="en-US" dirty="0" err="1"/>
                <a:t>maximise</a:t>
              </a:r>
              <a:r>
                <a:rPr lang="en-US" dirty="0"/>
                <a:t> the reliability of the data collected and </a:t>
              </a:r>
              <a:r>
                <a:rPr lang="en-US" dirty="0" err="1" smtClean="0"/>
                <a:t>analysed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42169" y="4838544"/>
            <a:ext cx="6072981" cy="646331"/>
            <a:chOff x="842169" y="5124298"/>
            <a:chExt cx="6072981" cy="646331"/>
          </a:xfrm>
        </p:grpSpPr>
        <p:pic>
          <p:nvPicPr>
            <p:cNvPr id="5128" name="Picture 8" descr="Image result for icon erro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9" y="5124298"/>
              <a:ext cx="615950" cy="513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757363" y="5124298"/>
              <a:ext cx="51577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give </a:t>
              </a:r>
              <a:r>
                <a:rPr lang="en-US" dirty="0"/>
                <a:t>the smallest experimental error</a:t>
              </a:r>
            </a:p>
            <a:p>
              <a:endParaRPr lang="en-US" dirty="0"/>
            </a:p>
          </p:txBody>
        </p:sp>
      </p:grpSp>
      <p:sp>
        <p:nvSpPr>
          <p:cNvPr id="13" name="AutoShape 18" descr="Image result for icon maximiz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42169" y="5543996"/>
            <a:ext cx="7787480" cy="923330"/>
            <a:chOff x="842169" y="5829750"/>
            <a:chExt cx="7787480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1757362" y="5829750"/>
              <a:ext cx="68722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yield </a:t>
              </a:r>
              <a:r>
                <a:rPr lang="en-US" dirty="0"/>
                <a:t>maximal information and provide an opportunity for considering many different aspects of a problem</a:t>
              </a:r>
            </a:p>
            <a:p>
              <a:endParaRPr lang="en-US" dirty="0"/>
            </a:p>
          </p:txBody>
        </p:sp>
        <p:pic>
          <p:nvPicPr>
            <p:cNvPr id="5140" name="Picture 20" descr="Image result for icon maximiz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9" y="5856491"/>
              <a:ext cx="615950" cy="615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49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943" y="571500"/>
            <a:ext cx="622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things that can cause poor research design: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1738" y="1631242"/>
            <a:ext cx="4131473" cy="1321921"/>
            <a:chOff x="1279039" y="1380096"/>
            <a:chExt cx="4359941" cy="1321921"/>
          </a:xfrm>
        </p:grpSpPr>
        <p:sp>
          <p:nvSpPr>
            <p:cNvPr id="3" name="TextBox 2"/>
            <p:cNvSpPr txBox="1"/>
            <p:nvPr/>
          </p:nvSpPr>
          <p:spPr>
            <a:xfrm>
              <a:off x="2427681" y="1716924"/>
              <a:ext cx="3211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Inadequately </a:t>
              </a:r>
              <a:r>
                <a:rPr lang="en-US" dirty="0"/>
                <a:t>stating and testing </a:t>
              </a:r>
              <a:r>
                <a:rPr lang="en-US" dirty="0" smtClean="0"/>
                <a:t>hypotheses</a:t>
              </a:r>
              <a:endParaRPr lang="en-US" dirty="0"/>
            </a:p>
          </p:txBody>
        </p:sp>
        <p:pic>
          <p:nvPicPr>
            <p:cNvPr id="6146" name="Picture 2" descr="Image result for icon hypothesi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9039" y="1380096"/>
              <a:ext cx="1316655" cy="1321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781123" y="1661434"/>
            <a:ext cx="3789236" cy="1259505"/>
            <a:chOff x="1206824" y="2130310"/>
            <a:chExt cx="3789236" cy="1259505"/>
          </a:xfrm>
        </p:grpSpPr>
        <p:sp>
          <p:nvSpPr>
            <p:cNvPr id="4" name="TextBox 3"/>
            <p:cNvSpPr txBox="1"/>
            <p:nvPr/>
          </p:nvSpPr>
          <p:spPr>
            <a:xfrm>
              <a:off x="2466329" y="2579429"/>
              <a:ext cx="2529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Missing </a:t>
              </a:r>
              <a:r>
                <a:rPr lang="en-US" dirty="0"/>
                <a:t>or unusable </a:t>
              </a:r>
              <a:r>
                <a:rPr lang="en-US" dirty="0" smtClean="0"/>
                <a:t>data</a:t>
              </a:r>
              <a:endParaRPr lang="en-US" dirty="0"/>
            </a:p>
          </p:txBody>
        </p:sp>
        <p:pic>
          <p:nvPicPr>
            <p:cNvPr id="6148" name="Picture 4" descr="Image result for icon missing dat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24" y="2130310"/>
              <a:ext cx="1259505" cy="1259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90448" y="3138354"/>
            <a:ext cx="2881787" cy="1195107"/>
            <a:chOff x="1271222" y="3091142"/>
            <a:chExt cx="2881787" cy="1195107"/>
          </a:xfrm>
        </p:grpSpPr>
        <p:sp>
          <p:nvSpPr>
            <p:cNvPr id="5" name="TextBox 4"/>
            <p:cNvSpPr txBox="1"/>
            <p:nvPr/>
          </p:nvSpPr>
          <p:spPr>
            <a:xfrm>
              <a:off x="2466329" y="3504029"/>
              <a:ext cx="168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Bias in sampling</a:t>
              </a:r>
            </a:p>
          </p:txBody>
        </p:sp>
        <p:pic>
          <p:nvPicPr>
            <p:cNvPr id="6150" name="Picture 6" descr="Image result for icon bi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222" y="3091142"/>
              <a:ext cx="1195107" cy="1195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781123" y="3235013"/>
            <a:ext cx="3789236" cy="1016194"/>
            <a:chOff x="1206824" y="4433145"/>
            <a:chExt cx="3789236" cy="1016194"/>
          </a:xfrm>
        </p:grpSpPr>
        <p:sp>
          <p:nvSpPr>
            <p:cNvPr id="6" name="TextBox 5"/>
            <p:cNvSpPr txBox="1"/>
            <p:nvPr/>
          </p:nvSpPr>
          <p:spPr>
            <a:xfrm>
              <a:off x="2378164" y="4756576"/>
              <a:ext cx="2617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Inadequate measurement</a:t>
              </a:r>
            </a:p>
          </p:txBody>
        </p:sp>
        <p:pic>
          <p:nvPicPr>
            <p:cNvPr id="6152" name="Picture 8" descr="Image result for icon measuremen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24" y="4433145"/>
              <a:ext cx="1016194" cy="1016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1115703" y="5033417"/>
            <a:ext cx="6941659" cy="980130"/>
            <a:chOff x="1028326" y="5671930"/>
            <a:chExt cx="6941659" cy="980130"/>
          </a:xfrm>
        </p:grpSpPr>
        <p:sp>
          <p:nvSpPr>
            <p:cNvPr id="7" name="TextBox 6"/>
            <p:cNvSpPr txBox="1"/>
            <p:nvPr/>
          </p:nvSpPr>
          <p:spPr>
            <a:xfrm>
              <a:off x="2378164" y="5838829"/>
              <a:ext cx="55918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Lack of precision in statistical technique or inappropriate statistical analysis</a:t>
              </a:r>
            </a:p>
          </p:txBody>
        </p:sp>
        <p:pic>
          <p:nvPicPr>
            <p:cNvPr id="6154" name="Picture 10" descr="Image result for icon not accurate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573" b="8095"/>
            <a:stretch/>
          </p:blipFill>
          <p:spPr bwMode="auto">
            <a:xfrm>
              <a:off x="1028326" y="5671930"/>
              <a:ext cx="1194692" cy="980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48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1309</Words>
  <Application>Microsoft Office PowerPoint</Application>
  <PresentationFormat>On-screen Show (4:3)</PresentationFormat>
  <Paragraphs>123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Research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28</cp:revision>
  <dcterms:created xsi:type="dcterms:W3CDTF">2019-04-08T11:01:25Z</dcterms:created>
  <dcterms:modified xsi:type="dcterms:W3CDTF">2019-04-08T15:56:43Z</dcterms:modified>
</cp:coreProperties>
</file>