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73" r:id="rId4"/>
    <p:sldId id="274" r:id="rId5"/>
    <p:sldId id="272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2FD5BF-847A-492C-83F3-84D86697A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4346394-6A1B-459C-BEBF-5963ACA23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00812A-BDCD-4F5F-AFF6-53A1F3F1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7A0AC6-A4EA-4ED8-9FF2-6FDC0A60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513777-D963-44AC-9337-F9FE0AB9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53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CD780-D255-491F-B523-EC3682434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ABB728-6485-48A0-9DB8-123F8DFE2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FDFE4F-06B8-47EF-9015-22397D31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3B039B-60FF-4BA4-B517-D2EE9339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58FD2B-852C-457C-9809-0F69AE6F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9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F1FAEE2-4185-444F-B85E-1A7434951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F68BA4-E803-4880-A0B4-AA872920F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A6051C-950C-4934-A6E2-00F9D2BC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CE8B4D-31C5-4864-998C-E4B8A42B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3B72DE-3E99-4328-BC2D-D6CF6A18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13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DEEDC6-C5D2-46F8-9045-37353B5C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E7EF30-518F-4908-9906-7D1D9F2CB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D5778A-C777-4BD8-8D97-99FB645B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EF3891-7EA4-4EF0-A4BE-CDD9EEA5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C165B8-D5DE-444A-B333-53589ED9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13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626B6-AE8A-4D9E-B102-634F540E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B8A1DC-E4AF-4E4C-8F50-7B370F10C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D8CDAE-123C-472B-BA33-7F76AE2F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52A4BC-BE8A-4328-AB43-6F644EBD1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39F240-B901-498E-B9AD-77DE558F5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9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5775E7-1336-4B39-BAAD-1A0AFE09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A4B857-C67E-457C-BC46-8D960CC21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BDCE36-3B47-44FD-986B-F4C5E43C1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234451-F6D1-45C6-9986-A515B99E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AFF9F2-D437-4CC0-AC79-7E1C7F83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5261C5-3A1E-497F-AE9D-FE147E8E5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019B20-D9F9-40B0-AAC5-DA03C271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4AC306-9ED3-436F-84A2-A6099841A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1513AD-7617-455B-9642-7D516BE90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B63E4E5-26E9-4E75-8C03-49D66088B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7195D6-3E4D-4F18-905A-5AC7A9E27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FC2E549-9911-4276-88C6-95EA25A2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08A7AF-4008-4A2F-BC6B-2D6EDC9E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8DC0FFF-EE5E-455E-AA46-7C767783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21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340FBC-C3FA-413F-AF4F-9CB16167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B42F21D-724E-4804-AE6A-C12BADAC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C78551-6A13-4B70-9771-F87BE184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4EDD6C-0F76-4616-99EF-07391CD0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19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5E38C02-C2AA-4766-A7FB-4A4A070E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1D4686-2386-44DD-8454-ECB2F53B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F53C1A-02C5-4ADE-9D01-AC5E47BF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0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9A4AF-F115-4949-85E5-75383C0ED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899CB4-0B81-4CA5-A808-991112E8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1EAA74C-ACCC-427F-9BDE-79D30B29D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4FB6D7-7F42-4857-B6E4-2164434C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2EECC7-D098-41BE-BAA8-8918AA0A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7C145C-1931-4440-9A45-C0AA19AA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5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6AF0C1-93F4-4A54-864B-E09EE03FA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3C79265-9C13-4A8A-88FB-A93D3B9F7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816072-E139-4BA5-9050-7EC640A34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9CB9B6-C868-4594-B8D8-ADA6D43C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F96528-171C-4636-9274-F6AA4E61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4CF6CA-806A-4ED4-A4E0-AAD4A1B0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8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44BB8A9-02A4-4A29-ADE2-1BB3AAA5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243203-9BE0-4128-8700-1D20A21F5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4C014F-AF1F-4635-8DF3-54D5C4496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99602-0FE2-4A65-ABAD-E1E86D2CB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A85C5A-1450-4041-83B5-6999C390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672353" y="0"/>
            <a:ext cx="10623177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495800" y="2454659"/>
            <a:ext cx="6172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IBL 381</a:t>
            </a:r>
          </a:p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METODOLOGI PENELITIAN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219700" y="5009981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ST. M.Sc. PhD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91025" y="3878441"/>
            <a:ext cx="6381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n-NO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8. Mempersiapkan Proposal Riset (1)</a:t>
            </a:r>
            <a:endParaRPr lang="nn-NO" sz="2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56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Example in constructing introduction / literature review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3271"/>
            <a:ext cx="10515600" cy="42136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/>
              <a:t>Suppose you are undertaking a qualitative study to find out what it means to have a child with ADHD in the family. </a:t>
            </a:r>
            <a:r>
              <a:rPr lang="en-US" sz="2000" i="1" dirty="0" smtClean="0"/>
              <a:t>The preamble/introduction </a:t>
            </a:r>
            <a:r>
              <a:rPr lang="en-US" sz="2000" i="1" dirty="0"/>
              <a:t>should include your thoughts and arguments, and what the literature </a:t>
            </a:r>
            <a:r>
              <a:rPr lang="en-US" sz="2000" i="1" dirty="0" smtClean="0"/>
              <a:t>says </a:t>
            </a:r>
            <a:r>
              <a:rPr lang="en-US" sz="2000" i="1" dirty="0"/>
              <a:t>around the following aspects </a:t>
            </a:r>
            <a:r>
              <a:rPr lang="en-US" sz="2000" i="1" dirty="0" smtClean="0"/>
              <a:t>of ADHD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Definitions and symptoms of ADHD.</a:t>
            </a:r>
          </a:p>
          <a:p>
            <a:r>
              <a:rPr lang="en-US" sz="2000" dirty="0"/>
              <a:t>Causes of ADHD.</a:t>
            </a:r>
          </a:p>
          <a:p>
            <a:r>
              <a:rPr lang="en-US" sz="2000" dirty="0"/>
              <a:t>Medical perspective on ADHD.</a:t>
            </a:r>
          </a:p>
          <a:p>
            <a:r>
              <a:rPr lang="en-US" sz="2000" dirty="0"/>
              <a:t>Effects of ADHD on family life.</a:t>
            </a:r>
          </a:p>
          <a:p>
            <a:r>
              <a:rPr lang="en-US" sz="2000" dirty="0"/>
              <a:t>Treatment for ADHD.</a:t>
            </a:r>
          </a:p>
          <a:p>
            <a:r>
              <a:rPr lang="en-US" sz="2000" dirty="0"/>
              <a:t>Implications for a child if untreated.</a:t>
            </a:r>
          </a:p>
          <a:p>
            <a:r>
              <a:rPr lang="en-US" sz="2000" dirty="0"/>
              <a:t>Management of ADHD.</a:t>
            </a:r>
          </a:p>
          <a:p>
            <a:r>
              <a:rPr lang="en-US" sz="2000" dirty="0"/>
              <a:t>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7971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Part 2: The Problem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306"/>
            <a:ext cx="10515600" cy="46036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/>
              <a:t>Having provided a broad introduction to the area under study, now focus on issues relating to its </a:t>
            </a:r>
            <a:r>
              <a:rPr lang="en-US" sz="3400" dirty="0" smtClean="0"/>
              <a:t>central theme</a:t>
            </a:r>
            <a:r>
              <a:rPr lang="en-US" sz="3400" dirty="0"/>
              <a:t>, identifying some of the gaps in the existing body of knowledge. Identify some of the </a:t>
            </a:r>
            <a:r>
              <a:rPr lang="en-US" sz="3400" dirty="0" smtClean="0"/>
              <a:t>main unanswered </a:t>
            </a:r>
            <a:r>
              <a:rPr lang="en-US" sz="3400" dirty="0"/>
              <a:t>questions</a:t>
            </a:r>
            <a:r>
              <a:rPr lang="en-US" sz="3400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100" dirty="0"/>
              <a:t>identify the issues that are the basis of your study;</a:t>
            </a:r>
          </a:p>
          <a:p>
            <a:r>
              <a:rPr lang="en-US" sz="3100" dirty="0"/>
              <a:t>specify the various aspects of/perspectives on these issues;</a:t>
            </a:r>
          </a:p>
          <a:p>
            <a:r>
              <a:rPr lang="en-US" sz="3100" dirty="0"/>
              <a:t>identify the main gaps in the existing body of knowledge;</a:t>
            </a:r>
          </a:p>
          <a:p>
            <a:r>
              <a:rPr lang="en-US" sz="3100" dirty="0"/>
              <a:t>raise some of the main research questions that you want to answer through your study;</a:t>
            </a:r>
          </a:p>
          <a:p>
            <a:r>
              <a:rPr lang="en-US" sz="3100" dirty="0"/>
              <a:t>identify what knowledge is available concerning your questions, specifying the differences of</a:t>
            </a:r>
          </a:p>
          <a:p>
            <a:r>
              <a:rPr lang="en-US" sz="3100" dirty="0"/>
              <a:t>opinion in the literature regarding these questions if differences exist;</a:t>
            </a:r>
          </a:p>
          <a:p>
            <a:r>
              <a:rPr lang="en-US" sz="3100" dirty="0"/>
              <a:t>develop a rationale for your study with particular reference to how your study will fill the</a:t>
            </a:r>
          </a:p>
          <a:p>
            <a:r>
              <a:rPr lang="en-US" sz="3100" dirty="0"/>
              <a:t>identified gaps.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15466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Part 3: Objective of the Study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this section include a statement of both your study’s main and </a:t>
            </a:r>
            <a:r>
              <a:rPr lang="en-US" dirty="0" smtClean="0"/>
              <a:t>sub-objectives. </a:t>
            </a:r>
          </a:p>
          <a:p>
            <a:r>
              <a:rPr lang="en-US" dirty="0" smtClean="0"/>
              <a:t>Your main </a:t>
            </a:r>
            <a:r>
              <a:rPr lang="en-US" dirty="0"/>
              <a:t>objective indicates the central thrust of your study whereas the </a:t>
            </a:r>
            <a:r>
              <a:rPr lang="en-US" dirty="0" smtClean="0"/>
              <a:t>sub-objectives </a:t>
            </a:r>
            <a:r>
              <a:rPr lang="en-US" dirty="0"/>
              <a:t>identify the </a:t>
            </a:r>
            <a:r>
              <a:rPr lang="en-US" dirty="0" smtClean="0"/>
              <a:t>specific issues </a:t>
            </a:r>
            <a:r>
              <a:rPr lang="en-US" dirty="0"/>
              <a:t>you propose to examine</a:t>
            </a:r>
            <a:r>
              <a:rPr lang="en-US" dirty="0" smtClean="0"/>
              <a:t>.</a:t>
            </a:r>
          </a:p>
          <a:p>
            <a:r>
              <a:rPr lang="en-US" dirty="0"/>
              <a:t>The objectives of the study should be clearly stated and specific in nature. </a:t>
            </a:r>
            <a:endParaRPr lang="en-US" dirty="0" smtClean="0"/>
          </a:p>
          <a:p>
            <a:r>
              <a:rPr lang="en-US" dirty="0" smtClean="0"/>
              <a:t>Each sub-objective should delineate </a:t>
            </a:r>
            <a:r>
              <a:rPr lang="en-US" dirty="0"/>
              <a:t>only one issue</a:t>
            </a:r>
            <a:r>
              <a:rPr lang="en-US" dirty="0" smtClean="0"/>
              <a:t>.</a:t>
            </a:r>
          </a:p>
          <a:p>
            <a:r>
              <a:rPr lang="en-US" dirty="0"/>
              <a:t>Use action-oriented verbs such as ‘to determine’, ‘to find out’ and ‘</a:t>
            </a:r>
            <a:r>
              <a:rPr lang="en-US" dirty="0" smtClean="0"/>
              <a:t>to ascertain</a:t>
            </a:r>
            <a:r>
              <a:rPr lang="en-US" dirty="0"/>
              <a:t>’ in formulating </a:t>
            </a:r>
            <a:r>
              <a:rPr lang="en-US" dirty="0" err="1"/>
              <a:t>subobjectives</a:t>
            </a:r>
            <a:r>
              <a:rPr lang="en-US" dirty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48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Part 4: Hypothesis to be tested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hypothesis is a statement of your assumptions about the prevalence of a phenomenon or about </a:t>
            </a:r>
            <a:r>
              <a:rPr lang="en-US" dirty="0" smtClean="0"/>
              <a:t>a relationship </a:t>
            </a:r>
            <a:r>
              <a:rPr lang="en-US" dirty="0"/>
              <a:t>between two variables that you plan to test within the framework of the </a:t>
            </a:r>
            <a:r>
              <a:rPr lang="en-US" dirty="0" smtClean="0"/>
              <a:t>study.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When formulating a hypothesis you have an obligation to draw conclusions about it in the text of </a:t>
            </a:r>
            <a:r>
              <a:rPr lang="en-US" dirty="0" err="1" smtClean="0"/>
              <a:t>thereport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30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Part 5: Study Design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study design </a:t>
            </a:r>
            <a:r>
              <a:rPr lang="en-US" dirty="0" smtClean="0"/>
              <a:t>you </a:t>
            </a:r>
            <a:r>
              <a:rPr lang="en-US" dirty="0"/>
              <a:t>plan to use to answer your research questions.</a:t>
            </a:r>
          </a:p>
          <a:p>
            <a:r>
              <a:rPr lang="en-US" i="1" dirty="0" smtClean="0"/>
              <a:t>For </a:t>
            </a:r>
            <a:r>
              <a:rPr lang="en-US" i="1" dirty="0"/>
              <a:t>example</a:t>
            </a:r>
            <a:r>
              <a:rPr lang="en-US" dirty="0"/>
              <a:t>, say whether it is a case study, descriptive, cross-sectional, before-and-after, </a:t>
            </a:r>
            <a:r>
              <a:rPr lang="en-US" dirty="0" smtClean="0"/>
              <a:t>experimental or </a:t>
            </a:r>
            <a:r>
              <a:rPr lang="en-US" dirty="0"/>
              <a:t>non-experimental </a:t>
            </a:r>
            <a:r>
              <a:rPr lang="en-US" dirty="0" smtClean="0"/>
              <a:t>design.</a:t>
            </a:r>
          </a:p>
          <a:p>
            <a:r>
              <a:rPr lang="en-US" dirty="0" smtClean="0"/>
              <a:t>Identify </a:t>
            </a:r>
            <a:r>
              <a:rPr lang="en-US" dirty="0"/>
              <a:t>the strengths and weaknesses of your study design.</a:t>
            </a:r>
          </a:p>
          <a:p>
            <a:r>
              <a:rPr lang="en-US" dirty="0"/>
              <a:t>Include details about the various logistical procedures you intend to follow while </a:t>
            </a:r>
            <a:r>
              <a:rPr lang="en-US" dirty="0" smtClean="0"/>
              <a:t>executing the study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76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Individual Work: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to present plans for their prospective final research project in the format of Oral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0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F8A34-7A7B-4DDC-91DA-C7D7F715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Introduction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0096E-6A27-489A-A136-9108AE9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A research proposal deals with problem or topic that is to be investigated.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It </a:t>
            </a:r>
            <a:r>
              <a:rPr lang="en-US" sz="2400" dirty="0"/>
              <a:t>has a variety </a:t>
            </a:r>
            <a:r>
              <a:rPr lang="en-US" sz="2400" dirty="0" err="1" smtClean="0"/>
              <a:t>offormats</a:t>
            </a:r>
            <a:r>
              <a:rPr lang="en-US" sz="2400" dirty="0" smtClean="0"/>
              <a:t> </a:t>
            </a:r>
            <a:r>
              <a:rPr lang="en-US" sz="2400" dirty="0"/>
              <a:t>which vary in their length.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Writing </a:t>
            </a:r>
            <a:r>
              <a:rPr lang="en-US" sz="2400" dirty="0"/>
              <a:t>a research proposal or synopsis includes an </a:t>
            </a:r>
            <a:r>
              <a:rPr lang="en-US" sz="2400" dirty="0" smtClean="0"/>
              <a:t>introductory section</a:t>
            </a:r>
            <a:r>
              <a:rPr lang="en-US" sz="2400" dirty="0"/>
              <a:t>: problem hypotheses objectives, assumptions, method of study tools, justification and </a:t>
            </a:r>
            <a:r>
              <a:rPr lang="en-US" sz="2400" dirty="0" smtClean="0"/>
              <a:t>implications of </a:t>
            </a:r>
            <a:r>
              <a:rPr lang="en-US" sz="2400" dirty="0"/>
              <a:t>the study. It is written in present or future tense. It covers four to ten pages.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It </a:t>
            </a:r>
            <a:r>
              <a:rPr lang="en-US" sz="2400" dirty="0"/>
              <a:t>is submitted for </a:t>
            </a:r>
            <a:r>
              <a:rPr lang="en-US" sz="2400" dirty="0" smtClean="0"/>
              <a:t>the final </a:t>
            </a:r>
            <a:r>
              <a:rPr lang="en-US" sz="2400" dirty="0"/>
              <a:t>approval before starting the actual research work.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preparation of research proposal is </a:t>
            </a:r>
            <a:r>
              <a:rPr lang="en-US" sz="2400" dirty="0" smtClean="0"/>
              <a:t>significant in </a:t>
            </a:r>
            <a:r>
              <a:rPr lang="en-US" sz="2400" dirty="0"/>
              <a:t>the development and pursuit of a research project.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It </a:t>
            </a:r>
            <a:r>
              <a:rPr lang="en-US" sz="2400" dirty="0"/>
              <a:t>is planning phase of a research work which </a:t>
            </a:r>
            <a:r>
              <a:rPr lang="en-US" sz="2400" dirty="0" smtClean="0"/>
              <a:t>is produced </a:t>
            </a:r>
            <a:r>
              <a:rPr lang="en-US" sz="2400" dirty="0"/>
              <a:t>in the written form to judge its worth.</a:t>
            </a:r>
            <a:endParaRPr lang="en-GB" sz="2400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12206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12206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52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F8A34-7A7B-4DDC-91DA-C7D7F715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Introduction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0096E-6A27-489A-A136-9108AE9C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461710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It informs your academic supervisor or </a:t>
            </a:r>
            <a:r>
              <a:rPr lang="en-US" sz="2400" dirty="0" smtClean="0"/>
              <a:t>potential research </a:t>
            </a:r>
            <a:r>
              <a:rPr lang="en-US" sz="2400" dirty="0"/>
              <a:t>contract provider about your </a:t>
            </a:r>
            <a:r>
              <a:rPr lang="en-US" sz="2400" dirty="0" err="1"/>
              <a:t>conceptualisation</a:t>
            </a:r>
            <a:r>
              <a:rPr lang="en-US" sz="2400" dirty="0"/>
              <a:t> of the total research process that you propose </a:t>
            </a:r>
            <a:r>
              <a:rPr lang="en-US" sz="2400" dirty="0" smtClean="0"/>
              <a:t>to undertake </a:t>
            </a:r>
            <a:r>
              <a:rPr lang="en-US" sz="2400" dirty="0"/>
              <a:t>so that they can examine its validity and appropriateness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research proposal is an overall plan, scheme, structure and strategy designed to obtain answers </a:t>
            </a:r>
            <a:r>
              <a:rPr lang="en-US" sz="2400" dirty="0" smtClean="0"/>
              <a:t>to the </a:t>
            </a:r>
            <a:r>
              <a:rPr lang="en-US" sz="2400" dirty="0"/>
              <a:t>research questions or problems that constitute your research project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research proposal </a:t>
            </a:r>
            <a:r>
              <a:rPr lang="en-US" sz="2400" dirty="0" smtClean="0"/>
              <a:t>should outline </a:t>
            </a:r>
            <a:r>
              <a:rPr lang="en-US" sz="2400" dirty="0"/>
              <a:t>the various tasks you plan to undertake to fulfil your research objectives, test hypotheses (if </a:t>
            </a:r>
            <a:r>
              <a:rPr lang="en-US" sz="2400" dirty="0" smtClean="0"/>
              <a:t>any) or </a:t>
            </a:r>
            <a:r>
              <a:rPr lang="en-US" sz="2400" dirty="0"/>
              <a:t>obtain answers to your research questions. It should also state your reasons for undertaking the study.</a:t>
            </a:r>
          </a:p>
          <a:p>
            <a:r>
              <a:rPr lang="en-US" sz="2400" dirty="0"/>
              <a:t>Broadly, a research proposal’s main function is </a:t>
            </a:r>
            <a:r>
              <a:rPr lang="en-US" sz="2400" i="1" dirty="0"/>
              <a:t>to detail the operational plan for obtaining answers </a:t>
            </a:r>
            <a:r>
              <a:rPr lang="en-US" sz="2400" i="1" dirty="0" smtClean="0"/>
              <a:t>to your </a:t>
            </a:r>
            <a:r>
              <a:rPr lang="en-US" sz="2400" i="1" dirty="0"/>
              <a:t>research questions. In doing so it ensures and reassures the reader of the validity of </a:t>
            </a:r>
            <a:r>
              <a:rPr lang="en-US" sz="2400" i="1" dirty="0" err="1" smtClean="0"/>
              <a:t>themethodology</a:t>
            </a:r>
            <a:r>
              <a:rPr lang="en-US" sz="2400" i="1" dirty="0" smtClean="0"/>
              <a:t> </a:t>
            </a:r>
            <a:r>
              <a:rPr lang="en-US" sz="2400" i="1" dirty="0"/>
              <a:t>for obtaining answers to your research questions accurately and objectively</a:t>
            </a:r>
            <a:r>
              <a:rPr lang="en-US" sz="2400" dirty="0"/>
              <a:t>.</a:t>
            </a:r>
            <a:endParaRPr lang="en-GB" sz="2400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12206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12206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65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F8A34-7A7B-4DDC-91DA-C7D7F715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What’s inside a proposal?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0096E-6A27-489A-A136-9108AE9C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693"/>
            <a:ext cx="10515600" cy="4321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 order to achieve this function, a research proposal must tell you, your research supervisor </a:t>
            </a:r>
            <a:r>
              <a:rPr lang="en-US" sz="3200" dirty="0" smtClean="0"/>
              <a:t>and reviewers </a:t>
            </a:r>
            <a:r>
              <a:rPr lang="en-US" sz="3200" dirty="0"/>
              <a:t>the following information about your study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endParaRPr lang="en-US" sz="3200" dirty="0"/>
          </a:p>
          <a:p>
            <a:pPr marL="739775" indent="-457200"/>
            <a:r>
              <a:rPr lang="en-US" sz="3200" i="1" dirty="0"/>
              <a:t>what </a:t>
            </a:r>
            <a:r>
              <a:rPr lang="en-US" sz="3200" dirty="0"/>
              <a:t>you are proposing to do;</a:t>
            </a:r>
          </a:p>
          <a:p>
            <a:pPr marL="739775" indent="-457200"/>
            <a:r>
              <a:rPr lang="en-US" sz="3200" i="1" dirty="0"/>
              <a:t>how </a:t>
            </a:r>
            <a:r>
              <a:rPr lang="en-US" sz="3200" dirty="0"/>
              <a:t>you plan to find answers to </a:t>
            </a:r>
            <a:r>
              <a:rPr lang="en-US" sz="3200" i="1" dirty="0"/>
              <a:t>what </a:t>
            </a:r>
            <a:r>
              <a:rPr lang="en-US" sz="3200" dirty="0"/>
              <a:t>you are proposing;</a:t>
            </a:r>
          </a:p>
          <a:p>
            <a:pPr marL="739775" indent="-457200"/>
            <a:r>
              <a:rPr lang="en-US" sz="3200" i="1" dirty="0"/>
              <a:t>why </a:t>
            </a:r>
            <a:r>
              <a:rPr lang="en-US" sz="3200" dirty="0"/>
              <a:t>you selected the proposed strategies of investigation.</a:t>
            </a:r>
            <a:endParaRPr lang="en-GB" sz="3200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12206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12206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51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Contents of a research </a:t>
            </a:r>
            <a:r>
              <a:rPr lang="en-US" b="1" dirty="0" smtClean="0">
                <a:solidFill>
                  <a:srgbClr val="C00000"/>
                </a:solidFill>
              </a:rPr>
              <a:t>proposal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42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A </a:t>
            </a:r>
            <a:r>
              <a:rPr lang="en-US" sz="2000" b="1" dirty="0"/>
              <a:t>research proposal should contain the following information about your study:</a:t>
            </a:r>
          </a:p>
          <a:p>
            <a:r>
              <a:rPr lang="en-US" sz="2000" dirty="0"/>
              <a:t>an introduction, including a brief </a:t>
            </a:r>
            <a:r>
              <a:rPr lang="en-US" sz="2000" i="1" dirty="0"/>
              <a:t>literature review</a:t>
            </a:r>
            <a:r>
              <a:rPr lang="en-US" sz="2000" dirty="0"/>
              <a:t>;</a:t>
            </a:r>
          </a:p>
          <a:p>
            <a:r>
              <a:rPr lang="en-US" sz="2000" i="1" dirty="0" smtClean="0"/>
              <a:t>Theoretical/conceptual </a:t>
            </a:r>
            <a:r>
              <a:rPr lang="en-US" sz="2000" i="1" dirty="0"/>
              <a:t>framework </a:t>
            </a:r>
            <a:r>
              <a:rPr lang="en-US" sz="2000" dirty="0"/>
              <a:t>that underpins </a:t>
            </a:r>
            <a:r>
              <a:rPr lang="en-US" sz="2000" dirty="0" smtClean="0"/>
              <a:t>and constitute the basis of your study;</a:t>
            </a:r>
            <a:endParaRPr lang="en-US" sz="2000" dirty="0"/>
          </a:p>
          <a:p>
            <a:r>
              <a:rPr lang="en-US" sz="2000" i="1" dirty="0" smtClean="0"/>
              <a:t>objectives </a:t>
            </a:r>
            <a:r>
              <a:rPr lang="en-US" sz="2000" dirty="0"/>
              <a:t>or </a:t>
            </a:r>
            <a:r>
              <a:rPr lang="en-US" sz="2000" i="1" dirty="0"/>
              <a:t>research questions </a:t>
            </a:r>
            <a:r>
              <a:rPr lang="en-US" sz="2000" dirty="0"/>
              <a:t>of your study;</a:t>
            </a:r>
          </a:p>
          <a:p>
            <a:r>
              <a:rPr lang="en-US" sz="2000" i="1" dirty="0"/>
              <a:t>hypotheses </a:t>
            </a:r>
            <a:r>
              <a:rPr lang="en-US" sz="2000" dirty="0"/>
              <a:t>to be tested, if applicable;</a:t>
            </a:r>
          </a:p>
          <a:p>
            <a:r>
              <a:rPr lang="en-US" sz="2000" i="1" dirty="0"/>
              <a:t>study design </a:t>
            </a:r>
            <a:r>
              <a:rPr lang="en-US" sz="2000" dirty="0"/>
              <a:t>that you are proposing to adopt;</a:t>
            </a:r>
          </a:p>
          <a:p>
            <a:r>
              <a:rPr lang="en-US" sz="2000" i="1" dirty="0" smtClean="0"/>
              <a:t>research </a:t>
            </a:r>
            <a:r>
              <a:rPr lang="en-US" sz="2000" i="1" dirty="0"/>
              <a:t>instrument(s) </a:t>
            </a:r>
            <a:r>
              <a:rPr lang="en-US" sz="2000" dirty="0"/>
              <a:t>you are planning to use;</a:t>
            </a:r>
          </a:p>
          <a:p>
            <a:r>
              <a:rPr lang="en-US" sz="2000" i="1" dirty="0"/>
              <a:t>sampling design </a:t>
            </a:r>
            <a:r>
              <a:rPr lang="en-US" sz="2000" dirty="0"/>
              <a:t>and </a:t>
            </a:r>
            <a:r>
              <a:rPr lang="en-US" sz="2000" i="1" dirty="0"/>
              <a:t>sample size</a:t>
            </a:r>
            <a:r>
              <a:rPr lang="en-US" sz="2000" dirty="0"/>
              <a:t>;</a:t>
            </a:r>
          </a:p>
          <a:p>
            <a:r>
              <a:rPr lang="en-US" sz="2000" i="1" dirty="0"/>
              <a:t>ethical issues </a:t>
            </a:r>
            <a:r>
              <a:rPr lang="en-US" sz="2000" dirty="0"/>
              <a:t>involved and how you propose to deal with them;</a:t>
            </a:r>
          </a:p>
          <a:p>
            <a:r>
              <a:rPr lang="en-US" sz="2000" i="1" dirty="0"/>
              <a:t>data processing procedures</a:t>
            </a:r>
            <a:r>
              <a:rPr lang="en-US" sz="2000" dirty="0"/>
              <a:t>;</a:t>
            </a:r>
          </a:p>
          <a:p>
            <a:r>
              <a:rPr lang="en-US" sz="2000" i="1" dirty="0" smtClean="0"/>
              <a:t>problems </a:t>
            </a:r>
            <a:r>
              <a:rPr lang="en-US" sz="2000" dirty="0"/>
              <a:t>and </a:t>
            </a:r>
            <a:r>
              <a:rPr lang="en-US" sz="2000" i="1" dirty="0"/>
              <a:t>limitations </a:t>
            </a:r>
            <a:r>
              <a:rPr lang="en-US" sz="2000" dirty="0"/>
              <a:t>of the study;</a:t>
            </a:r>
          </a:p>
          <a:p>
            <a:r>
              <a:rPr lang="en-US" sz="2000" dirty="0"/>
              <a:t>proposed </a:t>
            </a:r>
            <a:r>
              <a:rPr lang="en-US" sz="2000" i="1" dirty="0"/>
              <a:t>time-frame </a:t>
            </a:r>
            <a:r>
              <a:rPr lang="en-US" sz="2000" dirty="0"/>
              <a:t>for the project.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651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r>
              <a:rPr lang="en-US" dirty="0"/>
              <a:t>A research proposal should communicate the above contents clearly and specifically in such a </a:t>
            </a:r>
            <a:r>
              <a:rPr lang="en-US" dirty="0" smtClean="0"/>
              <a:t>way that </a:t>
            </a:r>
            <a:r>
              <a:rPr lang="en-US" dirty="0"/>
              <a:t>anyone going through it should be able to undertake all tasks in the same manner as you </a:t>
            </a:r>
            <a:r>
              <a:rPr lang="en-US" dirty="0" smtClean="0"/>
              <a:t>would have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should also:</a:t>
            </a:r>
          </a:p>
          <a:p>
            <a:pPr marL="1263650" indent="-685800">
              <a:buFont typeface="+mj-lt"/>
              <a:buAutoNum type="arabicPeriod"/>
            </a:pPr>
            <a:r>
              <a:rPr lang="en-US" dirty="0"/>
              <a:t>enable you to return to the proposal for your own guidance in decision making at different </a:t>
            </a:r>
            <a:r>
              <a:rPr lang="en-US" dirty="0" smtClean="0"/>
              <a:t>stages of </a:t>
            </a:r>
            <a:r>
              <a:rPr lang="en-US" dirty="0"/>
              <a:t>the research </a:t>
            </a:r>
            <a:r>
              <a:rPr lang="en-US" dirty="0" smtClean="0"/>
              <a:t>process;</a:t>
            </a:r>
          </a:p>
          <a:p>
            <a:pPr marL="1263650" indent="-685800">
              <a:buFont typeface="+mj-lt"/>
              <a:buAutoNum type="arabicPeriod"/>
            </a:pPr>
            <a:r>
              <a:rPr lang="en-US" dirty="0" smtClean="0"/>
              <a:t>convince </a:t>
            </a:r>
            <a:r>
              <a:rPr lang="en-US" dirty="0"/>
              <a:t>your research supervisor or a reviewer that your proposed methodology is </a:t>
            </a:r>
            <a:r>
              <a:rPr lang="en-US" dirty="0" smtClean="0"/>
              <a:t>meritorious, valid</a:t>
            </a:r>
            <a:r>
              <a:rPr lang="en-US" dirty="0"/>
              <a:t>, </a:t>
            </a:r>
            <a:r>
              <a:rPr lang="en-US" dirty="0"/>
              <a:t>appropriate and workable in terms of obtaining answers to your research questions </a:t>
            </a:r>
            <a:r>
              <a:rPr lang="en-US" dirty="0" smtClean="0"/>
              <a:t>or objectives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587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Your proposal should follow the suggested guidelines and be written in an academic style. </a:t>
            </a:r>
            <a:endParaRPr lang="en-US" dirty="0" smtClean="0"/>
          </a:p>
          <a:p>
            <a:r>
              <a:rPr lang="en-US" dirty="0" smtClean="0"/>
              <a:t>It must contain </a:t>
            </a:r>
            <a:r>
              <a:rPr lang="en-US" dirty="0"/>
              <a:t>appropriate references in the body of the text and a bibliography at the end.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survey of </a:t>
            </a:r>
            <a:r>
              <a:rPr lang="en-US" dirty="0" smtClean="0"/>
              <a:t>the relevant </a:t>
            </a:r>
            <a:r>
              <a:rPr lang="en-US" dirty="0"/>
              <a:t>literature should cover major publications on the topic.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theoretical framework </a:t>
            </a:r>
            <a:r>
              <a:rPr lang="en-US" dirty="0"/>
              <a:t>for </a:t>
            </a:r>
            <a:r>
              <a:rPr lang="en-US" dirty="0" smtClean="0"/>
              <a:t>your study </a:t>
            </a:r>
            <a:r>
              <a:rPr lang="en-US" dirty="0"/>
              <a:t>must emerge from this literature review and must have its grounding in empirical evidence. As </a:t>
            </a:r>
            <a:r>
              <a:rPr lang="en-US" dirty="0" smtClean="0"/>
              <a:t>a rule</a:t>
            </a:r>
            <a:r>
              <a:rPr lang="en-US" dirty="0"/>
              <a:t>, the literature review includes:</a:t>
            </a:r>
          </a:p>
          <a:p>
            <a:pPr marL="114300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conceptual framework</a:t>
            </a:r>
            <a:r>
              <a:rPr lang="en-US" dirty="0"/>
              <a:t>, and theoretical and empirical information about the main issues </a:t>
            </a:r>
            <a:r>
              <a:rPr lang="en-US" dirty="0" smtClean="0"/>
              <a:t>under study</a:t>
            </a:r>
            <a:r>
              <a:rPr lang="en-US" dirty="0"/>
              <a:t>;</a:t>
            </a:r>
          </a:p>
          <a:p>
            <a:pPr marL="1143000" indent="-514350">
              <a:buFont typeface="+mj-lt"/>
              <a:buAutoNum type="arabicPeriod"/>
            </a:pPr>
            <a:r>
              <a:rPr lang="en-US" dirty="0"/>
              <a:t>some of the major research findings relating to your topic, research questions raised in </a:t>
            </a:r>
            <a:r>
              <a:rPr lang="en-US" dirty="0" smtClean="0"/>
              <a:t>the literature </a:t>
            </a:r>
            <a:r>
              <a:rPr lang="en-US" dirty="0"/>
              <a:t>and gaps identified by previous researchers.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2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Part 1: Introduction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This part of proposal has two main functions:</a:t>
            </a:r>
          </a:p>
          <a:p>
            <a:pPr marL="0" indent="0">
              <a:buNone/>
            </a:pPr>
            <a:endParaRPr lang="en-US" dirty="0" smtClean="0"/>
          </a:p>
          <a:p>
            <a:pPr marL="1035050" indent="-571500">
              <a:buFont typeface="+mj-lt"/>
              <a:buAutoNum type="romanUcPeriod"/>
            </a:pPr>
            <a:r>
              <a:rPr lang="en-US" dirty="0" smtClean="0"/>
              <a:t>It </a:t>
            </a:r>
            <a:r>
              <a:rPr lang="en-US" dirty="0"/>
              <a:t>acquaints you with the available literature in the area of your study, thereby broadening </a:t>
            </a:r>
            <a:r>
              <a:rPr lang="en-US" dirty="0" smtClean="0"/>
              <a:t>your knowledge </a:t>
            </a:r>
            <a:r>
              <a:rPr lang="en-US" dirty="0"/>
              <a:t>base</a:t>
            </a:r>
            <a:r>
              <a:rPr lang="en-US" dirty="0" smtClean="0"/>
              <a:t>.</a:t>
            </a:r>
            <a:endParaRPr lang="en-US" dirty="0"/>
          </a:p>
          <a:p>
            <a:pPr marL="1035050" indent="-571500">
              <a:buFont typeface="+mj-lt"/>
              <a:buAutoNum type="romanUcPeriod"/>
            </a:pPr>
            <a:r>
              <a:rPr lang="en-US" dirty="0" smtClean="0"/>
              <a:t>It </a:t>
            </a:r>
            <a:r>
              <a:rPr lang="en-US" dirty="0"/>
              <a:t>provides you with information on the methods and procedures other people have used in </a:t>
            </a:r>
            <a:r>
              <a:rPr lang="en-US" dirty="0" smtClean="0"/>
              <a:t>similar situations </a:t>
            </a:r>
            <a:r>
              <a:rPr lang="en-US" dirty="0"/>
              <a:t>and tells you what works and what does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Typically, introduction of proposal would contain: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overview of the main area under study;</a:t>
            </a:r>
          </a:p>
          <a:p>
            <a:r>
              <a:rPr lang="en-US" dirty="0"/>
              <a:t>a historical perspective (development, growth, etc.) pertinent to the study area;</a:t>
            </a:r>
          </a:p>
          <a:p>
            <a:r>
              <a:rPr lang="en-US" dirty="0"/>
              <a:t>philosophical or ideological issues relating to the topic;</a:t>
            </a:r>
          </a:p>
          <a:p>
            <a:r>
              <a:rPr lang="en-US" dirty="0"/>
              <a:t>trends in terms of prevalence, if appropriate;</a:t>
            </a:r>
          </a:p>
          <a:p>
            <a:r>
              <a:rPr lang="en-US" dirty="0"/>
              <a:t>major theories, if any;</a:t>
            </a:r>
          </a:p>
          <a:p>
            <a:r>
              <a:rPr lang="en-US" dirty="0"/>
              <a:t>the main issues, problems and advances in the subject area under study;</a:t>
            </a:r>
          </a:p>
          <a:p>
            <a:r>
              <a:rPr lang="en-US" dirty="0"/>
              <a:t>important theoretical and practical issues relating to the central problem under study;</a:t>
            </a:r>
          </a:p>
          <a:p>
            <a:r>
              <a:rPr lang="en-US" dirty="0"/>
              <a:t>the main findings relating to the core issue(s).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9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1286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Introduction</vt:lpstr>
      <vt:lpstr>Introduction</vt:lpstr>
      <vt:lpstr>What’s inside a proposal?</vt:lpstr>
      <vt:lpstr>Contents of a research proposal</vt:lpstr>
      <vt:lpstr>PowerPoint Presentation</vt:lpstr>
      <vt:lpstr>PowerPoint Presentation</vt:lpstr>
      <vt:lpstr>Part 1: Introduction</vt:lpstr>
      <vt:lpstr>Typically, introduction of proposal would contain:</vt:lpstr>
      <vt:lpstr>Example in constructing introduction / literature review</vt:lpstr>
      <vt:lpstr>Part 2: The Problem</vt:lpstr>
      <vt:lpstr>Part 3: Objective of the Study</vt:lpstr>
      <vt:lpstr>Part 4: Hypothesis to be tested</vt:lpstr>
      <vt:lpstr>Part 5: Study Design</vt:lpstr>
      <vt:lpstr>Individual 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MetLit 7</dc:title>
  <dc:creator>Maha C</dc:creator>
  <cp:lastModifiedBy>Radisti</cp:lastModifiedBy>
  <cp:revision>33</cp:revision>
  <dcterms:created xsi:type="dcterms:W3CDTF">2019-04-28T09:15:37Z</dcterms:created>
  <dcterms:modified xsi:type="dcterms:W3CDTF">2019-05-17T17:58:33Z</dcterms:modified>
</cp:coreProperties>
</file>