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2FD5BF-847A-492C-83F3-84D86697AF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4346394-6A1B-459C-BEBF-5963ACA233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600812A-BDCD-4F5F-AFF6-53A1F3F19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1E31-3360-4B21-9259-93469148225D}" type="datetimeFigureOut">
              <a:rPr lang="en-GB" smtClean="0"/>
              <a:t>18/05/2019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F7A0AC6-A4EA-4ED8-9FF2-6FDC0A60B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2513777-D963-44AC-9337-F9FE0AB9E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B793-A244-46AC-B634-CFDE6095F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532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7CD780-D255-491F-B523-EC3682434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1ABB728-6485-48A0-9DB8-123F8DFE25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AFDFE4F-06B8-47EF-9015-22397D31C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1E31-3360-4B21-9259-93469148225D}" type="datetimeFigureOut">
              <a:rPr lang="en-GB" smtClean="0"/>
              <a:t>18/05/2019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E3B039B-60FF-4BA4-B517-D2EE9339F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358FD2B-852C-457C-9809-0F69AE6F7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B793-A244-46AC-B634-CFDE6095F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794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0F1FAEE2-4185-444F-B85E-1A74349518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F68BA4-E803-4880-A0B4-AA872920F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9A6051C-950C-4934-A6E2-00F9D2BCC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1E31-3360-4B21-9259-93469148225D}" type="datetimeFigureOut">
              <a:rPr lang="en-GB" smtClean="0"/>
              <a:t>18/05/2019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CE8B4D-31C5-4864-998C-E4B8A42BF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93B72DE-3E99-4328-BC2D-D6CF6A189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B793-A244-46AC-B634-CFDE6095F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137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DEEDC6-C5D2-46F8-9045-37353B5C4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E7EF30-518F-4908-9906-7D1D9F2CB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CD5778A-C777-4BD8-8D97-99FB645B3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1E31-3360-4B21-9259-93469148225D}" type="datetimeFigureOut">
              <a:rPr lang="en-GB" smtClean="0"/>
              <a:t>18/05/2019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0EF3891-7EA4-4EF0-A4BE-CDD9EEA51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2C165B8-D5DE-444A-B333-53589ED99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B793-A244-46AC-B634-CFDE6095F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13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4626B6-AE8A-4D9E-B102-634F540EC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DB8A1DC-E4AF-4E4C-8F50-7B370F10C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2D8CDAE-123C-472B-BA33-7F76AE2F5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1E31-3360-4B21-9259-93469148225D}" type="datetimeFigureOut">
              <a:rPr lang="en-GB" smtClean="0"/>
              <a:t>18/05/2019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352A4BC-BE8A-4328-AB43-6F644EBD1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E39F240-B901-498E-B9AD-77DE558F5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B793-A244-46AC-B634-CFDE6095F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39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5775E7-1336-4B39-BAAD-1A0AFE094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7A4B857-C67E-457C-BC46-8D960CC21B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1BDCE36-3B47-44FD-986B-F4C5E43C1C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C234451-F6D1-45C6-9986-A515B99E6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1E31-3360-4B21-9259-93469148225D}" type="datetimeFigureOut">
              <a:rPr lang="en-GB" smtClean="0"/>
              <a:t>18/05/2019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9AFF9F2-D437-4CC0-AC79-7E1C7F831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05261C5-3A1E-497F-AE9D-FE147E8E5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B793-A244-46AC-B634-CFDE6095F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8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019B20-D9F9-40B0-AAC5-DA03C271C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44AC306-9ED3-436F-84A2-A6099841A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81513AD-7617-455B-9642-7D516BE90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B63E4E5-26E9-4E75-8C03-49D66088BC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F7195D6-3E4D-4F18-905A-5AC7A9E274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FC2E549-9911-4276-88C6-95EA25A29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1E31-3360-4B21-9259-93469148225D}" type="datetimeFigureOut">
              <a:rPr lang="en-GB" smtClean="0"/>
              <a:t>18/05/2019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008A7AF-4008-4A2F-BC6B-2D6EDC9E3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8DC0FFF-EE5E-455E-AA46-7C7677834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B793-A244-46AC-B634-CFDE6095F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21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6340FBC-C3FA-413F-AF4F-9CB161672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B42F21D-724E-4804-AE6A-C12BADAC0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1E31-3360-4B21-9259-93469148225D}" type="datetimeFigureOut">
              <a:rPr lang="en-GB" smtClean="0"/>
              <a:t>18/05/2019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CC78551-6A13-4B70-9771-F87BE1843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D4EDD6C-0F76-4616-99EF-07391CD04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B793-A244-46AC-B634-CFDE6095F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19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5E38C02-C2AA-4766-A7FB-4A4A070EA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1E31-3360-4B21-9259-93469148225D}" type="datetimeFigureOut">
              <a:rPr lang="en-GB" smtClean="0"/>
              <a:t>18/05/2019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31D4686-2386-44DD-8454-ECB2F53BA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1F53C1A-02C5-4ADE-9D01-AC5E47BF3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B793-A244-46AC-B634-CFDE6095F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20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D9A4AF-F115-4949-85E5-75383C0ED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899CB4-0B81-4CA5-A808-991112E84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1EAA74C-ACCC-427F-9BDE-79D30B29D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E4FB6D7-7F42-4857-B6E4-2164434C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1E31-3360-4B21-9259-93469148225D}" type="datetimeFigureOut">
              <a:rPr lang="en-GB" smtClean="0"/>
              <a:t>18/05/2019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62EECC7-D098-41BE-BAA8-8918AA0AF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87C145C-1931-4440-9A45-C0AA19AAD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B793-A244-46AC-B634-CFDE6095F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50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6AF0C1-93F4-4A54-864B-E09EE03FA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3C79265-9C13-4A8A-88FB-A93D3B9F7A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3816072-E139-4BA5-9050-7EC640A34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19CB9B6-C868-4594-B8D8-ADA6D43C1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1E31-3360-4B21-9259-93469148225D}" type="datetimeFigureOut">
              <a:rPr lang="en-GB" smtClean="0"/>
              <a:t>18/05/2019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4F96528-171C-4636-9274-F6AA4E61E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34CF6CA-806A-4ED4-A4E0-AAD4A1B0F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B793-A244-46AC-B634-CFDE6095F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48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44BB8A9-02A4-4A29-ADE2-1BB3AAA5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E243203-9BE0-4128-8700-1D20A21F5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14C014F-AF1F-4635-8DF3-54D5C44961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51E31-3360-4B21-9259-93469148225D}" type="datetimeFigureOut">
              <a:rPr lang="en-GB" smtClean="0"/>
              <a:t>18/05/2019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A99602-0FE2-4A65-ABAD-E1E86D2CB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7A85C5A-1450-4041-83B5-6999C3902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5B793-A244-46AC-B634-CFDE6095F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83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672353" y="0"/>
            <a:ext cx="10623177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4495800" y="2454659"/>
            <a:ext cx="6172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IBL 381</a:t>
            </a:r>
          </a:p>
          <a:p>
            <a:pPr algn="ctr" eaLnBrk="1" hangingPunct="1"/>
            <a:r>
              <a:rPr lang="en-US" sz="28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METODOLOGI PENELITIAN</a:t>
            </a: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5219700" y="5009981"/>
            <a:ext cx="472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Radisti A. </a:t>
            </a:r>
            <a:r>
              <a:rPr lang="en-US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Praptiwi</a:t>
            </a:r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, ST. M.Sc. PhD</a:t>
            </a:r>
            <a:endParaRPr lang="id-ID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391025" y="3878441"/>
            <a:ext cx="63817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nn-NO" sz="2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9. </a:t>
            </a:r>
            <a:r>
              <a:rPr lang="nn-NO" sz="2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Mempersiapkan Proposal Riset </a:t>
            </a:r>
            <a:r>
              <a:rPr lang="nn-NO" sz="2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(2)</a:t>
            </a:r>
            <a:endParaRPr lang="nn-NO" sz="2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2563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Individual Exercise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to list of activities required for the completion of their planned research work.</a:t>
            </a:r>
          </a:p>
          <a:p>
            <a:r>
              <a:rPr lang="en-US" dirty="0" smtClean="0"/>
              <a:t>Create a work schedule in the format of a Gantt Chart for all activities listed above!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043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DF8A34-7A7B-4DDC-91DA-C7D7F7154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Part 6: Measurement Procedures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C0096E-6A27-489A-A136-9108AE9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This section should contain a discussion of your </a:t>
            </a:r>
            <a:r>
              <a:rPr lang="en-US" sz="2400" dirty="0" smtClean="0"/>
              <a:t>instrument and </a:t>
            </a:r>
            <a:r>
              <a:rPr lang="en-US" sz="2400" dirty="0"/>
              <a:t>the details </a:t>
            </a:r>
            <a:r>
              <a:rPr lang="en-US" sz="2400" dirty="0" smtClean="0"/>
              <a:t>of how </a:t>
            </a:r>
            <a:r>
              <a:rPr lang="en-US" sz="2400" dirty="0"/>
              <a:t>you plan to </a:t>
            </a:r>
            <a:r>
              <a:rPr lang="en-US" sz="2400" dirty="0" err="1"/>
              <a:t>operationalise</a:t>
            </a:r>
            <a:r>
              <a:rPr lang="en-US" sz="2400" dirty="0"/>
              <a:t> your </a:t>
            </a:r>
            <a:r>
              <a:rPr lang="en-US" sz="2400" i="1" dirty="0"/>
              <a:t>major </a:t>
            </a:r>
            <a:r>
              <a:rPr lang="en-US" sz="2400" dirty="0" smtClean="0"/>
              <a:t>variables.</a:t>
            </a:r>
          </a:p>
          <a:p>
            <a:r>
              <a:rPr lang="en-US" sz="2400" dirty="0"/>
              <a:t>To start with, justify your choice of research tool, highlighting its strengths and pointing out </a:t>
            </a:r>
            <a:r>
              <a:rPr lang="en-US" sz="2400" dirty="0" smtClean="0"/>
              <a:t>its weaknesses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Then </a:t>
            </a:r>
            <a:r>
              <a:rPr lang="en-US" sz="2400" dirty="0"/>
              <a:t>outline the major segments of your research tool and their relevance to the </a:t>
            </a:r>
            <a:r>
              <a:rPr lang="en-US" sz="2400" dirty="0" smtClean="0"/>
              <a:t>main objectives </a:t>
            </a:r>
            <a:r>
              <a:rPr lang="en-US" sz="2400" dirty="0"/>
              <a:t>of the study. </a:t>
            </a:r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dirty="0"/>
              <a:t>you are using a standard instrument, briefly discuss the availability </a:t>
            </a:r>
            <a:r>
              <a:rPr lang="en-US" sz="2400" dirty="0" smtClean="0"/>
              <a:t>of evidence </a:t>
            </a:r>
            <a:r>
              <a:rPr lang="en-US" sz="2400" dirty="0"/>
              <a:t>on its reliability and validity. </a:t>
            </a:r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dirty="0"/>
              <a:t>you adapt or modify it in any way, describe and explain </a:t>
            </a:r>
            <a:r>
              <a:rPr lang="en-US" sz="2400" dirty="0" smtClean="0"/>
              <a:t>the changes </a:t>
            </a:r>
            <a:r>
              <a:rPr lang="en-US" sz="2400" dirty="0"/>
              <a:t>you have made.</a:t>
            </a:r>
            <a:endParaRPr lang="en-GB" sz="2400" dirty="0" smtClean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9" y="-4081"/>
            <a:ext cx="12206289" cy="440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8" y="6509906"/>
            <a:ext cx="12206288" cy="338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9" y="-4081"/>
            <a:ext cx="9158289" cy="440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8" y="6509906"/>
            <a:ext cx="9158288" cy="338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7527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DF8A34-7A7B-4DDC-91DA-C7D7F7154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Part 7: Ethical Issues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C0096E-6A27-489A-A136-9108AE9C4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9859"/>
            <a:ext cx="10515600" cy="4617104"/>
          </a:xfrm>
        </p:spPr>
        <p:txBody>
          <a:bodyPr>
            <a:normAutofit/>
          </a:bodyPr>
          <a:lstStyle/>
          <a:p>
            <a:r>
              <a:rPr lang="en-US" sz="2400" dirty="0"/>
              <a:t>All academic institutions are particular about any ethical issues that research may have. </a:t>
            </a:r>
            <a:endParaRPr lang="en-US" sz="2400" dirty="0" smtClean="0"/>
          </a:p>
          <a:p>
            <a:r>
              <a:rPr lang="en-US" sz="2400" dirty="0" smtClean="0"/>
              <a:t>To </a:t>
            </a:r>
            <a:r>
              <a:rPr lang="en-US" sz="2400" dirty="0"/>
              <a:t>deal </a:t>
            </a:r>
            <a:r>
              <a:rPr lang="en-US" sz="2400" dirty="0" smtClean="0"/>
              <a:t>with them</a:t>
            </a:r>
            <a:r>
              <a:rPr lang="en-US" sz="2400" dirty="0"/>
              <a:t>, all institutions have some form of policy on ethics. You need to be acquainted with </a:t>
            </a:r>
            <a:r>
              <a:rPr lang="en-US" sz="2400" dirty="0" smtClean="0"/>
              <a:t>your institution’s </a:t>
            </a:r>
            <a:r>
              <a:rPr lang="en-US" sz="2400" dirty="0"/>
              <a:t>policy. </a:t>
            </a:r>
            <a:endParaRPr lang="en-US" sz="2400" dirty="0" smtClean="0"/>
          </a:p>
          <a:p>
            <a:r>
              <a:rPr lang="en-US" sz="2400" dirty="0" smtClean="0"/>
              <a:t>It </a:t>
            </a:r>
            <a:r>
              <a:rPr lang="en-US" sz="2400" dirty="0"/>
              <a:t>is imperative that in your proposal you identify any ethical issues and </a:t>
            </a:r>
            <a:r>
              <a:rPr lang="en-US" sz="2400" dirty="0" smtClean="0"/>
              <a:t>describe how </a:t>
            </a:r>
            <a:r>
              <a:rPr lang="en-US" sz="2400" dirty="0"/>
              <a:t>you propose to deal with them. </a:t>
            </a:r>
            <a:endParaRPr lang="en-US" sz="2400" dirty="0"/>
          </a:p>
          <a:p>
            <a:r>
              <a:rPr lang="en-US" sz="2400" dirty="0" smtClean="0"/>
              <a:t>You </a:t>
            </a:r>
            <a:r>
              <a:rPr lang="en-US" sz="2400" dirty="0"/>
              <a:t>need to look at the ethical issues particularly from </a:t>
            </a:r>
            <a:r>
              <a:rPr lang="en-US" sz="2400" dirty="0" smtClean="0"/>
              <a:t>the viewpoint </a:t>
            </a:r>
            <a:r>
              <a:rPr lang="en-US" sz="2400" dirty="0"/>
              <a:t>of your respondents </a:t>
            </a:r>
            <a:r>
              <a:rPr lang="en-US" sz="2400" dirty="0" smtClean="0"/>
              <a:t>and/or subjects and</a:t>
            </a:r>
            <a:r>
              <a:rPr lang="en-US" sz="2400" dirty="0"/>
              <a:t>, in case of any potential ‘harm’, psychological or otherwise, </a:t>
            </a:r>
            <a:r>
              <a:rPr lang="en-US" sz="2400" dirty="0" smtClean="0"/>
              <a:t>you need </a:t>
            </a:r>
            <a:r>
              <a:rPr lang="en-US" sz="2400" dirty="0"/>
              <a:t>to detail the mechanism in place to deal with it.</a:t>
            </a:r>
            <a:endParaRPr lang="en-GB" sz="2400" dirty="0" smtClean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9" y="-4081"/>
            <a:ext cx="12206289" cy="440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8" y="6509906"/>
            <a:ext cx="12206288" cy="338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9" y="-4081"/>
            <a:ext cx="9158289" cy="440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8" y="6509906"/>
            <a:ext cx="9158288" cy="338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0657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DF8A34-7A7B-4DDC-91DA-C7D7F7154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Part 8: Sampling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C0096E-6A27-489A-A136-9108AE9C4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5693"/>
            <a:ext cx="10515600" cy="43212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Under this section of the proposal include the </a:t>
            </a:r>
            <a:r>
              <a:rPr lang="en-US" sz="3200" dirty="0" smtClean="0"/>
              <a:t>following:</a:t>
            </a:r>
            <a:endParaRPr lang="en-US" sz="3200" dirty="0"/>
          </a:p>
          <a:p>
            <a:pPr marL="1143000" indent="-514350">
              <a:buFont typeface="+mj-lt"/>
              <a:buAutoNum type="alphaLcPeriod"/>
            </a:pPr>
            <a:r>
              <a:rPr lang="en-US" dirty="0"/>
              <a:t>the size of the sampling population (if known) and from where and how this information will </a:t>
            </a:r>
            <a:r>
              <a:rPr lang="en-US" dirty="0" smtClean="0"/>
              <a:t>be obtained</a:t>
            </a:r>
            <a:r>
              <a:rPr lang="en-US" dirty="0"/>
              <a:t>;</a:t>
            </a:r>
          </a:p>
          <a:p>
            <a:pPr marL="1143000" indent="-514350">
              <a:buFont typeface="+mj-lt"/>
              <a:buAutoNum type="alphaLcPeriod"/>
            </a:pPr>
            <a:r>
              <a:rPr lang="en-US" dirty="0"/>
              <a:t>the size of the sample you are planning to select and your reasons for choosing this size;</a:t>
            </a:r>
          </a:p>
          <a:p>
            <a:pPr marL="1143000" indent="-514350">
              <a:buFont typeface="+mj-lt"/>
              <a:buAutoNum type="alphaLcPeriod"/>
            </a:pPr>
            <a:r>
              <a:rPr lang="en-US" dirty="0"/>
              <a:t>an explanation of the sampling design you are planning to use in the selection of the </a:t>
            </a:r>
            <a:r>
              <a:rPr lang="en-US" dirty="0" smtClean="0"/>
              <a:t>sample (simple </a:t>
            </a:r>
            <a:r>
              <a:rPr lang="en-US" dirty="0"/>
              <a:t>random sampling, stratified random sampling, quota sampling, etc</a:t>
            </a:r>
            <a:r>
              <a:rPr lang="en-US" dirty="0" smtClean="0"/>
              <a:t>.).</a:t>
            </a:r>
            <a:endParaRPr lang="en-GB" dirty="0" smtClean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9" y="-4081"/>
            <a:ext cx="12206289" cy="440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8" y="6509906"/>
            <a:ext cx="12206288" cy="338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9" y="-4081"/>
            <a:ext cx="9158289" cy="440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8" y="6509906"/>
            <a:ext cx="9158288" cy="338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4515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Part 9: Analysis of the Data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general terms, describe the strategy you intend to use for data </a:t>
            </a:r>
            <a:r>
              <a:rPr lang="en-US" dirty="0" smtClean="0"/>
              <a:t>analysis. </a:t>
            </a:r>
          </a:p>
          <a:p>
            <a:r>
              <a:rPr lang="en-US" dirty="0" smtClean="0"/>
              <a:t>Specify whether the </a:t>
            </a:r>
            <a:r>
              <a:rPr lang="en-US" dirty="0"/>
              <a:t>data will be </a:t>
            </a:r>
            <a:r>
              <a:rPr lang="en-US" dirty="0" err="1"/>
              <a:t>analysed</a:t>
            </a:r>
            <a:r>
              <a:rPr lang="en-US" dirty="0"/>
              <a:t> </a:t>
            </a:r>
            <a:r>
              <a:rPr lang="en-US" b="1" dirty="0"/>
              <a:t>manually or by computer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computer analysis, identify the program </a:t>
            </a:r>
            <a:r>
              <a:rPr lang="en-US" dirty="0" smtClean="0"/>
              <a:t>and where </a:t>
            </a:r>
            <a:r>
              <a:rPr lang="en-US" dirty="0"/>
              <a:t>appropriate the statistical procedures you plan to perform on the data.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quantitative </a:t>
            </a:r>
            <a:r>
              <a:rPr lang="en-US" dirty="0" smtClean="0"/>
              <a:t>studies also </a:t>
            </a:r>
            <a:r>
              <a:rPr lang="en-US" dirty="0"/>
              <a:t>identify the main variables for cross-tabulation.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598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Part 9: Problems and Limitations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section should list any problems you think you might encounter concerning, for example, </a:t>
            </a:r>
            <a:r>
              <a:rPr lang="en-US" dirty="0" smtClean="0"/>
              <a:t>the availability </a:t>
            </a:r>
            <a:r>
              <a:rPr lang="en-US" dirty="0"/>
              <a:t>of data, securing permission from the agency/</a:t>
            </a:r>
            <a:r>
              <a:rPr lang="en-US" dirty="0" err="1"/>
              <a:t>organisation</a:t>
            </a:r>
            <a:r>
              <a:rPr lang="en-US" dirty="0"/>
              <a:t> to carry out the study, </a:t>
            </a:r>
            <a:r>
              <a:rPr lang="en-US" dirty="0" smtClean="0"/>
              <a:t>obtaining the </a:t>
            </a:r>
            <a:r>
              <a:rPr lang="en-US" dirty="0"/>
              <a:t>sample, or any other aspect of the study.</a:t>
            </a:r>
          </a:p>
          <a:p>
            <a:r>
              <a:rPr lang="en-US" dirty="0"/>
              <a:t>You will not have unlimited resources and as this may be primarily an academic exercise, you </a:t>
            </a:r>
            <a:r>
              <a:rPr lang="en-US" dirty="0" smtClean="0"/>
              <a:t>might have </a:t>
            </a:r>
            <a:r>
              <a:rPr lang="en-US" dirty="0"/>
              <a:t>to do less than an ideal job.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it is important to be aware of – and communicate – </a:t>
            </a:r>
            <a:r>
              <a:rPr lang="en-US" dirty="0" smtClean="0"/>
              <a:t>any limitations </a:t>
            </a:r>
            <a:r>
              <a:rPr lang="en-US" dirty="0"/>
              <a:t>that could affect the validity of your conclusions and </a:t>
            </a:r>
            <a:r>
              <a:rPr lang="en-US" dirty="0" err="1"/>
              <a:t>generalisations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116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9212"/>
            <a:ext cx="10515600" cy="5087751"/>
          </a:xfrm>
        </p:spPr>
        <p:txBody>
          <a:bodyPr/>
          <a:lstStyle/>
          <a:p>
            <a:r>
              <a:rPr lang="en-US" dirty="0"/>
              <a:t>Here, </a:t>
            </a:r>
            <a:r>
              <a:rPr lang="en-US" b="1" i="1" dirty="0"/>
              <a:t>problems </a:t>
            </a:r>
            <a:r>
              <a:rPr lang="en-US" dirty="0"/>
              <a:t>refer to difficulties relating to logistical details,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Whereas </a:t>
            </a:r>
            <a:r>
              <a:rPr lang="en-US" b="1" i="1" dirty="0"/>
              <a:t>limitations</a:t>
            </a:r>
            <a:r>
              <a:rPr lang="en-US" i="1" dirty="0"/>
              <a:t> </a:t>
            </a:r>
            <a:r>
              <a:rPr lang="en-US" dirty="0" smtClean="0"/>
              <a:t>designate structural </a:t>
            </a:r>
            <a:r>
              <a:rPr lang="en-US" dirty="0"/>
              <a:t>problems relating to methodological aspects of the study.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your opinion the study </a:t>
            </a:r>
            <a:r>
              <a:rPr lang="en-US" dirty="0" smtClean="0"/>
              <a:t>design you </a:t>
            </a:r>
            <a:r>
              <a:rPr lang="en-US" dirty="0"/>
              <a:t>chose may not be the best but you might have had to adopt it for a number of reasons. </a:t>
            </a:r>
            <a:endParaRPr lang="en-US" dirty="0" smtClean="0"/>
          </a:p>
          <a:p>
            <a:r>
              <a:rPr lang="en-US" dirty="0" smtClean="0"/>
              <a:t>This is classified </a:t>
            </a:r>
            <a:r>
              <a:rPr lang="en-US" dirty="0"/>
              <a:t>as a limitation of the study.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also true for sampling or measurement procedures. </a:t>
            </a:r>
            <a:r>
              <a:rPr lang="en-US" dirty="0" smtClean="0"/>
              <a:t>Such limitations </a:t>
            </a:r>
            <a:r>
              <a:rPr lang="en-US" dirty="0"/>
              <a:t>should be communicated to readers.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12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Part 10: Appendixes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</a:t>
            </a:r>
            <a:r>
              <a:rPr lang="en-US" dirty="0"/>
              <a:t>an appendix, in the case of quantitative studies, attach your research instrument. </a:t>
            </a:r>
            <a:endParaRPr lang="en-US" dirty="0" smtClean="0"/>
          </a:p>
          <a:p>
            <a:r>
              <a:rPr lang="en-US" dirty="0" smtClean="0"/>
              <a:t>Also</a:t>
            </a:r>
            <a:r>
              <a:rPr lang="en-US" dirty="0"/>
              <a:t>, attach a list </a:t>
            </a:r>
            <a:r>
              <a:rPr lang="en-US" dirty="0" smtClean="0"/>
              <a:t>of references </a:t>
            </a:r>
            <a:r>
              <a:rPr lang="en-US" dirty="0"/>
              <a:t>in the appendix of the proposal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Work schedule is also normally placed as an part of appendixes in the research proposal.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757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Work Schedule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348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Example of a work schedule presented as a Gantt Chart</a:t>
            </a:r>
            <a:endParaRPr lang="en-US" dirty="0"/>
          </a:p>
        </p:txBody>
      </p:sp>
      <p:pic>
        <p:nvPicPr>
          <p:cNvPr id="1026" name="Picture 2" descr="Image result for research gantt c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16305"/>
            <a:ext cx="10283274" cy="3193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483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666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Part 6: Measurement Procedures</vt:lpstr>
      <vt:lpstr>Part 7: Ethical Issues</vt:lpstr>
      <vt:lpstr>Part 8: Sampling</vt:lpstr>
      <vt:lpstr>Part 9: Analysis of the Data</vt:lpstr>
      <vt:lpstr>Part 9: Problems and Limitations</vt:lpstr>
      <vt:lpstr>PowerPoint Presentation</vt:lpstr>
      <vt:lpstr>Part 10: Appendixes</vt:lpstr>
      <vt:lpstr>Work Schedule</vt:lpstr>
      <vt:lpstr>Individual Exercise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MetLit 7</dc:title>
  <dc:creator>Maha C</dc:creator>
  <cp:lastModifiedBy>Radisti</cp:lastModifiedBy>
  <cp:revision>36</cp:revision>
  <dcterms:created xsi:type="dcterms:W3CDTF">2019-04-28T09:15:37Z</dcterms:created>
  <dcterms:modified xsi:type="dcterms:W3CDTF">2019-05-17T18:12:06Z</dcterms:modified>
</cp:coreProperties>
</file>