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76" r:id="rId7"/>
    <p:sldId id="283" r:id="rId8"/>
    <p:sldId id="258" r:id="rId9"/>
    <p:sldId id="284" r:id="rId10"/>
    <p:sldId id="261" r:id="rId11"/>
    <p:sldId id="259" r:id="rId12"/>
    <p:sldId id="264" r:id="rId13"/>
    <p:sldId id="266" r:id="rId14"/>
    <p:sldId id="281" r:id="rId15"/>
    <p:sldId id="282" r:id="rId16"/>
    <p:sldId id="277" r:id="rId1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7C10-F089-40A1-93F9-6C0945E73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9F102-DDB5-4D2E-BB70-7B7CDFDCA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062E-81A6-42B1-B06C-5958C37A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3B0-E8BF-478B-8165-7CB7B7DDA2A7}" type="datetimeFigureOut">
              <a:rPr lang="id-ID" smtClean="0"/>
              <a:t>14/03/2019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F85E0-43E9-47DF-8AFD-9E7A68C3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CA784-F300-4460-9F51-31B55B61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429-CF22-4A29-A64E-25C95FA0F9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352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EA745-FF15-44C2-83B5-22F391C7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3B174-D863-4691-9FD7-42D8D821E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927F5-3346-4687-8265-65992C0E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3B0-E8BF-478B-8165-7CB7B7DDA2A7}" type="datetimeFigureOut">
              <a:rPr lang="id-ID" smtClean="0"/>
              <a:t>14/03/2019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7056E-BA2B-4013-BD52-F57A1C29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35739-33B8-4CAF-8C25-29512A63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429-CF22-4A29-A64E-25C95FA0F9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367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0781B-C59C-4C8C-AA5B-4BEBC0650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E5748-13D2-4A77-9AB9-279EC9292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A979C-5A02-4E4A-867D-CA832650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3B0-E8BF-478B-8165-7CB7B7DDA2A7}" type="datetimeFigureOut">
              <a:rPr lang="id-ID" smtClean="0"/>
              <a:t>14/03/2019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9893D-3130-4711-940C-B58D09798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A37C1-0612-45BB-9EBC-BC27600A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429-CF22-4A29-A64E-25C95FA0F9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593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55CC4-7755-45C4-869F-3D989962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5C64C-A22A-480E-84C6-14BA1B22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ADB0D-286D-42B2-91B7-4F177AA7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3B0-E8BF-478B-8165-7CB7B7DDA2A7}" type="datetimeFigureOut">
              <a:rPr lang="id-ID" smtClean="0"/>
              <a:t>14/03/2019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3D49D-A3FC-46A7-9B67-68B87DEED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F669C-A88F-4C6B-A59A-DAA4F1F5D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429-CF22-4A29-A64E-25C95FA0F9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62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A3A6-A4BE-4A91-8DF9-787ACCD2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60555-1255-4A44-95F1-6F4C5D827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F5F8E-ECC7-444B-894E-349DE541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3B0-E8BF-478B-8165-7CB7B7DDA2A7}" type="datetimeFigureOut">
              <a:rPr lang="id-ID" smtClean="0"/>
              <a:t>14/03/2019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E6F7B-507B-42A7-AE9E-D944DB7B5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C9E92-BD57-4EFB-B74A-06BCBD90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429-CF22-4A29-A64E-25C95FA0F9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742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9681-9074-416D-9919-B31530B8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1D538-00AC-4EEA-BCD6-12B23BD24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BD3A4-0174-4FD7-B23A-47302A88B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0AF33-806E-4E8E-9463-0D79706C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3B0-E8BF-478B-8165-7CB7B7DDA2A7}" type="datetimeFigureOut">
              <a:rPr lang="id-ID" smtClean="0"/>
              <a:t>14/03/2019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0EDE4-C769-473E-871A-CB749A36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3CF72-8BE2-4ED8-A488-BA661C89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429-CF22-4A29-A64E-25C95FA0F9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317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2693-2AEB-4E16-B108-B64C1115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9DCBA-E460-4496-9E92-259C9BB6D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441AB-A82B-4802-99FB-D31DE771C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1C2F3-D903-4FFB-A415-8C279687E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29936-D836-4E83-A9C1-BDEF48733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02B28-C51A-4BF4-89FC-671566302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3B0-E8BF-478B-8165-7CB7B7DDA2A7}" type="datetimeFigureOut">
              <a:rPr lang="id-ID" smtClean="0"/>
              <a:t>14/03/2019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7856E-068A-4BB6-81F2-95C302E81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B67AAB-D7A2-4CA3-B3BF-DA19EFE0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429-CF22-4A29-A64E-25C95FA0F9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914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A9E0-CCAB-4D40-BE67-F368DD27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74D53-782F-43DC-937A-F869F7A3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3B0-E8BF-478B-8165-7CB7B7DDA2A7}" type="datetimeFigureOut">
              <a:rPr lang="id-ID" smtClean="0"/>
              <a:t>14/03/2019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EC1C0-367F-479B-85A5-07D8B8CD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37E27-1115-4963-BBD4-2E2C0AED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429-CF22-4A29-A64E-25C95FA0F9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86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6408F-0545-40A9-A254-D6D648DE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3B0-E8BF-478B-8165-7CB7B7DDA2A7}" type="datetimeFigureOut">
              <a:rPr lang="id-ID" smtClean="0"/>
              <a:t>14/03/2019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9F862E-4F4B-4AED-B0A9-974D0E19D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11F3A-E57E-4176-85CF-9DF3EE9D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429-CF22-4A29-A64E-25C95FA0F9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321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371D-2B57-4E63-9D40-6E70FC02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90BCE-DC10-495D-9D56-CC7883DD5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F7D09D-F9A7-470E-8BAE-A76C7A8E8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C26FA-5E42-4CAA-81B0-A0B3C650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3B0-E8BF-478B-8165-7CB7B7DDA2A7}" type="datetimeFigureOut">
              <a:rPr lang="id-ID" smtClean="0"/>
              <a:t>14/03/2019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93BC3-04E2-4C67-975C-0DE5F087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D6F5F-CF18-4102-953E-9E2B250E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429-CF22-4A29-A64E-25C95FA0F9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007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6A31D-2863-4F53-B8C9-6DA5FC31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51B576-1D12-4C78-A226-BAF8C67C1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3C71A-1A3E-4017-8FF3-40C655B95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3F154-EB95-4822-9A0C-D3BC34E6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3B0-E8BF-478B-8165-7CB7B7DDA2A7}" type="datetimeFigureOut">
              <a:rPr lang="id-ID" smtClean="0"/>
              <a:t>14/03/2019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25E32-48EC-44CF-8D3D-45FD3D39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E513-8038-4250-AA2A-0A882AD14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7429-CF22-4A29-A64E-25C95FA0F9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313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0D732-11D0-4DD9-B77C-A29B9934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12EF3-032A-4DE3-8EC9-D5ED3A222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4592B-B2CA-40B3-AF1A-0E33DFC52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413B0-E8BF-478B-8165-7CB7B7DDA2A7}" type="datetimeFigureOut">
              <a:rPr lang="id-ID" smtClean="0"/>
              <a:t>14/03/2019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119DB-8123-43F4-9A5D-9A482F4D4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C50DF-A7D9-4932-8F62-611BEFD9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7429-CF22-4A29-A64E-25C95FA0F9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152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0A5E584F-2ECE-4268-BB1F-7D9A0F28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76823C-137F-4F4D-BF40-4A00D0606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Pertemuan</a:t>
            </a:r>
            <a:r>
              <a:rPr lang="en-US" dirty="0"/>
              <a:t> 1:</a:t>
            </a:r>
            <a:br>
              <a:rPr lang="en-US" dirty="0"/>
            </a:b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Nutrigenetika</a:t>
            </a:r>
            <a:r>
              <a:rPr lang="en-US" dirty="0"/>
              <a:t> dan </a:t>
            </a:r>
            <a:r>
              <a:rPr lang="en-US" dirty="0" err="1"/>
              <a:t>nutrigenomika</a:t>
            </a: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64333-9FC8-497A-877F-2294B66B55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Titta</a:t>
            </a:r>
            <a:r>
              <a:rPr lang="en-US" dirty="0"/>
              <a:t> </a:t>
            </a:r>
            <a:r>
              <a:rPr lang="en-US" dirty="0" err="1"/>
              <a:t>Novianti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0400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9897-92BF-4933-AE3E-3664417C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Ruang lingkup  </a:t>
            </a:r>
            <a:br>
              <a:rPr lang="id-ID" dirty="0"/>
            </a:br>
            <a:endParaRPr lang="id-ID" dirty="0"/>
          </a:p>
        </p:txBody>
      </p:sp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F27B7BAA-33B8-441E-8A6A-1DB68C66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CE895-B714-4DB3-92F6-5CCEC258B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Nutrigenomik mempelajari efek dari zat gizi atau komponen-komponen makanan terhadap transkriptome</a:t>
            </a:r>
            <a:endParaRPr lang="en-US" dirty="0"/>
          </a:p>
          <a:p>
            <a:r>
              <a:rPr lang="id-ID" dirty="0"/>
              <a:t>Transkriptome adalah himpunan semua molekul RNA termasuk didalamnya mRNA, rRNA, tRNA, dan RNA non-coding yang diproduksi dari sel ataupun jaringan </a:t>
            </a:r>
            <a:endParaRPr lang="en-US" dirty="0"/>
          </a:p>
          <a:p>
            <a:r>
              <a:rPr lang="id-ID" dirty="0"/>
              <a:t>Ruang lingkup nutrigenomik : efek dari zat-zat gizi terhadap struktur, integritas, dan fungsi dari genom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6F28-FA45-407E-AFB9-168481B8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</a:t>
            </a:r>
            <a:r>
              <a:rPr lang="en-US" dirty="0" err="1"/>
              <a:t>Bioteknologi</a:t>
            </a:r>
            <a:r>
              <a:rPr lang="en-US" dirty="0"/>
              <a:t> </a:t>
            </a:r>
            <a:endParaRPr lang="id-ID" dirty="0"/>
          </a:p>
        </p:txBody>
      </p:sp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739312DB-A9F8-4F8C-A864-A18DD379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F835C-6CB1-4924-A62F-A5A6A8B20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1545465"/>
            <a:ext cx="10709856" cy="4631498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teknologi baru,  transkriptomik, proteomik, metabolomik, dan epigenomik berbasis pada analisis fungsi gen dan ekspresinya </a:t>
            </a:r>
            <a:endParaRPr lang="en-US" dirty="0"/>
          </a:p>
          <a:p>
            <a:r>
              <a:rPr lang="id-ID" dirty="0"/>
              <a:t>Dalam makanan yang kita makan tersusun atas molekul </a:t>
            </a:r>
            <a:r>
              <a:rPr lang="nn-NO" dirty="0"/>
              <a:t>kimia yang mampu menginduksi ekspresi gen </a:t>
            </a:r>
          </a:p>
          <a:p>
            <a:r>
              <a:rPr lang="id-ID" dirty="0"/>
              <a:t>Saat ini sekitar 30.000 genom manusia telah dikodekan, dan bertanggung jawab secara fungsional terhadap 100.000 protein yang berperan dalam tubuh </a:t>
            </a:r>
            <a:endParaRPr lang="en-US" dirty="0"/>
          </a:p>
          <a:p>
            <a:r>
              <a:rPr lang="id-ID" dirty="0"/>
              <a:t>Komponen bioaktif dari suatu makanan dapat mempengaruhi genom manusia, dengan mengubah transkriptome ataupun profil dari ekspresi gen</a:t>
            </a:r>
            <a:endParaRPr lang="en-US" dirty="0"/>
          </a:p>
          <a:p>
            <a:r>
              <a:rPr lang="id-ID" dirty="0"/>
              <a:t>Semua zat-zat gizi memiliki peran masing-masing dan mempengaruhi ekspresi gen  </a:t>
            </a:r>
            <a:endParaRPr lang="en-US" dirty="0"/>
          </a:p>
          <a:p>
            <a:r>
              <a:rPr lang="id-ID" dirty="0"/>
              <a:t>Oleh karena itu ekspresi gen dari masing-masing orang akan berbeda karena kebutuhan akan zat gizi dari masing-masing orang juga bervariasi.</a:t>
            </a:r>
          </a:p>
        </p:txBody>
      </p:sp>
    </p:spTree>
    <p:extLst>
      <p:ext uri="{BB962C8B-B14F-4D97-AF65-F5344CB8AC3E}">
        <p14:creationId xmlns:p14="http://schemas.microsoft.com/office/powerpoint/2010/main" val="55630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0354E-C781-46EE-9447-C94BCE7D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A459557F-7F9C-4F83-AFAD-3DAC95BBD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205A-741D-49EE-B8CE-49CD85966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Nutrigenetik menggambarkan variasi genetik menimbulkan perbedaan dalam menanggapi kebutuhan zat-zat gizi spesifik dan akhirnya menimbulkan status kesehatan dan penyakit yang berbeda</a:t>
            </a:r>
            <a:endParaRPr lang="en-US" dirty="0"/>
          </a:p>
          <a:p>
            <a:r>
              <a:rPr lang="id-ID" dirty="0"/>
              <a:t>Efek dari variasi genetik ini dipengaruhi oleh lokasi gen tersebut dan ekspresi protein dari gen tersebut dan berefek terhadap proses matobolisme gen-gen terkait (genes cascade)</a:t>
            </a:r>
            <a:endParaRPr lang="en-US" dirty="0"/>
          </a:p>
          <a:p>
            <a:r>
              <a:rPr lang="id-ID" dirty="0"/>
              <a:t>Perubahan dalam gen juga memberikan dampak yang berbeda terhadap populasi (ras) yang berbeda</a:t>
            </a:r>
            <a:endParaRPr lang="en-US" dirty="0"/>
          </a:p>
          <a:p>
            <a:r>
              <a:rPr lang="id-ID" dirty="0"/>
              <a:t>Susunan DNA tertentu juga memiliki ketahanan terhadap penyakit tertentu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0437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8E5F-4041-4485-AD8C-BFD1258E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C376F3ED-24D4-45B3-9E30-DC750934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5F241-BEB2-490C-A52F-CE126D03E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organic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nutrisi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id-ID" dirty="0"/>
              <a:t>perubahan aktivitas gen dan kesehatan : </a:t>
            </a:r>
            <a:endParaRPr lang="en-US" dirty="0"/>
          </a:p>
          <a:p>
            <a:pPr lvl="1"/>
            <a:r>
              <a:rPr lang="id-ID" dirty="0"/>
              <a:t>Karbohidrat</a:t>
            </a:r>
            <a:endParaRPr lang="en-US" dirty="0"/>
          </a:p>
          <a:p>
            <a:pPr lvl="1"/>
            <a:r>
              <a:rPr lang="id-ID" dirty="0"/>
              <a:t>asam amino</a:t>
            </a:r>
            <a:endParaRPr lang="en-US" dirty="0"/>
          </a:p>
          <a:p>
            <a:pPr lvl="1"/>
            <a:r>
              <a:rPr lang="id-ID" dirty="0"/>
              <a:t>asam lemak</a:t>
            </a:r>
            <a:endParaRPr lang="en-US" dirty="0"/>
          </a:p>
          <a:p>
            <a:pPr lvl="1"/>
            <a:r>
              <a:rPr lang="id-ID" dirty="0"/>
              <a:t>Kalsium</a:t>
            </a:r>
            <a:endParaRPr lang="en-US" dirty="0"/>
          </a:p>
          <a:p>
            <a:pPr lvl="1"/>
            <a:r>
              <a:rPr lang="id-ID" dirty="0"/>
              <a:t>Zinc</a:t>
            </a:r>
            <a:endParaRPr lang="en-US" dirty="0"/>
          </a:p>
          <a:p>
            <a:pPr lvl="1"/>
            <a:r>
              <a:rPr lang="id-ID" dirty="0"/>
              <a:t>Selenium</a:t>
            </a:r>
            <a:endParaRPr lang="en-US" dirty="0"/>
          </a:p>
          <a:p>
            <a:pPr lvl="1"/>
            <a:r>
              <a:rPr lang="id-ID" dirty="0"/>
              <a:t>folate </a:t>
            </a:r>
            <a:endParaRPr lang="en-US" dirty="0"/>
          </a:p>
          <a:p>
            <a:pPr lvl="1"/>
            <a:r>
              <a:rPr lang="id-ID" dirty="0"/>
              <a:t>Vitamin A, C &amp; E</a:t>
            </a:r>
            <a:endParaRPr lang="en-US" dirty="0"/>
          </a:p>
          <a:p>
            <a:pPr lvl="1"/>
            <a:r>
              <a:rPr lang="id-ID" dirty="0"/>
              <a:t>komponen bioaktif non-essesial</a:t>
            </a:r>
          </a:p>
        </p:txBody>
      </p:sp>
    </p:spTree>
    <p:extLst>
      <p:ext uri="{BB962C8B-B14F-4D97-AF65-F5344CB8AC3E}">
        <p14:creationId xmlns:p14="http://schemas.microsoft.com/office/powerpoint/2010/main" val="12107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4831-B01E-4C7E-8A7C-8489449E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CFFBA-8F86-4363-AE04-1D78DA750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794C57F9-D5EC-4279-864F-FE5DB968D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36E51B-36A1-45AD-B452-617065F748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25" t="9911" r="12430"/>
          <a:stretch/>
        </p:blipFill>
        <p:spPr>
          <a:xfrm>
            <a:off x="708338" y="199399"/>
            <a:ext cx="10645462" cy="66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6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B6002-66B2-4ACB-9A30-58134498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B18FC-F0BB-4B85-88D4-CC383F865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2" descr="C:\Users\arsil\Desktop\Smartcreative2.jpg">
            <a:extLst>
              <a:ext uri="{FF2B5EF4-FFF2-40B4-BE49-F238E27FC236}">
                <a16:creationId xmlns:a16="http://schemas.microsoft.com/office/drawing/2014/main" id="{A69D0BBC-DC33-4DAC-99E4-47DABE074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C056FE-D62F-4613-85FB-FCF1531DC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98" t="16697" r="13908" b="12470"/>
          <a:stretch/>
        </p:blipFill>
        <p:spPr>
          <a:xfrm>
            <a:off x="104103" y="0"/>
            <a:ext cx="11447079" cy="6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2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A6DA-9466-49AB-8ECB-C6040B03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7E7DD47D-1464-4BEC-988F-4A1CE79A5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152"/>
            <a:ext cx="123122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B186B-FE38-46BB-90DE-0D485C762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/>
              <a:t>Terimakasih</a:t>
            </a:r>
            <a:r>
              <a:rPr lang="en-US" sz="9600" dirty="0"/>
              <a:t> </a:t>
            </a:r>
            <a:endParaRPr lang="id-ID" sz="9600" dirty="0"/>
          </a:p>
        </p:txBody>
      </p:sp>
    </p:spTree>
    <p:extLst>
      <p:ext uri="{BB962C8B-B14F-4D97-AF65-F5344CB8AC3E}">
        <p14:creationId xmlns:p14="http://schemas.microsoft.com/office/powerpoint/2010/main" val="211297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rsil\Desktop\Smartcreative2.jpg">
            <a:extLst>
              <a:ext uri="{FF2B5EF4-FFF2-40B4-BE49-F238E27FC236}">
                <a16:creationId xmlns:a16="http://schemas.microsoft.com/office/drawing/2014/main" id="{BDF902C1-E29E-4AD5-8009-972BFD19D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C5E32-27B0-49D5-A027-B6A35871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endParaRPr lang="id-ID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55EB25-7D48-4710-B39D-6938F91B0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52" y="2758575"/>
            <a:ext cx="4081571" cy="2172449"/>
          </a:xfrm>
        </p:spPr>
      </p:pic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DF43F7F7-2A9C-439D-853B-3A609AAE6102}"/>
              </a:ext>
            </a:extLst>
          </p:cNvPr>
          <p:cNvSpPr/>
          <p:nvPr/>
        </p:nvSpPr>
        <p:spPr>
          <a:xfrm>
            <a:off x="4780837" y="1330080"/>
            <a:ext cx="2330215" cy="8464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F402BE16-05A4-4A69-968F-32B1D4603678}"/>
              </a:ext>
            </a:extLst>
          </p:cNvPr>
          <p:cNvSpPr/>
          <p:nvPr/>
        </p:nvSpPr>
        <p:spPr>
          <a:xfrm rot="10577677">
            <a:off x="4960939" y="5376967"/>
            <a:ext cx="2270121" cy="10032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76DACF-F4E6-4153-A682-8F459E8C9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88824"/>
            <a:ext cx="4242750" cy="2386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41E728-6856-4C18-81E4-CF2955C5487F}"/>
              </a:ext>
            </a:extLst>
          </p:cNvPr>
          <p:cNvSpPr txBox="1"/>
          <p:nvPr/>
        </p:nvSpPr>
        <p:spPr>
          <a:xfrm>
            <a:off x="4780837" y="746670"/>
            <a:ext cx="2511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Nutrigenomik</a:t>
            </a:r>
            <a:r>
              <a:rPr lang="en-US" sz="3200" dirty="0"/>
              <a:t> </a:t>
            </a:r>
            <a:endParaRPr lang="id-ID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3DBB5-9E5A-4AD5-BA4E-2BF4BC97E2AF}"/>
              </a:ext>
            </a:extLst>
          </p:cNvPr>
          <p:cNvSpPr txBox="1"/>
          <p:nvPr/>
        </p:nvSpPr>
        <p:spPr>
          <a:xfrm>
            <a:off x="5292772" y="6537497"/>
            <a:ext cx="2511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Nutrigenetik</a:t>
            </a:r>
            <a:r>
              <a:rPr lang="en-US" sz="3200" dirty="0"/>
              <a:t> 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06471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64F2AC38-7F16-407A-9BF0-6A2C0D589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90B613-38F4-4123-AFED-814A4C1E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5807-0025-47A0-A462-4CAF7F641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600" dirty="0"/>
              <a:t>Nutrigenomik adalah ilmu yang mempelajari hubungan antara nutrisi yang memiliki komposisi spesifik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id-ID" sz="3600" dirty="0"/>
              <a:t>mampu menginduksi ekspresi gen dalam tubuh </a:t>
            </a:r>
            <a:endParaRPr lang="en-US" sz="3600" dirty="0"/>
          </a:p>
          <a:p>
            <a:r>
              <a:rPr lang="id-ID" sz="3600" dirty="0"/>
              <a:t>nutrigenetik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ilmu</a:t>
            </a:r>
            <a:r>
              <a:rPr lang="en-US" sz="3600" dirty="0"/>
              <a:t> yang </a:t>
            </a:r>
            <a:r>
              <a:rPr lang="en-US" sz="3600" dirty="0" err="1"/>
              <a:t>mempelajari</a:t>
            </a:r>
            <a:r>
              <a:rPr lang="en-US" sz="3600" dirty="0"/>
              <a:t> </a:t>
            </a:r>
            <a:r>
              <a:rPr lang="en-US" sz="3600" dirty="0" err="1"/>
              <a:t>hubungan</a:t>
            </a:r>
            <a:r>
              <a:rPr lang="en-US" sz="3600" dirty="0"/>
              <a:t> </a:t>
            </a:r>
            <a:r>
              <a:rPr lang="en-US" sz="3600" dirty="0" err="1"/>
              <a:t>antara</a:t>
            </a:r>
            <a:r>
              <a:rPr lang="en-US" sz="3600" dirty="0"/>
              <a:t> factor </a:t>
            </a:r>
            <a:r>
              <a:rPr lang="id-ID" sz="3600" dirty="0"/>
              <a:t>genetik individu </a:t>
            </a:r>
            <a:r>
              <a:rPr lang="en-US" sz="3600" dirty="0" err="1"/>
              <a:t>sehingga</a:t>
            </a:r>
            <a:r>
              <a:rPr lang="en-US" sz="3600" dirty="0"/>
              <a:t> </a:t>
            </a:r>
            <a:r>
              <a:rPr lang="en-US" sz="3600" dirty="0" err="1"/>
              <a:t>mempengaruhi</a:t>
            </a:r>
            <a:r>
              <a:rPr lang="en-US" sz="3600" dirty="0"/>
              <a:t> </a:t>
            </a:r>
            <a:r>
              <a:rPr lang="en-US" sz="3600" dirty="0" err="1"/>
              <a:t>kebutuhan</a:t>
            </a:r>
            <a:r>
              <a:rPr lang="en-US" sz="3600" dirty="0"/>
              <a:t> </a:t>
            </a:r>
            <a:r>
              <a:rPr lang="en-US" sz="3600" dirty="0" err="1"/>
              <a:t>gizi</a:t>
            </a:r>
            <a:r>
              <a:rPr lang="en-US" sz="3600" dirty="0"/>
              <a:t> yang </a:t>
            </a:r>
            <a:r>
              <a:rPr lang="en-US" sz="3600" dirty="0" err="1"/>
              <a:t>spesifik</a:t>
            </a:r>
            <a:endParaRPr lang="en-US" sz="3600" dirty="0"/>
          </a:p>
          <a:p>
            <a:r>
              <a:rPr lang="id-ID" sz="3600" dirty="0"/>
              <a:t>Nutrigenomik dan nutrigenetik sifatnya reversible</a:t>
            </a:r>
            <a:endParaRPr lang="en-US" sz="3600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1469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6350-BCA9-44FF-B07A-2DA75D33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FF9FD6-238D-4970-9BDC-8BF5CE222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47" y="943713"/>
            <a:ext cx="3692781" cy="246308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1D28E0-8996-4561-B113-1AAE6304F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30" y="481578"/>
            <a:ext cx="2904454" cy="19293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81F003-9490-4890-A95A-FA6083749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25" y="3185666"/>
            <a:ext cx="3348648" cy="1929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4ED580-51E0-490B-8219-91DC8B7C1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49" y="4264830"/>
            <a:ext cx="2970727" cy="2228045"/>
          </a:xfrm>
          <a:prstGeom prst="rect">
            <a:avLst/>
          </a:prstGeom>
        </p:spPr>
      </p:pic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69907F87-BABC-4C45-8D0D-F55D5A904572}"/>
              </a:ext>
            </a:extLst>
          </p:cNvPr>
          <p:cNvSpPr/>
          <p:nvPr/>
        </p:nvSpPr>
        <p:spPr>
          <a:xfrm>
            <a:off x="4989424" y="455947"/>
            <a:ext cx="1290303" cy="35554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5B6B1FED-87C4-4BE6-93D6-4DDEC0D7C570}"/>
              </a:ext>
            </a:extLst>
          </p:cNvPr>
          <p:cNvSpPr/>
          <p:nvPr/>
        </p:nvSpPr>
        <p:spPr>
          <a:xfrm rot="9233546">
            <a:off x="5912272" y="5644618"/>
            <a:ext cx="1290303" cy="35554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5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2C901-C438-4A47-8C08-742F871D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" name="Picture 2" descr="C:\Users\arsil\Desktop\Smartcreative2.jpg">
            <a:extLst>
              <a:ext uri="{FF2B5EF4-FFF2-40B4-BE49-F238E27FC236}">
                <a16:creationId xmlns:a16="http://schemas.microsoft.com/office/drawing/2014/main" id="{0E5E7933-50C6-4A32-825B-A5CD69348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0EA4FD-4767-4F9A-AE41-F5F34BAE8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0" y="1584101"/>
            <a:ext cx="3495007" cy="26142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C61798-780E-4540-8A89-EEFB26DB3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65111"/>
            <a:ext cx="4593465" cy="2296733"/>
          </a:xfrm>
          <a:prstGeom prst="rect">
            <a:avLst/>
          </a:prstGeom>
        </p:spPr>
      </p:pic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A87BECD1-546B-4A71-A10A-5B7428EA03A3}"/>
              </a:ext>
            </a:extLst>
          </p:cNvPr>
          <p:cNvSpPr/>
          <p:nvPr/>
        </p:nvSpPr>
        <p:spPr>
          <a:xfrm rot="1233644">
            <a:off x="4936037" y="1896894"/>
            <a:ext cx="2961322" cy="9401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6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rsil\Desktop\Smartcreative2.jpg">
            <a:extLst>
              <a:ext uri="{FF2B5EF4-FFF2-40B4-BE49-F238E27FC236}">
                <a16:creationId xmlns:a16="http://schemas.microsoft.com/office/drawing/2014/main" id="{5A87B376-7F94-44F8-9CE7-07049C514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B66EDB-1C8D-448D-88C5-5BBE7C97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180"/>
            <a:ext cx="10515600" cy="1325563"/>
          </a:xfrm>
        </p:spPr>
        <p:txBody>
          <a:bodyPr/>
          <a:lstStyle/>
          <a:p>
            <a:r>
              <a:rPr lang="en-US" dirty="0"/>
              <a:t>Sejarah </a:t>
            </a:r>
            <a:endParaRPr lang="id-ID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837E30-8FCE-4737-9FBB-580ECD34B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8" y="1387475"/>
            <a:ext cx="6523745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953B3-0014-4CA6-BC3A-76A86DF56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0" y="1118919"/>
            <a:ext cx="6638925" cy="5010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9F28DB-943A-41C8-B5E6-19C3352FE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01" y="1933329"/>
            <a:ext cx="4887403" cy="32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8B2F7F91-BC95-42DA-BDAA-2CAF849C9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DD2AB-4DBE-4844-B69D-13D78490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BD425-83A8-4606-8052-258EF7CBA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Nutrigenomics adalah ilmu muda - istilah ini pertama kali digunakan pada tahun 2001 - yang berkaitan dengan interaksi antara diet dan genom </a:t>
            </a:r>
            <a:endParaRPr lang="en-US" dirty="0"/>
          </a:p>
          <a:p>
            <a:r>
              <a:rPr lang="id-ID" dirty="0"/>
              <a:t>Sekarang layak untuk mempelajari senyawa alami dalam jalur metabolisme yang berbeda dalam kaitannya dengan genotipe seseorang</a:t>
            </a:r>
            <a:endParaRPr lang="en-US" dirty="0"/>
          </a:p>
          <a:p>
            <a:r>
              <a:rPr lang="id-ID" dirty="0"/>
              <a:t>Nutrigenomik menandai pergeseran dari epidemiologi ke biologi molekuler dan genetika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8843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>
            <a:extLst>
              <a:ext uri="{FF2B5EF4-FFF2-40B4-BE49-F238E27FC236}">
                <a16:creationId xmlns:a16="http://schemas.microsoft.com/office/drawing/2014/main" id="{D2824FB9-0A73-43A6-A3B8-4B3D99FB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452F9D-40DB-4862-9BA3-3D855CBC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Keilmuan</a:t>
            </a:r>
            <a:r>
              <a:rPr lang="en-US" dirty="0"/>
              <a:t> </a:t>
            </a:r>
            <a:r>
              <a:rPr lang="en-US" dirty="0" err="1"/>
              <a:t>Nutrigenetik</a:t>
            </a:r>
            <a:r>
              <a:rPr lang="en-US" dirty="0"/>
              <a:t> dan </a:t>
            </a:r>
            <a:r>
              <a:rPr lang="en-US" dirty="0" err="1"/>
              <a:t>nutrigenomik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1A44-2DCD-41A9-8D40-F0F8C239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88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Dengan bahan makanan yang kita konsumsi, kita dapat menonaktifkan gen-gen buruk kita dan mengekspresikan gen-gen sehingga dapat mengoptimalkan kesehatan tubuh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109B3-7740-4D2B-9098-FF5A9BC7B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2" y="1424053"/>
            <a:ext cx="6795752" cy="444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6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361F-1947-4E44-AE4B-876EC77BD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id="{38B117F5-5EAC-42ED-B9FA-273024C5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C6B82-EBF4-4E93-A076-31CA02371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makanan apa yang kita butuhkan dan makanan apa harus kita hindari        database gen yang berasosiasi dengan penyakit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menjaga kesehatan dan menghindarkan dari potensi penyakit kronis yang mungkin menyerang sehingga kebutuhan terhadap obat juga dapat dikurangi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Komposisi kebutuhan gizi berbasis profil genotip akan memberikan pengetahuan tentang jenis-jenis pangan apa saja yang sesuai untuk dikonsumsi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70461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438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Pertemuan 1: Pengertian Nutrigenetika dan nutrigenomika</vt:lpstr>
      <vt:lpstr>Pengertian</vt:lpstr>
      <vt:lpstr>PowerPoint Presentation</vt:lpstr>
      <vt:lpstr>PowerPoint Presentation</vt:lpstr>
      <vt:lpstr>PowerPoint Presentation</vt:lpstr>
      <vt:lpstr>Sejarah </vt:lpstr>
      <vt:lpstr>PowerPoint Presentation</vt:lpstr>
      <vt:lpstr>Tujuan Keilmuan Nutrigenetik dan nutrigenomik </vt:lpstr>
      <vt:lpstr>PowerPoint Presentation</vt:lpstr>
      <vt:lpstr>Ruang lingkup   </vt:lpstr>
      <vt:lpstr>Support Bioteknologi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Nutrigenetika dan nutrigenomika</dc:title>
  <dc:creator>Shinanju Keep</dc:creator>
  <cp:lastModifiedBy>Shinanju Keep</cp:lastModifiedBy>
  <cp:revision>12</cp:revision>
  <dcterms:created xsi:type="dcterms:W3CDTF">2019-03-03T17:42:34Z</dcterms:created>
  <dcterms:modified xsi:type="dcterms:W3CDTF">2019-03-13T21:41:31Z</dcterms:modified>
</cp:coreProperties>
</file>