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68" r:id="rId4"/>
    <p:sldId id="258" r:id="rId5"/>
    <p:sldId id="259" r:id="rId6"/>
    <p:sldId id="260" r:id="rId7"/>
    <p:sldId id="276" r:id="rId8"/>
    <p:sldId id="283" r:id="rId9"/>
    <p:sldId id="275" r:id="rId10"/>
    <p:sldId id="282" r:id="rId11"/>
    <p:sldId id="274" r:id="rId12"/>
    <p:sldId id="261" r:id="rId13"/>
    <p:sldId id="278" r:id="rId14"/>
    <p:sldId id="262" r:id="rId15"/>
    <p:sldId id="284" r:id="rId16"/>
    <p:sldId id="263" r:id="rId17"/>
    <p:sldId id="277" r:id="rId18"/>
    <p:sldId id="264" r:id="rId19"/>
    <p:sldId id="266" r:id="rId20"/>
    <p:sldId id="279" r:id="rId21"/>
    <p:sldId id="272" r:id="rId22"/>
    <p:sldId id="281" r:id="rId23"/>
    <p:sldId id="265" r:id="rId24"/>
    <p:sldId id="267" r:id="rId25"/>
    <p:sldId id="269" r:id="rId26"/>
    <p:sldId id="270" r:id="rId27"/>
    <p:sldId id="271"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54" d="100"/>
          <a:sy n="54" d="100"/>
        </p:scale>
        <p:origin x="4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56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746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640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391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359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271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744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855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67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72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8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7/15/2019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0902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a:extLst>
              <a:ext uri="{FF2B5EF4-FFF2-40B4-BE49-F238E27FC236}">
                <a16:creationId xmlns:a16="http://schemas.microsoft.com/office/drawing/2014/main" id="{4BCD2437-D093-4BB9-8FE6-95E8A7CF3F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9694"/>
            <a:ext cx="12192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a:t>        </a:t>
            </a:r>
            <a:r>
              <a:rPr lang="en-US" b="1" dirty="0"/>
              <a:t>BIOFARMASETIKA</a:t>
            </a:r>
            <a:endParaRPr lang="id-ID" b="1"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1877847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43" y="265030"/>
            <a:ext cx="9695543" cy="6592970"/>
          </a:xfrm>
        </p:spPr>
      </p:pic>
    </p:spTree>
    <p:extLst>
      <p:ext uri="{BB962C8B-B14F-4D97-AF65-F5344CB8AC3E}">
        <p14:creationId xmlns:p14="http://schemas.microsoft.com/office/powerpoint/2010/main" val="629018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normAutofit/>
          </a:bodyPr>
          <a:lstStyle/>
          <a:p>
            <a:pPr marL="0" indent="0" fontAlgn="base">
              <a:buNone/>
            </a:pPr>
            <a:r>
              <a:rPr lang="en-US" b="1" dirty="0"/>
              <a:t>2.  </a:t>
            </a:r>
            <a:r>
              <a:rPr lang="id-ID" b="1" dirty="0"/>
              <a:t>Antibiotik</a:t>
            </a:r>
            <a:endParaRPr lang="en-US" dirty="0"/>
          </a:p>
          <a:p>
            <a:pPr marL="0" indent="0" fontAlgn="base">
              <a:buNone/>
            </a:pPr>
            <a:r>
              <a:rPr lang="id-ID" dirty="0"/>
              <a:t>Merupakan senyawa kimia yang dihasilkan oleh mikroorganisme dan senyawa ini mampu membunuh atau menghambat pertumbuhan mikroorganisme lain</a:t>
            </a:r>
            <a:endParaRPr lang="en-US" dirty="0"/>
          </a:p>
          <a:p>
            <a:pPr marL="0" indent="0" fontAlgn="base">
              <a:buNone/>
            </a:pPr>
            <a:r>
              <a:rPr lang="id-ID" dirty="0"/>
              <a:t>Empat kelas utama, yaitu tetrasiklin, eritromisin, penisilin, dan sefalosporin</a:t>
            </a:r>
            <a:endParaRPr lang="en-US" dirty="0"/>
          </a:p>
          <a:p>
            <a:pPr marL="0" indent="0" fontAlgn="base">
              <a:buNone/>
            </a:pPr>
            <a:r>
              <a:rPr lang="id-ID" dirty="0"/>
              <a:t>Penisilin dapat menghentikan infeksi dari bakteri – bakteri yang berbahaya</a:t>
            </a:r>
            <a:endParaRPr lang="en-US" dirty="0"/>
          </a:p>
          <a:p>
            <a:pPr marL="0" indent="0" fontAlgn="base">
              <a:buNone/>
            </a:pPr>
            <a:r>
              <a:rPr lang="id-ID" dirty="0"/>
              <a:t>Sefalosporin merupakan senyawa lain yang dapat membunuh bakteri yang tahan terhadap penisilin.</a:t>
            </a:r>
          </a:p>
          <a:p>
            <a:endParaRPr lang="id-ID" dirty="0"/>
          </a:p>
        </p:txBody>
      </p:sp>
    </p:spTree>
    <p:extLst>
      <p:ext uri="{BB962C8B-B14F-4D97-AF65-F5344CB8AC3E}">
        <p14:creationId xmlns:p14="http://schemas.microsoft.com/office/powerpoint/2010/main" val="113834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id-ID" dirty="0"/>
            </a:br>
            <a:endParaRPr lang="id-ID" dirty="0"/>
          </a:p>
        </p:txBody>
      </p:sp>
      <p:sp>
        <p:nvSpPr>
          <p:cNvPr id="3" name="Content Placeholder 2"/>
          <p:cNvSpPr>
            <a:spLocks noGrp="1"/>
          </p:cNvSpPr>
          <p:nvPr>
            <p:ph idx="1"/>
          </p:nvPr>
        </p:nvSpPr>
        <p:spPr>
          <a:xfrm>
            <a:off x="838200" y="609600"/>
            <a:ext cx="10515600" cy="5567363"/>
          </a:xfrm>
        </p:spPr>
        <p:txBody>
          <a:bodyPr>
            <a:normAutofit/>
          </a:bodyPr>
          <a:lstStyle/>
          <a:p>
            <a:pPr marL="0" indent="0" fontAlgn="base">
              <a:buNone/>
            </a:pPr>
            <a:r>
              <a:rPr lang="id-ID" b="1" dirty="0"/>
              <a:t>Macam</a:t>
            </a:r>
            <a:r>
              <a:rPr lang="en-US" b="1" dirty="0"/>
              <a:t>-</a:t>
            </a:r>
            <a:r>
              <a:rPr lang="en-US" b="1" dirty="0" err="1"/>
              <a:t>macam</a:t>
            </a:r>
            <a:r>
              <a:rPr lang="id-ID" b="1" dirty="0"/>
              <a:t> Antibiotik</a:t>
            </a:r>
            <a:r>
              <a:rPr lang="en-US" dirty="0"/>
              <a:t> </a:t>
            </a:r>
            <a:r>
              <a:rPr lang="id-ID" dirty="0"/>
              <a:t>berdasarkan sasaran kerja senyawa tersebut dan susunan kimiawinya</a:t>
            </a:r>
            <a:r>
              <a:rPr lang="en-US" dirty="0"/>
              <a:t> :</a:t>
            </a:r>
          </a:p>
          <a:p>
            <a:pPr marL="0" indent="0" fontAlgn="base">
              <a:buNone/>
            </a:pPr>
            <a:br>
              <a:rPr lang="id-ID" dirty="0"/>
            </a:br>
            <a:r>
              <a:rPr lang="id-ID" dirty="0"/>
              <a:t>a). Inhibitor sintesis dinding sel bakteri, mencakup golongan Penicillin, Polypeptide dan Cephalosporin, misalnya ampicillin, penicillin G</a:t>
            </a:r>
          </a:p>
          <a:p>
            <a:pPr marL="0" indent="0" fontAlgn="base">
              <a:buNone/>
            </a:pPr>
            <a:r>
              <a:rPr lang="id-ID" dirty="0"/>
              <a:t>b). Inhibitor transkripsi dan replikasi, mencakup golongan Quinolone, misalnya rifampicin, actinomycin D, nalidixic acid</a:t>
            </a:r>
            <a:endParaRPr lang="en-US" dirty="0"/>
          </a:p>
          <a:p>
            <a:pPr marL="0" indent="0" fontAlgn="base">
              <a:buNone/>
            </a:pPr>
            <a:r>
              <a:rPr lang="id-ID" dirty="0"/>
              <a:t>c). Inhibitor sintesis protein, mencakup banyak jenis antibiotik, terutama dari golongan Macrolide, Aminoglycoside, dan Tetracycline, misalnya gentamycin, chloramphenicol, kanamycin, streptomycin, tetracycline,oxytetracyclin</a:t>
            </a:r>
            <a:endParaRPr lang="en-US" dirty="0"/>
          </a:p>
        </p:txBody>
      </p:sp>
    </p:spTree>
    <p:extLst>
      <p:ext uri="{BB962C8B-B14F-4D97-AF65-F5344CB8AC3E}">
        <p14:creationId xmlns:p14="http://schemas.microsoft.com/office/powerpoint/2010/main" val="332513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fontAlgn="base">
              <a:buNone/>
            </a:pPr>
            <a:r>
              <a:rPr lang="id-ID" dirty="0"/>
              <a:t>d). Inhibitor fungsi membran sel, misalnya ionomycin, valinomycin.</a:t>
            </a:r>
          </a:p>
          <a:p>
            <a:pPr marL="0" indent="0" fontAlgn="base">
              <a:buNone/>
            </a:pPr>
            <a:r>
              <a:rPr lang="id-ID" dirty="0"/>
              <a:t>e). Inhibitor fungsi sel lainnya, seperti golongan sulfa atau sulfonamida, misalnya oligomycin, tunicamycin.</a:t>
            </a:r>
          </a:p>
          <a:p>
            <a:pPr marL="0" indent="0" fontAlgn="base">
              <a:buNone/>
            </a:pPr>
            <a:r>
              <a:rPr lang="id-ID" dirty="0"/>
              <a:t>f). Antimetabolit, misalnya azaserine.</a:t>
            </a:r>
          </a:p>
          <a:p>
            <a:pPr marL="0" indent="0">
              <a:buNone/>
            </a:pPr>
            <a:endParaRPr lang="id-ID" dirty="0"/>
          </a:p>
          <a:p>
            <a:endParaRPr lang="id-ID" dirty="0"/>
          </a:p>
        </p:txBody>
      </p:sp>
    </p:spTree>
    <p:extLst>
      <p:ext uri="{BB962C8B-B14F-4D97-AF65-F5344CB8AC3E}">
        <p14:creationId xmlns:p14="http://schemas.microsoft.com/office/powerpoint/2010/main" val="156550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pPr marL="0" indent="0" fontAlgn="base">
              <a:buNone/>
            </a:pPr>
            <a:r>
              <a:rPr lang="id-ID" b="1" dirty="0"/>
              <a:t>Terapi Gen</a:t>
            </a:r>
            <a:endParaRPr lang="id-ID" dirty="0"/>
          </a:p>
          <a:p>
            <a:pPr fontAlgn="base"/>
            <a:r>
              <a:rPr lang="id-ID" dirty="0"/>
              <a:t>Terapi gen adalah Terapi gen </a:t>
            </a:r>
            <a:r>
              <a:rPr lang="en-US" dirty="0" err="1"/>
              <a:t>teknik</a:t>
            </a:r>
            <a:r>
              <a:rPr lang="en-US" dirty="0"/>
              <a:t> </a:t>
            </a:r>
            <a:r>
              <a:rPr lang="en-US" dirty="0" err="1"/>
              <a:t>untuk</a:t>
            </a:r>
            <a:r>
              <a:rPr lang="en-US" dirty="0"/>
              <a:t> </a:t>
            </a:r>
            <a:r>
              <a:rPr lang="id-ID" dirty="0"/>
              <a:t>mengoreksi gen yang </a:t>
            </a:r>
            <a:r>
              <a:rPr lang="en-US" dirty="0" err="1"/>
              <a:t>bermutasi</a:t>
            </a:r>
            <a:r>
              <a:rPr lang="en-US" dirty="0"/>
              <a:t> </a:t>
            </a:r>
            <a:r>
              <a:rPr lang="en-US" dirty="0" err="1"/>
              <a:t>penyebab</a:t>
            </a:r>
            <a:r>
              <a:rPr lang="en-US" dirty="0"/>
              <a:t> </a:t>
            </a:r>
            <a:r>
              <a:rPr lang="id-ID" dirty="0"/>
              <a:t>penyakit</a:t>
            </a:r>
            <a:endParaRPr lang="en-US" dirty="0"/>
          </a:p>
          <a:p>
            <a:pPr fontAlgn="base"/>
            <a:r>
              <a:rPr lang="id-ID" dirty="0"/>
              <a:t>terapi gen sudah dimulai sejak tahun 1990.</a:t>
            </a:r>
          </a:p>
          <a:p>
            <a:pPr fontAlgn="base"/>
            <a:r>
              <a:rPr lang="en-US" dirty="0" err="1"/>
              <a:t>Dengan</a:t>
            </a:r>
            <a:r>
              <a:rPr lang="en-US" dirty="0"/>
              <a:t> </a:t>
            </a:r>
            <a:r>
              <a:rPr lang="en-US" dirty="0" err="1"/>
              <a:t>bioinformatika</a:t>
            </a:r>
            <a:r>
              <a:rPr lang="en-US" dirty="0"/>
              <a:t>, </a:t>
            </a:r>
            <a:r>
              <a:rPr lang="id-ID" dirty="0"/>
              <a:t>sudah dapat menentukan gen yang dapat menimbulkan penyakit/kelainan</a:t>
            </a:r>
            <a:r>
              <a:rPr lang="en-US" dirty="0"/>
              <a:t> </a:t>
            </a:r>
            <a:r>
              <a:rPr lang="en-US" dirty="0" err="1"/>
              <a:t>serta</a:t>
            </a:r>
            <a:r>
              <a:rPr lang="en-US" dirty="0"/>
              <a:t> </a:t>
            </a:r>
            <a:r>
              <a:rPr lang="en-US" dirty="0" err="1"/>
              <a:t>dapat</a:t>
            </a:r>
            <a:r>
              <a:rPr lang="en-US" dirty="0"/>
              <a:t> </a:t>
            </a:r>
            <a:r>
              <a:rPr lang="en-US" dirty="0" err="1"/>
              <a:t>dianalisa</a:t>
            </a:r>
            <a:r>
              <a:rPr lang="en-US" dirty="0"/>
              <a:t> </a:t>
            </a:r>
            <a:r>
              <a:rPr lang="id-ID" dirty="0"/>
              <a:t>cara memperbaiki atau mengganti gen tersebut, dengan menggunakan bakteri, virus yang sudah dimodifikasi secara genetic</a:t>
            </a:r>
            <a:r>
              <a:rPr lang="en-US" dirty="0"/>
              <a:t> </a:t>
            </a:r>
            <a:r>
              <a:rPr lang="id-ID" dirty="0"/>
              <a:t>dan dipakai sebagai obat bahkan dapat menggantikan organ tubuh.</a:t>
            </a:r>
          </a:p>
          <a:p>
            <a:endParaRPr lang="id-ID" dirty="0"/>
          </a:p>
        </p:txBody>
      </p:sp>
    </p:spTree>
    <p:extLst>
      <p:ext uri="{BB962C8B-B14F-4D97-AF65-F5344CB8AC3E}">
        <p14:creationId xmlns:p14="http://schemas.microsoft.com/office/powerpoint/2010/main" val="352636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4909" y="599151"/>
            <a:ext cx="7979320" cy="5904698"/>
          </a:xfrm>
        </p:spPr>
      </p:pic>
    </p:spTree>
    <p:extLst>
      <p:ext uri="{BB962C8B-B14F-4D97-AF65-F5344CB8AC3E}">
        <p14:creationId xmlns:p14="http://schemas.microsoft.com/office/powerpoint/2010/main" val="341094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6360"/>
          </a:xfrm>
        </p:spPr>
        <p:txBody>
          <a:bodyPr>
            <a:normAutofit fontScale="90000"/>
          </a:bodyPr>
          <a:lstStyle/>
          <a:p>
            <a:r>
              <a:rPr lang="id-ID" b="1" dirty="0"/>
              <a:t>Terapi</a:t>
            </a:r>
            <a:r>
              <a:rPr lang="en-US" b="1" dirty="0"/>
              <a:t> </a:t>
            </a:r>
            <a:r>
              <a:rPr lang="id-ID" b="1" dirty="0"/>
              <a:t>Gen</a:t>
            </a:r>
            <a:endParaRPr lang="id-ID" dirty="0"/>
          </a:p>
        </p:txBody>
      </p:sp>
      <p:sp>
        <p:nvSpPr>
          <p:cNvPr id="3" name="Content Placeholder 2"/>
          <p:cNvSpPr>
            <a:spLocks noGrp="1"/>
          </p:cNvSpPr>
          <p:nvPr>
            <p:ph idx="1"/>
          </p:nvPr>
        </p:nvSpPr>
        <p:spPr>
          <a:xfrm>
            <a:off x="838200" y="1132114"/>
            <a:ext cx="10515600" cy="5044849"/>
          </a:xfrm>
        </p:spPr>
        <p:txBody>
          <a:bodyPr>
            <a:normAutofit/>
          </a:bodyPr>
          <a:lstStyle/>
          <a:p>
            <a:pPr marL="0" indent="0" fontAlgn="base">
              <a:buNone/>
            </a:pPr>
            <a:r>
              <a:rPr lang="id-ID" b="1" dirty="0"/>
              <a:t>1. Imunoterapi</a:t>
            </a:r>
            <a:r>
              <a:rPr lang="en-US" dirty="0"/>
              <a:t> </a:t>
            </a:r>
            <a:r>
              <a:rPr lang="id-ID" dirty="0"/>
              <a:t>Menggunakan sel yang telah dimodifikasi secara genetik dari partikel virus untuk menstimulir sistem imun tubuh sehingga mampu mengalahkan keganasan sel kanker.</a:t>
            </a:r>
          </a:p>
          <a:p>
            <a:pPr marL="0" indent="0" fontAlgn="base">
              <a:buNone/>
            </a:pPr>
            <a:r>
              <a:rPr lang="id-ID" b="1" dirty="0"/>
              <a:t>2. Viro onkolitik</a:t>
            </a:r>
            <a:r>
              <a:rPr lang="en-US" dirty="0"/>
              <a:t> </a:t>
            </a:r>
            <a:r>
              <a:rPr lang="id-ID" dirty="0"/>
              <a:t>Menggunakan partikel sel virus yang bereplikasi didalam sel kanker dan menyebabkan sel kanker menjadi mati.</a:t>
            </a:r>
          </a:p>
          <a:p>
            <a:pPr marL="0" indent="0" fontAlgn="base">
              <a:buNone/>
            </a:pPr>
            <a:r>
              <a:rPr lang="id-ID" b="1" dirty="0"/>
              <a:t>3. Transfer gen</a:t>
            </a:r>
            <a:r>
              <a:rPr lang="en-US" b="1" dirty="0"/>
              <a:t> </a:t>
            </a:r>
            <a:r>
              <a:rPr lang="id-ID" dirty="0"/>
              <a:t>Te</a:t>
            </a:r>
            <a:r>
              <a:rPr lang="en-US" dirty="0"/>
              <a:t>k</a:t>
            </a:r>
            <a:r>
              <a:rPr lang="id-ID" dirty="0"/>
              <a:t>nik ini relatif baru, dengan cara </a:t>
            </a:r>
            <a:r>
              <a:rPr lang="en-US" dirty="0" err="1"/>
              <a:t>memasukkan</a:t>
            </a:r>
            <a:r>
              <a:rPr lang="en-US" dirty="0"/>
              <a:t> </a:t>
            </a:r>
            <a:r>
              <a:rPr lang="id-ID" dirty="0"/>
              <a:t>gen  baru kedalam sel kanker atau </a:t>
            </a:r>
            <a:r>
              <a:rPr lang="en-US" dirty="0"/>
              <a:t> </a:t>
            </a:r>
            <a:r>
              <a:rPr lang="id-ID" dirty="0"/>
              <a:t> jaringan kanker sehingga dapat menghentikan pertumbuhan dan menghancurkan sel kanker.</a:t>
            </a:r>
            <a:endParaRPr lang="en-US" dirty="0"/>
          </a:p>
        </p:txBody>
      </p:sp>
    </p:spTree>
    <p:extLst>
      <p:ext uri="{BB962C8B-B14F-4D97-AF65-F5344CB8AC3E}">
        <p14:creationId xmlns:p14="http://schemas.microsoft.com/office/powerpoint/2010/main" val="885608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561"/>
          </a:xfrm>
        </p:spPr>
        <p:txBody>
          <a:bodyPr/>
          <a:lstStyle/>
          <a:p>
            <a:r>
              <a:rPr lang="en-US" dirty="0" err="1"/>
              <a:t>Penyakit</a:t>
            </a:r>
            <a:r>
              <a:rPr lang="en-US" dirty="0"/>
              <a:t> yang </a:t>
            </a:r>
            <a:r>
              <a:rPr lang="en-US" dirty="0" err="1"/>
              <a:t>menggunakan</a:t>
            </a:r>
            <a:r>
              <a:rPr lang="en-US" dirty="0"/>
              <a:t> </a:t>
            </a:r>
            <a:r>
              <a:rPr lang="en-US" dirty="0" err="1"/>
              <a:t>terapi</a:t>
            </a:r>
            <a:r>
              <a:rPr lang="en-US" dirty="0"/>
              <a:t> gen </a:t>
            </a:r>
            <a:endParaRPr lang="id-ID" dirty="0"/>
          </a:p>
        </p:txBody>
      </p:sp>
      <p:sp>
        <p:nvSpPr>
          <p:cNvPr id="3" name="Content Placeholder 2"/>
          <p:cNvSpPr>
            <a:spLocks noGrp="1"/>
          </p:cNvSpPr>
          <p:nvPr>
            <p:ph idx="1"/>
          </p:nvPr>
        </p:nvSpPr>
        <p:spPr/>
        <p:txBody>
          <a:bodyPr>
            <a:normAutofit/>
          </a:bodyPr>
          <a:lstStyle/>
          <a:p>
            <a:pPr marL="0" indent="0" fontAlgn="base">
              <a:buNone/>
            </a:pPr>
            <a:r>
              <a:rPr lang="id-ID" dirty="0"/>
              <a:t>a). Terapi gen untuk hemofilia</a:t>
            </a:r>
          </a:p>
          <a:p>
            <a:pPr marL="0" indent="0" fontAlgn="base">
              <a:buNone/>
            </a:pPr>
            <a:r>
              <a:rPr lang="id-ID" dirty="0"/>
              <a:t>dengan menyuntikkan </a:t>
            </a:r>
            <a:r>
              <a:rPr lang="en-US" dirty="0"/>
              <a:t>gen </a:t>
            </a:r>
            <a:r>
              <a:rPr lang="id-ID" dirty="0"/>
              <a:t>faktor pembekuan yang hilang</a:t>
            </a:r>
            <a:r>
              <a:rPr lang="en-US" dirty="0"/>
              <a:t> </a:t>
            </a:r>
            <a:r>
              <a:rPr lang="en-US" dirty="0" err="1"/>
              <a:t>sehingga</a:t>
            </a:r>
            <a:r>
              <a:rPr lang="id-ID" dirty="0"/>
              <a:t> dapat </a:t>
            </a:r>
            <a:r>
              <a:rPr lang="en-US" dirty="0" err="1"/>
              <a:t>memenuhi</a:t>
            </a:r>
            <a:r>
              <a:rPr lang="en-US" dirty="0"/>
              <a:t> </a:t>
            </a:r>
            <a:r>
              <a:rPr lang="en-US" dirty="0" err="1"/>
              <a:t>jebutuhan</a:t>
            </a:r>
            <a:r>
              <a:rPr lang="en-US" dirty="0"/>
              <a:t> </a:t>
            </a:r>
            <a:r>
              <a:rPr lang="en-US" dirty="0" err="1"/>
              <a:t>pasien</a:t>
            </a:r>
            <a:r>
              <a:rPr lang="en-US" dirty="0"/>
              <a:t> </a:t>
            </a:r>
            <a:r>
              <a:rPr lang="en-US" dirty="0" err="1"/>
              <a:t>akan</a:t>
            </a:r>
            <a:r>
              <a:rPr lang="en-US" dirty="0"/>
              <a:t> protein </a:t>
            </a:r>
            <a:r>
              <a:rPr lang="en-US" dirty="0" err="1"/>
              <a:t>pembeku</a:t>
            </a:r>
            <a:r>
              <a:rPr lang="en-US" dirty="0"/>
              <a:t> </a:t>
            </a:r>
            <a:r>
              <a:rPr lang="en-US" dirty="0" err="1"/>
              <a:t>darah</a:t>
            </a:r>
            <a:endParaRPr lang="en-US" dirty="0"/>
          </a:p>
          <a:p>
            <a:pPr marL="0" indent="0" fontAlgn="base">
              <a:buNone/>
            </a:pPr>
            <a:r>
              <a:rPr lang="id-ID" dirty="0"/>
              <a:t>b). Gen Terapi untuk Kanker</a:t>
            </a:r>
          </a:p>
          <a:p>
            <a:pPr marL="0" indent="0" fontAlgn="base">
              <a:buNone/>
            </a:pPr>
            <a:r>
              <a:rPr lang="id-ID" dirty="0"/>
              <a:t>c). Terapi gen untuk Muscular Dystrophy</a:t>
            </a:r>
          </a:p>
          <a:p>
            <a:pPr marL="0" indent="0" fontAlgn="base">
              <a:buNone/>
            </a:pPr>
            <a:r>
              <a:rPr lang="id-ID" dirty="0"/>
              <a:t>adalah kelainan genetik yang ditandai oleh kelemahan otot</a:t>
            </a:r>
          </a:p>
          <a:p>
            <a:pPr marL="0" indent="0" fontAlgn="base">
              <a:buNone/>
            </a:pPr>
            <a:r>
              <a:rPr lang="id-ID" dirty="0"/>
              <a:t>d). Ujicoba Terapi AIDS dengan Rekayasa Genetika</a:t>
            </a:r>
          </a:p>
          <a:p>
            <a:pPr marL="0" indent="0" fontAlgn="base">
              <a:buNone/>
            </a:pPr>
            <a:r>
              <a:rPr lang="en-US" dirty="0" err="1"/>
              <a:t>Tahap</a:t>
            </a:r>
            <a:r>
              <a:rPr lang="en-US" dirty="0"/>
              <a:t> </a:t>
            </a:r>
            <a:r>
              <a:rPr lang="id-ID" dirty="0"/>
              <a:t>uji coba pengobatan HIV-AIDS menggunakan terapi rekayasa genetika.</a:t>
            </a:r>
          </a:p>
          <a:p>
            <a:endParaRPr lang="id-ID" dirty="0"/>
          </a:p>
        </p:txBody>
      </p:sp>
    </p:spTree>
    <p:extLst>
      <p:ext uri="{BB962C8B-B14F-4D97-AF65-F5344CB8AC3E}">
        <p14:creationId xmlns:p14="http://schemas.microsoft.com/office/powerpoint/2010/main" val="293287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Dampak Negative Terapi Gen</a:t>
            </a:r>
            <a:br>
              <a:rPr lang="id-ID" dirty="0"/>
            </a:br>
            <a:endParaRPr lang="id-ID" dirty="0"/>
          </a:p>
        </p:txBody>
      </p:sp>
      <p:sp>
        <p:nvSpPr>
          <p:cNvPr id="3" name="Content Placeholder 2"/>
          <p:cNvSpPr>
            <a:spLocks noGrp="1"/>
          </p:cNvSpPr>
          <p:nvPr>
            <p:ph idx="1"/>
          </p:nvPr>
        </p:nvSpPr>
        <p:spPr/>
        <p:txBody>
          <a:bodyPr>
            <a:normAutofit/>
          </a:bodyPr>
          <a:lstStyle/>
          <a:p>
            <a:pPr marL="0" indent="0" fontAlgn="base">
              <a:buNone/>
            </a:pPr>
            <a:r>
              <a:rPr lang="id-ID" dirty="0"/>
              <a:t>Salah satu risiko besar adalah potensi untuk infeksi atau reaksi sistem kekebalan</a:t>
            </a:r>
            <a:endParaRPr lang="en-US" dirty="0"/>
          </a:p>
          <a:p>
            <a:pPr marL="0" indent="0" fontAlgn="base">
              <a:buNone/>
            </a:pPr>
            <a:r>
              <a:rPr lang="id-ID" dirty="0"/>
              <a:t>Virus vektor, cara memberikan terapi gen untuk sel, dapat menyebabkan infeksi dan/ atau peradangan dari jaringan, dan pengenalan buatan virus ke dalam tubuh dapat memulai proses penyakit lain.</a:t>
            </a:r>
          </a:p>
          <a:p>
            <a:pPr marL="0" indent="0" fontAlgn="base">
              <a:buNone/>
            </a:pPr>
            <a:br>
              <a:rPr lang="id-ID" dirty="0"/>
            </a:br>
            <a:endParaRPr lang="id-ID" dirty="0"/>
          </a:p>
        </p:txBody>
      </p:sp>
    </p:spTree>
    <p:extLst>
      <p:ext uri="{BB962C8B-B14F-4D97-AF65-F5344CB8AC3E}">
        <p14:creationId xmlns:p14="http://schemas.microsoft.com/office/powerpoint/2010/main" val="3625511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Hormon</a:t>
            </a:r>
            <a:r>
              <a:rPr lang="en-US" dirty="0"/>
              <a:t>-hormone </a:t>
            </a:r>
            <a:r>
              <a:rPr lang="en-US" dirty="0" err="1"/>
              <a:t>terapis</a:t>
            </a:r>
            <a:endParaRPr lang="id-ID" dirty="0"/>
          </a:p>
        </p:txBody>
      </p:sp>
      <p:sp>
        <p:nvSpPr>
          <p:cNvPr id="3" name="Content Placeholder 2"/>
          <p:cNvSpPr>
            <a:spLocks noGrp="1"/>
          </p:cNvSpPr>
          <p:nvPr>
            <p:ph idx="1"/>
          </p:nvPr>
        </p:nvSpPr>
        <p:spPr>
          <a:xfrm>
            <a:off x="939800" y="1567543"/>
            <a:ext cx="10515600" cy="4623934"/>
          </a:xfrm>
        </p:spPr>
        <p:txBody>
          <a:bodyPr>
            <a:normAutofit/>
          </a:bodyPr>
          <a:lstStyle/>
          <a:p>
            <a:pPr marL="0" indent="0" fontAlgn="base">
              <a:buNone/>
            </a:pPr>
            <a:r>
              <a:rPr lang="en-US" dirty="0"/>
              <a:t>1. insulin </a:t>
            </a:r>
          </a:p>
          <a:p>
            <a:pPr marL="0" indent="0" fontAlgn="base">
              <a:buNone/>
            </a:pPr>
            <a:r>
              <a:rPr lang="id-ID" dirty="0"/>
              <a:t>Salah satu penyakit yang banyak diderita masyarakat modern adalah diabetes tipe I, yaitu penyakit dimana tubuh tidak dapat mensintesis hormon insulin dalam jumlah cukup untuk pengaturan kadar gula darah</a:t>
            </a:r>
            <a:r>
              <a:rPr lang="en-US" dirty="0"/>
              <a:t>, </a:t>
            </a:r>
            <a:r>
              <a:rPr lang="id-ID" dirty="0"/>
              <a:t>merekayasa mikrobia agar dapat menghasilkan insulin manusia</a:t>
            </a:r>
            <a:endParaRPr lang="en-US" dirty="0"/>
          </a:p>
          <a:p>
            <a:pPr marL="0" indent="0" fontAlgn="base">
              <a:buNone/>
            </a:pPr>
            <a:r>
              <a:rPr lang="en-US" dirty="0"/>
              <a:t>2. </a:t>
            </a:r>
            <a:r>
              <a:rPr lang="id-ID" dirty="0"/>
              <a:t>hormon pertumbuhan manusia (hGH)</a:t>
            </a:r>
            <a:r>
              <a:rPr lang="en-US" dirty="0"/>
              <a:t>; </a:t>
            </a:r>
            <a:r>
              <a:rPr lang="id-ID" dirty="0"/>
              <a:t>mensintesis hGH dengan menggunakan expression host bakteri </a:t>
            </a:r>
            <a:r>
              <a:rPr lang="id-ID" i="1" dirty="0"/>
              <a:t>E. coli</a:t>
            </a:r>
            <a:r>
              <a:rPr lang="id-ID" dirty="0"/>
              <a:t> </a:t>
            </a:r>
            <a:endParaRPr lang="en-US" dirty="0"/>
          </a:p>
          <a:p>
            <a:pPr marL="0" indent="0" fontAlgn="base">
              <a:buNone/>
            </a:pPr>
            <a:r>
              <a:rPr lang="en-US" dirty="0"/>
              <a:t>3. </a:t>
            </a:r>
            <a:r>
              <a:rPr lang="id-ID" dirty="0"/>
              <a:t>Tissue Plasminogen Activator (tPA). Protein ini berfungsi untuk membantu melarutkan darah yang membeku dan menurunkan resiko serangan jantung</a:t>
            </a:r>
          </a:p>
        </p:txBody>
      </p:sp>
    </p:spTree>
    <p:extLst>
      <p:ext uri="{BB962C8B-B14F-4D97-AF65-F5344CB8AC3E}">
        <p14:creationId xmlns:p14="http://schemas.microsoft.com/office/powerpoint/2010/main" val="273748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3C1A81D5-C244-487A-881C-D9FC70C64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11"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2130" y="556128"/>
            <a:ext cx="9603275" cy="660399"/>
          </a:xfrm>
        </p:spPr>
        <p:txBody>
          <a:bodyPr>
            <a:normAutofit fontScale="90000"/>
          </a:bodyPr>
          <a:lstStyle/>
          <a:p>
            <a:r>
              <a:rPr lang="en-US" dirty="0" err="1"/>
              <a:t>Pengertian</a:t>
            </a:r>
            <a:r>
              <a:rPr lang="en-US" dirty="0"/>
              <a:t> </a:t>
            </a:r>
            <a:endParaRPr lang="id-ID" dirty="0"/>
          </a:p>
        </p:txBody>
      </p:sp>
      <p:pic>
        <p:nvPicPr>
          <p:cNvPr id="6" name="Picture 5">
            <a:extLst>
              <a:ext uri="{FF2B5EF4-FFF2-40B4-BE49-F238E27FC236}">
                <a16:creationId xmlns:a16="http://schemas.microsoft.com/office/drawing/2014/main" id="{6FE2DE98-F9E1-42B8-8F43-CA987CA083AA}"/>
              </a:ext>
            </a:extLst>
          </p:cNvPr>
          <p:cNvPicPr>
            <a:picLocks noChangeAspect="1"/>
          </p:cNvPicPr>
          <p:nvPr/>
        </p:nvPicPr>
        <p:blipFill>
          <a:blip r:embed="rId3"/>
          <a:stretch>
            <a:fillRect/>
          </a:stretch>
        </p:blipFill>
        <p:spPr>
          <a:xfrm>
            <a:off x="6810262" y="1772655"/>
            <a:ext cx="5381738" cy="3428932"/>
          </a:xfrm>
          <a:prstGeom prst="rect">
            <a:avLst/>
          </a:prstGeom>
        </p:spPr>
      </p:pic>
      <p:sp>
        <p:nvSpPr>
          <p:cNvPr id="5" name="Content Placeholder 4"/>
          <p:cNvSpPr>
            <a:spLocks noGrp="1"/>
          </p:cNvSpPr>
          <p:nvPr>
            <p:ph idx="1"/>
          </p:nvPr>
        </p:nvSpPr>
        <p:spPr>
          <a:xfrm>
            <a:off x="0" y="1216527"/>
            <a:ext cx="7794885" cy="4424945"/>
          </a:xfrm>
        </p:spPr>
        <p:txBody>
          <a:bodyPr>
            <a:normAutofit/>
          </a:bodyPr>
          <a:lstStyle/>
          <a:p>
            <a:pPr fontAlgn="base"/>
            <a:r>
              <a:rPr lang="id-ID" dirty="0"/>
              <a:t>Biopharmaceuticals</a:t>
            </a:r>
            <a:r>
              <a:rPr lang="en-US" dirty="0"/>
              <a:t>: </a:t>
            </a:r>
            <a:r>
              <a:rPr lang="en-US" dirty="0" err="1"/>
              <a:t>ilmu</a:t>
            </a:r>
            <a:r>
              <a:rPr lang="en-US" dirty="0"/>
              <a:t> yang </a:t>
            </a:r>
            <a:r>
              <a:rPr lang="en-US" dirty="0" err="1"/>
              <a:t>mempelajari</a:t>
            </a:r>
            <a:r>
              <a:rPr lang="en-US" dirty="0"/>
              <a:t> </a:t>
            </a:r>
            <a:r>
              <a:rPr lang="en-US" dirty="0" err="1"/>
              <a:t>penggunaan</a:t>
            </a:r>
            <a:r>
              <a:rPr lang="en-US" dirty="0"/>
              <a:t> protein </a:t>
            </a:r>
            <a:r>
              <a:rPr lang="en-US" dirty="0" err="1"/>
              <a:t>atau</a:t>
            </a:r>
            <a:r>
              <a:rPr lang="en-US" dirty="0"/>
              <a:t> </a:t>
            </a:r>
            <a:r>
              <a:rPr lang="en-US" dirty="0" err="1"/>
              <a:t>molekul</a:t>
            </a:r>
            <a:r>
              <a:rPr lang="en-US" dirty="0"/>
              <a:t> </a:t>
            </a:r>
            <a:r>
              <a:rPr lang="en-US" dirty="0" err="1"/>
              <a:t>lainnya</a:t>
            </a:r>
            <a:r>
              <a:rPr lang="en-US" dirty="0"/>
              <a:t> </a:t>
            </a:r>
            <a:r>
              <a:rPr lang="en-US" dirty="0" err="1"/>
              <a:t>untuk</a:t>
            </a:r>
            <a:r>
              <a:rPr lang="en-US" dirty="0"/>
              <a:t> </a:t>
            </a:r>
            <a:r>
              <a:rPr lang="en-US" dirty="0" err="1"/>
              <a:t>terapi</a:t>
            </a:r>
            <a:r>
              <a:rPr lang="en-US" dirty="0"/>
              <a:t> </a:t>
            </a:r>
            <a:r>
              <a:rPr lang="en-US" dirty="0" err="1"/>
              <a:t>penyakit</a:t>
            </a:r>
            <a:endParaRPr lang="en-US" dirty="0"/>
          </a:p>
          <a:p>
            <a:pPr fontAlgn="base"/>
            <a:r>
              <a:rPr lang="id-ID" dirty="0"/>
              <a:t>Bioteknologi </a:t>
            </a:r>
            <a:r>
              <a:rPr lang="en-US" dirty="0"/>
              <a:t>        </a:t>
            </a:r>
            <a:r>
              <a:rPr lang="id-ID" dirty="0"/>
              <a:t>memodifikasi suatu produk </a:t>
            </a:r>
            <a:endParaRPr lang="en-US" dirty="0"/>
          </a:p>
          <a:p>
            <a:pPr marL="0" indent="0" fontAlgn="base">
              <a:buNone/>
            </a:pPr>
            <a:r>
              <a:rPr lang="en-US" dirty="0"/>
              <a:t>   </a:t>
            </a:r>
            <a:r>
              <a:rPr lang="id-ID" dirty="0"/>
              <a:t>atau proses untuk tujuan khusus. </a:t>
            </a:r>
            <a:endParaRPr lang="en-US" dirty="0"/>
          </a:p>
          <a:p>
            <a:pPr fontAlgn="base"/>
            <a:r>
              <a:rPr lang="id-ID" dirty="0"/>
              <a:t>Farmasi </a:t>
            </a:r>
            <a:r>
              <a:rPr lang="en-US" dirty="0"/>
              <a:t>            </a:t>
            </a:r>
            <a:r>
              <a:rPr lang="en-US" dirty="0" err="1"/>
              <a:t>teknik</a:t>
            </a:r>
            <a:r>
              <a:rPr lang="en-US" dirty="0"/>
              <a:t> </a:t>
            </a:r>
            <a:r>
              <a:rPr lang="id-ID" dirty="0"/>
              <a:t>bioteknologi untuk </a:t>
            </a:r>
            <a:r>
              <a:rPr lang="en-US" dirty="0" err="1"/>
              <a:t>pembuatan</a:t>
            </a:r>
            <a:r>
              <a:rPr lang="en-US" dirty="0"/>
              <a:t> </a:t>
            </a:r>
            <a:r>
              <a:rPr lang="id-ID" dirty="0"/>
              <a:t>obat, terapi gen, pengujian genetik, dan pharmacogenomics. </a:t>
            </a:r>
            <a:endParaRPr lang="en-US" dirty="0"/>
          </a:p>
          <a:p>
            <a:pPr marL="0" indent="0" fontAlgn="base">
              <a:buNone/>
            </a:pPr>
            <a:endParaRPr lang="en-US" dirty="0"/>
          </a:p>
        </p:txBody>
      </p:sp>
      <p:sp>
        <p:nvSpPr>
          <p:cNvPr id="7" name="Arrow: Right 6">
            <a:extLst>
              <a:ext uri="{FF2B5EF4-FFF2-40B4-BE49-F238E27FC236}">
                <a16:creationId xmlns:a16="http://schemas.microsoft.com/office/drawing/2014/main" id="{53CE436F-FB9D-4256-B4C7-979169E58677}"/>
              </a:ext>
            </a:extLst>
          </p:cNvPr>
          <p:cNvSpPr/>
          <p:nvPr/>
        </p:nvSpPr>
        <p:spPr>
          <a:xfrm>
            <a:off x="2833141" y="5981075"/>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Arrow: Right 7">
            <a:extLst>
              <a:ext uri="{FF2B5EF4-FFF2-40B4-BE49-F238E27FC236}">
                <a16:creationId xmlns:a16="http://schemas.microsoft.com/office/drawing/2014/main" id="{4355C1E5-69DD-4084-AAD2-D3ADBAE5BC66}"/>
              </a:ext>
            </a:extLst>
          </p:cNvPr>
          <p:cNvSpPr/>
          <p:nvPr/>
        </p:nvSpPr>
        <p:spPr>
          <a:xfrm>
            <a:off x="2323206" y="2627926"/>
            <a:ext cx="464695" cy="259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Arrow: Right 8">
            <a:extLst>
              <a:ext uri="{FF2B5EF4-FFF2-40B4-BE49-F238E27FC236}">
                <a16:creationId xmlns:a16="http://schemas.microsoft.com/office/drawing/2014/main" id="{9BFBD19B-35F3-4FF6-BBDF-1E379DB81913}"/>
              </a:ext>
            </a:extLst>
          </p:cNvPr>
          <p:cNvSpPr/>
          <p:nvPr/>
        </p:nvSpPr>
        <p:spPr>
          <a:xfrm>
            <a:off x="1711108" y="3649756"/>
            <a:ext cx="464695" cy="259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15622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Insulin</a:t>
            </a:r>
            <a:br>
              <a:rPr lang="id-ID" dirty="0"/>
            </a:br>
            <a:endParaRPr lang="id-ID" dirty="0"/>
          </a:p>
        </p:txBody>
      </p:sp>
      <p:sp>
        <p:nvSpPr>
          <p:cNvPr id="3" name="Content Placeholder 2"/>
          <p:cNvSpPr>
            <a:spLocks noGrp="1"/>
          </p:cNvSpPr>
          <p:nvPr>
            <p:ph idx="1"/>
          </p:nvPr>
        </p:nvSpPr>
        <p:spPr>
          <a:xfrm>
            <a:off x="838200" y="1422400"/>
            <a:ext cx="10515600" cy="4754563"/>
          </a:xfrm>
        </p:spPr>
        <p:txBody>
          <a:bodyPr>
            <a:normAutofit/>
          </a:bodyPr>
          <a:lstStyle/>
          <a:p>
            <a:pPr fontAlgn="base"/>
            <a:r>
              <a:rPr lang="en-US" dirty="0" err="1"/>
              <a:t>Hormon</a:t>
            </a:r>
            <a:r>
              <a:rPr lang="en-US" dirty="0"/>
              <a:t> </a:t>
            </a:r>
            <a:r>
              <a:rPr lang="id-ID" dirty="0"/>
              <a:t>Insulin</a:t>
            </a:r>
            <a:r>
              <a:rPr lang="en-US" dirty="0"/>
              <a:t> </a:t>
            </a:r>
            <a:r>
              <a:rPr lang="en-US" dirty="0" err="1"/>
              <a:t>berperan</a:t>
            </a:r>
            <a:r>
              <a:rPr lang="en-US" dirty="0"/>
              <a:t> </a:t>
            </a:r>
            <a:r>
              <a:rPr lang="en-US" dirty="0" err="1"/>
              <a:t>mengubah</a:t>
            </a:r>
            <a:r>
              <a:rPr lang="en-US" dirty="0"/>
              <a:t> </a:t>
            </a:r>
            <a:r>
              <a:rPr lang="en-US" dirty="0" err="1"/>
              <a:t>glukosa</a:t>
            </a:r>
            <a:r>
              <a:rPr lang="en-US" dirty="0"/>
              <a:t> </a:t>
            </a:r>
            <a:r>
              <a:rPr lang="en-US" dirty="0" err="1"/>
              <a:t>dalam</a:t>
            </a:r>
            <a:r>
              <a:rPr lang="en-US" dirty="0"/>
              <a:t> </a:t>
            </a:r>
            <a:r>
              <a:rPr lang="en-US" dirty="0" err="1"/>
              <a:t>darah</a:t>
            </a:r>
            <a:r>
              <a:rPr lang="en-US" dirty="0"/>
              <a:t> </a:t>
            </a:r>
            <a:r>
              <a:rPr lang="en-US" dirty="0" err="1"/>
              <a:t>menjadi</a:t>
            </a:r>
            <a:r>
              <a:rPr lang="en-US" dirty="0"/>
              <a:t> </a:t>
            </a:r>
            <a:r>
              <a:rPr lang="en-US" dirty="0" err="1"/>
              <a:t>glikogen</a:t>
            </a:r>
            <a:r>
              <a:rPr lang="en-US" dirty="0"/>
              <a:t> </a:t>
            </a:r>
            <a:r>
              <a:rPr lang="id-ID" dirty="0"/>
              <a:t>melalui transporter glukosa GLUT1 dan GLUT4 dan menyimpannya </a:t>
            </a:r>
            <a:r>
              <a:rPr lang="en-US" dirty="0"/>
              <a:t>di </a:t>
            </a:r>
            <a:r>
              <a:rPr lang="id-ID" dirty="0"/>
              <a:t>hati dan otot sebagai sumber energi</a:t>
            </a:r>
            <a:endParaRPr lang="en-US" dirty="0"/>
          </a:p>
          <a:p>
            <a:pPr fontAlgn="base"/>
            <a:r>
              <a:rPr lang="id-ID" dirty="0"/>
              <a:t>Kadar insulin yang rendah akan mengurangi penyerapan glukosa </a:t>
            </a:r>
            <a:r>
              <a:rPr lang="en-US" dirty="0" err="1"/>
              <a:t>sehingga</a:t>
            </a:r>
            <a:r>
              <a:rPr lang="en-US" dirty="0"/>
              <a:t> </a:t>
            </a:r>
            <a:r>
              <a:rPr lang="id-ID" dirty="0"/>
              <a:t>tubuh akan menggunakan lemak sebagai sumber energi</a:t>
            </a:r>
            <a:endParaRPr lang="en-US" dirty="0"/>
          </a:p>
          <a:p>
            <a:pPr fontAlgn="base"/>
            <a:r>
              <a:rPr lang="en-US" dirty="0" err="1"/>
              <a:t>Rekayasa</a:t>
            </a:r>
            <a:r>
              <a:rPr lang="en-US" dirty="0"/>
              <a:t> </a:t>
            </a:r>
            <a:r>
              <a:rPr lang="en-US" dirty="0" err="1"/>
              <a:t>genetika</a:t>
            </a:r>
            <a:r>
              <a:rPr lang="en-US" dirty="0"/>
              <a:t> : </a:t>
            </a:r>
            <a:r>
              <a:rPr lang="id-ID" dirty="0"/>
              <a:t>Gen yang </a:t>
            </a:r>
            <a:r>
              <a:rPr lang="en-US" dirty="0" err="1"/>
              <a:t>penghasil</a:t>
            </a:r>
            <a:r>
              <a:rPr lang="en-US" dirty="0"/>
              <a:t> </a:t>
            </a:r>
            <a:r>
              <a:rPr lang="id-ID" dirty="0"/>
              <a:t>insulin disambungkan pada plasmid bakteri Escherichia coli dengan menggunakan enzim ligase</a:t>
            </a:r>
            <a:r>
              <a:rPr lang="en-US" dirty="0"/>
              <a:t> </a:t>
            </a:r>
            <a:r>
              <a:rPr lang="en-US" dirty="0" err="1"/>
              <a:t>dan</a:t>
            </a:r>
            <a:r>
              <a:rPr lang="en-US" dirty="0"/>
              <a:t> h</a:t>
            </a:r>
            <a:r>
              <a:rPr lang="id-ID" dirty="0"/>
              <a:t>asil sambungan ini kemudian dimasukkan ke dalam sel bakteri Escherichia coli, sehingga bakteri tersebut sudah mengandung gen insulin manusia</a:t>
            </a:r>
          </a:p>
          <a:p>
            <a:endParaRPr lang="id-ID" dirty="0"/>
          </a:p>
        </p:txBody>
      </p:sp>
    </p:spTree>
    <p:extLst>
      <p:ext uri="{BB962C8B-B14F-4D97-AF65-F5344CB8AC3E}">
        <p14:creationId xmlns:p14="http://schemas.microsoft.com/office/powerpoint/2010/main" val="2563748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6343"/>
            <a:ext cx="10515600" cy="5320620"/>
          </a:xfrm>
        </p:spPr>
        <p:txBody>
          <a:bodyPr>
            <a:normAutofit fontScale="92500" lnSpcReduction="20000"/>
          </a:bodyPr>
          <a:lstStyle/>
          <a:p>
            <a:r>
              <a:rPr lang="id-ID" dirty="0"/>
              <a:t>Mikrobia yang digunakan adalah </a:t>
            </a:r>
            <a:r>
              <a:rPr lang="id-ID" i="1" dirty="0"/>
              <a:t>Escherichia coli</a:t>
            </a:r>
            <a:endParaRPr lang="en-US" dirty="0"/>
          </a:p>
          <a:p>
            <a:r>
              <a:rPr lang="id-ID" dirty="0"/>
              <a:t>Pertama gen insulin manusia dan kloning vektor pUC19 dipotong menggunakan enzim restriksi </a:t>
            </a:r>
            <a:r>
              <a:rPr lang="id-ID" i="1" dirty="0"/>
              <a:t>Sal</a:t>
            </a:r>
            <a:r>
              <a:rPr lang="id-ID" dirty="0"/>
              <a:t>I menghasilkan sticky ends pada daerah gen LacZ pada plasmid</a:t>
            </a:r>
            <a:endParaRPr lang="en-US" dirty="0"/>
          </a:p>
          <a:p>
            <a:r>
              <a:rPr lang="id-ID" dirty="0"/>
              <a:t>Kemudian fragmen DNA yang membawa gen insulin dan vektor disambungkan menggunakan enzim ligase, menghasilkan sejumlah plasmid rekombinan </a:t>
            </a:r>
            <a:endParaRPr lang="en-US" dirty="0"/>
          </a:p>
          <a:p>
            <a:r>
              <a:rPr lang="id-ID" dirty="0"/>
              <a:t>Plasmid kemudian diintegrasikan kedalam sel </a:t>
            </a:r>
            <a:r>
              <a:rPr lang="id-ID" i="1" dirty="0"/>
              <a:t>E. coli</a:t>
            </a:r>
            <a:r>
              <a:rPr lang="id-ID" dirty="0"/>
              <a:t> melalui proses transformasi dan kemudian dikulturkan</a:t>
            </a:r>
            <a:endParaRPr lang="en-US" dirty="0"/>
          </a:p>
          <a:p>
            <a:r>
              <a:rPr lang="id-ID" dirty="0"/>
              <a:t>Proses seleksi transforman kemudian dilakukan dengan melihat ekpresi gen resistensi antibiotik dan gen LacZ untuk menentukan transforman yang mana yang sukses menerima plasmid rekombinan</a:t>
            </a:r>
            <a:endParaRPr lang="en-US" dirty="0"/>
          </a:p>
          <a:p>
            <a:r>
              <a:rPr lang="id-ID" dirty="0"/>
              <a:t>Koloni transforman rekombinan kemudian dikulturkan untuk memproduksi insulin yang akan diekspresikan oleh gen insulin manusia yang telah disisipkan </a:t>
            </a:r>
            <a:endParaRPr lang="en-US" dirty="0"/>
          </a:p>
          <a:p>
            <a:endParaRPr lang="id-ID" dirty="0"/>
          </a:p>
        </p:txBody>
      </p:sp>
    </p:spTree>
    <p:extLst>
      <p:ext uri="{BB962C8B-B14F-4D97-AF65-F5344CB8AC3E}">
        <p14:creationId xmlns:p14="http://schemas.microsoft.com/office/powerpoint/2010/main" val="3922308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2" y="1027906"/>
            <a:ext cx="10954728" cy="5295190"/>
          </a:xfrm>
        </p:spPr>
      </p:pic>
    </p:spTree>
    <p:extLst>
      <p:ext uri="{BB962C8B-B14F-4D97-AF65-F5344CB8AC3E}">
        <p14:creationId xmlns:p14="http://schemas.microsoft.com/office/powerpoint/2010/main" val="413628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Vaksin Hepatitis</a:t>
            </a:r>
            <a:br>
              <a:rPr lang="id-ID" dirty="0"/>
            </a:br>
            <a:endParaRPr lang="id-ID" dirty="0"/>
          </a:p>
        </p:txBody>
      </p:sp>
      <p:sp>
        <p:nvSpPr>
          <p:cNvPr id="3" name="Content Placeholder 2"/>
          <p:cNvSpPr>
            <a:spLocks noGrp="1"/>
          </p:cNvSpPr>
          <p:nvPr>
            <p:ph idx="1"/>
          </p:nvPr>
        </p:nvSpPr>
        <p:spPr/>
        <p:txBody>
          <a:bodyPr>
            <a:normAutofit/>
          </a:bodyPr>
          <a:lstStyle/>
          <a:p>
            <a:pPr fontAlgn="base"/>
            <a:r>
              <a:rPr lang="en-US" dirty="0" err="1"/>
              <a:t>Vaksin</a:t>
            </a:r>
            <a:r>
              <a:rPr lang="en-US" dirty="0"/>
              <a:t> : </a:t>
            </a:r>
            <a:r>
              <a:rPr lang="en-US" dirty="0" err="1"/>
              <a:t>selubung</a:t>
            </a:r>
            <a:r>
              <a:rPr lang="en-US" dirty="0"/>
              <a:t> protein </a:t>
            </a:r>
            <a:r>
              <a:rPr lang="id-ID" dirty="0"/>
              <a:t>Virus dimasukkan dalam tubuh manusia, </a:t>
            </a:r>
            <a:r>
              <a:rPr lang="en-US" dirty="0" err="1"/>
              <a:t>sehingga</a:t>
            </a:r>
            <a:r>
              <a:rPr lang="en-US" dirty="0"/>
              <a:t> </a:t>
            </a:r>
            <a:r>
              <a:rPr lang="en-US" dirty="0" err="1"/>
              <a:t>ter</a:t>
            </a:r>
            <a:r>
              <a:rPr lang="id-ID" dirty="0"/>
              <a:t>bentuk antibodi </a:t>
            </a:r>
            <a:endParaRPr lang="en-US" dirty="0"/>
          </a:p>
          <a:p>
            <a:pPr fontAlgn="base"/>
            <a:r>
              <a:rPr lang="en-US" dirty="0" err="1"/>
              <a:t>Rekayasa</a:t>
            </a:r>
            <a:r>
              <a:rPr lang="en-US" dirty="0"/>
              <a:t> </a:t>
            </a:r>
            <a:r>
              <a:rPr lang="en-US" dirty="0" err="1"/>
              <a:t>genetika</a:t>
            </a:r>
            <a:r>
              <a:rPr lang="en-US" dirty="0"/>
              <a:t> : </a:t>
            </a:r>
            <a:r>
              <a:rPr lang="id-ID" dirty="0"/>
              <a:t>isolasi gen </a:t>
            </a:r>
            <a:r>
              <a:rPr lang="en-US" dirty="0" err="1"/>
              <a:t>peng</a:t>
            </a:r>
            <a:r>
              <a:rPr lang="id-ID" dirty="0"/>
              <a:t>hasil</a:t>
            </a:r>
            <a:r>
              <a:rPr lang="en-US" dirty="0"/>
              <a:t> </a:t>
            </a:r>
            <a:r>
              <a:rPr lang="id-ID" dirty="0"/>
              <a:t>selubung protein</a:t>
            </a:r>
            <a:r>
              <a:rPr lang="en-US" dirty="0"/>
              <a:t> virus</a:t>
            </a:r>
            <a:r>
              <a:rPr lang="id-ID" dirty="0"/>
              <a:t> dimasukkan ke dalam sel ragi Saccharomyces</a:t>
            </a:r>
            <a:r>
              <a:rPr lang="en-US" dirty="0"/>
              <a:t>, </a:t>
            </a:r>
            <a:r>
              <a:rPr lang="id-ID" dirty="0"/>
              <a:t> sehingga sel ragi menghasilkan protein virus yang tidak berbahaya </a:t>
            </a:r>
            <a:r>
              <a:rPr lang="en-US" dirty="0" err="1"/>
              <a:t>dan</a:t>
            </a:r>
            <a:r>
              <a:rPr lang="en-US" dirty="0"/>
              <a:t> </a:t>
            </a:r>
            <a:r>
              <a:rPr lang="id-ID" dirty="0"/>
              <a:t>disuntikkan ke dalam tubuh, maka tubuh akan memproduksi antibodi, akibatnya orang yang disuntik akan kebal dari serangan virus hepatitis.</a:t>
            </a:r>
          </a:p>
          <a:p>
            <a:endParaRPr lang="id-ID" dirty="0"/>
          </a:p>
        </p:txBody>
      </p:sp>
    </p:spTree>
    <p:extLst>
      <p:ext uri="{BB962C8B-B14F-4D97-AF65-F5344CB8AC3E}">
        <p14:creationId xmlns:p14="http://schemas.microsoft.com/office/powerpoint/2010/main" val="2215389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Antibiotik dan Vaksin</a:t>
            </a:r>
            <a:br>
              <a:rPr lang="id-ID" dirty="0"/>
            </a:br>
            <a:endParaRPr lang="id-ID" dirty="0"/>
          </a:p>
        </p:txBody>
      </p:sp>
      <p:sp>
        <p:nvSpPr>
          <p:cNvPr id="3" name="Content Placeholder 2"/>
          <p:cNvSpPr>
            <a:spLocks noGrp="1"/>
          </p:cNvSpPr>
          <p:nvPr>
            <p:ph idx="1"/>
          </p:nvPr>
        </p:nvSpPr>
        <p:spPr/>
        <p:txBody>
          <a:bodyPr>
            <a:normAutofit/>
          </a:bodyPr>
          <a:lstStyle/>
          <a:p>
            <a:pPr fontAlgn="base"/>
            <a:r>
              <a:rPr lang="id-ID" dirty="0"/>
              <a:t>Produk farmasi lain yang dihasilkan melalui rekayasa genetik adalah berbagai macam antibiotik yang digunakan sebagai pencegahan dan pengobatan penyakit-penyakit yang disebabkan oleh infeksi mikrobia</a:t>
            </a:r>
            <a:endParaRPr lang="en-US" dirty="0"/>
          </a:p>
          <a:p>
            <a:pPr fontAlgn="base"/>
            <a:r>
              <a:rPr lang="id-ID" dirty="0"/>
              <a:t>Berbeda dengan rekayasa genetik untuk mensintesis hormon dan protein terapis yang dilakukan dengan cara menyisipkan gen tertentu yang kemudian akan diekspresikan oleh expression host, antibiotik memang merupakan produk sampingan dari mikroba secara alami</a:t>
            </a:r>
            <a:endParaRPr lang="en-US" dirty="0"/>
          </a:p>
          <a:p>
            <a:pPr fontAlgn="base"/>
            <a:r>
              <a:rPr lang="id-ID" dirty="0"/>
              <a:t>Rekayasa genetik dilakukan dengan cara menyisipkan promoter dan sekuen kontrol gen yang sangat aktif sehingga jumlah produk yang diinginkan dapat ditingkatkan                    </a:t>
            </a:r>
          </a:p>
        </p:txBody>
      </p:sp>
    </p:spTree>
    <p:extLst>
      <p:ext uri="{BB962C8B-B14F-4D97-AF65-F5344CB8AC3E}">
        <p14:creationId xmlns:p14="http://schemas.microsoft.com/office/powerpoint/2010/main" val="3617555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9886"/>
            <a:ext cx="10515600" cy="5277077"/>
          </a:xfrm>
        </p:spPr>
        <p:txBody>
          <a:bodyPr/>
          <a:lstStyle/>
          <a:p>
            <a:r>
              <a:rPr lang="id-ID" dirty="0"/>
              <a:t> Fungi </a:t>
            </a:r>
            <a:r>
              <a:rPr lang="id-ID" i="1" dirty="0"/>
              <a:t>Acremonium chrysogenum</a:t>
            </a:r>
            <a:r>
              <a:rPr lang="id-ID" dirty="0"/>
              <a:t> adalah mikrobia yang digunakan dalam industri antibiotik penicillin N dan cephalosporin</a:t>
            </a:r>
            <a:endParaRPr lang="en-US" dirty="0"/>
          </a:p>
          <a:p>
            <a:r>
              <a:rPr lang="en-US" dirty="0"/>
              <a:t>K</a:t>
            </a:r>
            <a:r>
              <a:rPr lang="id-ID" dirty="0"/>
              <a:t>edua antibiotik ini merupakan produk yang dibentuk dari reaksi yang dikatalisis oleh enzim bifungsional DAOC ekpandase-hidroksilase dan DAC asetiltransferase</a:t>
            </a:r>
            <a:endParaRPr lang="en-US" dirty="0"/>
          </a:p>
          <a:p>
            <a:r>
              <a:rPr lang="id-ID" dirty="0"/>
              <a:t>Kedua enzim ini dikode oleh gen </a:t>
            </a:r>
            <a:r>
              <a:rPr lang="id-ID" i="1" dirty="0"/>
              <a:t>cef</a:t>
            </a:r>
            <a:r>
              <a:rPr lang="id-ID" dirty="0"/>
              <a:t>EF dan </a:t>
            </a:r>
            <a:r>
              <a:rPr lang="id-ID" i="1" dirty="0"/>
              <a:t>cef</a:t>
            </a:r>
            <a:r>
              <a:rPr lang="id-ID" dirty="0"/>
              <a:t>G yang kemudian diamplifikasi dan diperkuat ekspresinya dengan menggunakan promoter aktif sehingga dapat menghasilkan produk yang lebih banyak hingga 50% </a:t>
            </a:r>
          </a:p>
        </p:txBody>
      </p:sp>
    </p:spTree>
    <p:extLst>
      <p:ext uri="{BB962C8B-B14F-4D97-AF65-F5344CB8AC3E}">
        <p14:creationId xmlns:p14="http://schemas.microsoft.com/office/powerpoint/2010/main" val="334409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6343"/>
            <a:ext cx="10515600" cy="5320620"/>
          </a:xfrm>
        </p:spPr>
        <p:txBody>
          <a:bodyPr>
            <a:normAutofit lnSpcReduction="10000"/>
          </a:bodyPr>
          <a:lstStyle/>
          <a:p>
            <a:r>
              <a:rPr lang="id-ID" dirty="0"/>
              <a:t>Antibiotik lainnya yang disintesis oleh fungi yang diproduksi dalam industri farmasi adalah erythromycin</a:t>
            </a:r>
            <a:endParaRPr lang="en-US" dirty="0"/>
          </a:p>
          <a:p>
            <a:r>
              <a:rPr lang="id-ID" dirty="0"/>
              <a:t>Erythromycin adalah antibiotik yang disintesis oleh </a:t>
            </a:r>
            <a:r>
              <a:rPr lang="id-ID" i="1" dirty="0"/>
              <a:t>Saccharopolyspora erythrae</a:t>
            </a:r>
            <a:r>
              <a:rPr lang="id-ID" dirty="0"/>
              <a:t> yang digunakan untuk mengobati infeksi oleh </a:t>
            </a:r>
            <a:r>
              <a:rPr lang="id-ID" i="1" dirty="0"/>
              <a:t>Streptococcus, Staphylococcus, Mycoplasma, Ureaplasma, Chlamydia</a:t>
            </a:r>
            <a:r>
              <a:rPr lang="id-ID" dirty="0"/>
              <a:t>, dan </a:t>
            </a:r>
            <a:r>
              <a:rPr lang="id-ID" i="1" dirty="0"/>
              <a:t>Legionella</a:t>
            </a:r>
            <a:endParaRPr lang="en-US" dirty="0"/>
          </a:p>
          <a:p>
            <a:r>
              <a:rPr lang="id-ID" dirty="0"/>
              <a:t>Peningkatan sintesis erythromycin dapat dilakukan dengan cara meningkatkan metabolisme oksige</a:t>
            </a:r>
            <a:r>
              <a:rPr lang="en-US" dirty="0"/>
              <a:t>n</a:t>
            </a:r>
          </a:p>
          <a:p>
            <a:r>
              <a:rPr lang="id-ID" dirty="0"/>
              <a:t>Metabolisme oksigen dapat ditingkatkan dengan mengekspresikan gen haemoglobin bakteri </a:t>
            </a:r>
            <a:r>
              <a:rPr lang="id-ID" i="1" dirty="0"/>
              <a:t>Vitreoscilla</a:t>
            </a:r>
            <a:r>
              <a:rPr lang="id-ID" dirty="0"/>
              <a:t> (vhb)</a:t>
            </a:r>
            <a:endParaRPr lang="en-US" dirty="0"/>
          </a:p>
          <a:p>
            <a:r>
              <a:rPr lang="id-ID" dirty="0"/>
              <a:t>Rekayasa genetik pada </a:t>
            </a:r>
            <a:r>
              <a:rPr lang="id-ID" i="1" dirty="0"/>
              <a:t>Sac. erythrea</a:t>
            </a:r>
            <a:r>
              <a:rPr lang="id-ID" dirty="0"/>
              <a:t> dengan memasukkan gen vhb yang dikontrol dengan promoter </a:t>
            </a:r>
            <a:r>
              <a:rPr lang="id-ID" i="1" dirty="0"/>
              <a:t>PermE</a:t>
            </a:r>
            <a:r>
              <a:rPr lang="id-ID" dirty="0"/>
              <a:t> menggunakan vektor pETR432 memperlihatkan hasil produksi erythromycin 60% lebih banyak daripada wild strain </a:t>
            </a:r>
            <a:r>
              <a:rPr lang="id-ID" i="1" dirty="0"/>
              <a:t>Sac. Erythrea</a:t>
            </a:r>
            <a:endParaRPr lang="en-US" dirty="0"/>
          </a:p>
          <a:p>
            <a:pPr marL="0" indent="0">
              <a:buNone/>
            </a:pPr>
            <a:endParaRPr lang="id-ID" dirty="0"/>
          </a:p>
        </p:txBody>
      </p:sp>
    </p:spTree>
    <p:extLst>
      <p:ext uri="{BB962C8B-B14F-4D97-AF65-F5344CB8AC3E}">
        <p14:creationId xmlns:p14="http://schemas.microsoft.com/office/powerpoint/2010/main" val="2440942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2229"/>
            <a:ext cx="10515600" cy="5944734"/>
          </a:xfrm>
        </p:spPr>
        <p:txBody>
          <a:bodyPr>
            <a:normAutofit/>
          </a:bodyPr>
          <a:lstStyle/>
          <a:p>
            <a:pPr fontAlgn="base"/>
            <a:r>
              <a:rPr lang="id-ID" dirty="0"/>
              <a:t>Produk lainnya yang dihasilkan melalui rekayasa genetik adalah vaksin</a:t>
            </a:r>
            <a:endParaRPr lang="en-US" dirty="0"/>
          </a:p>
          <a:p>
            <a:pPr fontAlgn="base"/>
            <a:r>
              <a:rPr lang="id-ID" dirty="0"/>
              <a:t>Vaksin merupakan varian atau derivat patogen tidak berbahaya yang merangsang sistem imun untuk melawan patogen tersebut</a:t>
            </a:r>
            <a:endParaRPr lang="en-US" dirty="0"/>
          </a:p>
          <a:p>
            <a:pPr fontAlgn="base"/>
            <a:r>
              <a:rPr lang="id-ID" dirty="0"/>
              <a:t>Teknik DNA rekombinan dalam produksi vaksin digunakkan dalam 2 cara</a:t>
            </a:r>
            <a:endParaRPr lang="en-US" dirty="0"/>
          </a:p>
          <a:p>
            <a:pPr fontAlgn="base"/>
            <a:r>
              <a:rPr lang="id-ID" dirty="0"/>
              <a:t>Cara pertama yaitu dengan mensintesis protein khusus yang secara alami terdapat pada permukaan patogen untuk kemudian memicu respon imunitas terhadap jenis protein tersebut</a:t>
            </a:r>
            <a:endParaRPr lang="en-US" dirty="0"/>
          </a:p>
          <a:p>
            <a:pPr fontAlgn="base"/>
            <a:r>
              <a:rPr lang="id-ID" dirty="0"/>
              <a:t>Cara kedua adalah dengan memodifikasi genom dari patogen sehingga patogenitasnya melemah dengan teknik penyambungan gen</a:t>
            </a:r>
            <a:endParaRPr lang="en-US" dirty="0"/>
          </a:p>
          <a:p>
            <a:pPr fontAlgn="base"/>
            <a:r>
              <a:rPr lang="id-ID" dirty="0"/>
              <a:t>Cara yang kedua biasanya lebih efektif karena dapat memicu respon dari sistem imun yang lebih baik  </a:t>
            </a:r>
          </a:p>
          <a:p>
            <a:endParaRPr lang="id-ID" dirty="0"/>
          </a:p>
        </p:txBody>
      </p:sp>
    </p:spTree>
    <p:extLst>
      <p:ext uri="{BB962C8B-B14F-4D97-AF65-F5344CB8AC3E}">
        <p14:creationId xmlns:p14="http://schemas.microsoft.com/office/powerpoint/2010/main" val="3799720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
        <p:nvSpPr>
          <p:cNvPr id="4" name="Rectangle 3"/>
          <p:cNvSpPr/>
          <p:nvPr/>
        </p:nvSpPr>
        <p:spPr>
          <a:xfrm>
            <a:off x="3570514" y="2452914"/>
            <a:ext cx="4363651" cy="923330"/>
          </a:xfrm>
          <a:prstGeom prst="rect">
            <a:avLst/>
          </a:prstGeom>
          <a:noFill/>
        </p:spPr>
        <p:txBody>
          <a:bodyPr wrap="square" lIns="91440" tIns="45720" rIns="91440" bIns="45720">
            <a:spAutoFit/>
          </a:bodyPr>
          <a:lstStyle/>
          <a:p>
            <a:pPr algn="ctr"/>
            <a:r>
              <a:rPr lang="en-US" sz="5400" b="0" cap="none" spc="0" dirty="0" err="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Terimakasih</a:t>
            </a: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p>
        </p:txBody>
      </p:sp>
    </p:spTree>
    <p:extLst>
      <p:ext uri="{BB962C8B-B14F-4D97-AF65-F5344CB8AC3E}">
        <p14:creationId xmlns:p14="http://schemas.microsoft.com/office/powerpoint/2010/main" val="258343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332"/>
          </a:xfrm>
        </p:spPr>
        <p:txBody>
          <a:bodyPr>
            <a:normAutofit fontScale="90000"/>
          </a:bodyPr>
          <a:lstStyle/>
          <a:p>
            <a:endParaRPr lang="id-ID" dirty="0"/>
          </a:p>
        </p:txBody>
      </p:sp>
      <p:sp>
        <p:nvSpPr>
          <p:cNvPr id="3" name="Content Placeholder 2"/>
          <p:cNvSpPr>
            <a:spLocks noGrp="1"/>
          </p:cNvSpPr>
          <p:nvPr>
            <p:ph idx="1"/>
          </p:nvPr>
        </p:nvSpPr>
        <p:spPr>
          <a:xfrm>
            <a:off x="838200" y="1364343"/>
            <a:ext cx="4783111" cy="4812620"/>
          </a:xfrm>
        </p:spPr>
        <p:txBody>
          <a:bodyPr>
            <a:normAutofit/>
          </a:bodyPr>
          <a:lstStyle/>
          <a:p>
            <a:pPr fontAlgn="base"/>
            <a:r>
              <a:rPr lang="en-US" dirty="0" err="1"/>
              <a:t>Biofarmasetika</a:t>
            </a:r>
            <a:r>
              <a:rPr lang="en-US" dirty="0"/>
              <a:t> </a:t>
            </a:r>
            <a:r>
              <a:rPr lang="en-US" dirty="0" err="1"/>
              <a:t>akan</a:t>
            </a:r>
            <a:r>
              <a:rPr lang="en-US" dirty="0"/>
              <a:t> </a:t>
            </a:r>
            <a:r>
              <a:rPr lang="en-US" dirty="0" err="1"/>
              <a:t>merekayasa</a:t>
            </a:r>
            <a:r>
              <a:rPr lang="en-US" dirty="0"/>
              <a:t> </a:t>
            </a:r>
            <a:r>
              <a:rPr lang="en-US" dirty="0" err="1"/>
              <a:t>genetika</a:t>
            </a:r>
            <a:r>
              <a:rPr lang="en-US" dirty="0"/>
              <a:t> </a:t>
            </a:r>
            <a:r>
              <a:rPr lang="en-US" dirty="0" err="1"/>
              <a:t>suatu</a:t>
            </a:r>
            <a:r>
              <a:rPr lang="en-US" dirty="0"/>
              <a:t> </a:t>
            </a:r>
            <a:r>
              <a:rPr lang="en-US" dirty="0" err="1"/>
              <a:t>organisme</a:t>
            </a:r>
            <a:r>
              <a:rPr lang="en-US" dirty="0"/>
              <a:t> </a:t>
            </a:r>
            <a:r>
              <a:rPr lang="en-US" dirty="0" err="1"/>
              <a:t>untuk</a:t>
            </a:r>
            <a:r>
              <a:rPr lang="en-US" dirty="0"/>
              <a:t> </a:t>
            </a:r>
            <a:r>
              <a:rPr lang="en-US" dirty="0" err="1"/>
              <a:t>terapi</a:t>
            </a:r>
            <a:r>
              <a:rPr lang="en-US" dirty="0"/>
              <a:t> </a:t>
            </a:r>
            <a:r>
              <a:rPr lang="en-US" dirty="0" err="1"/>
              <a:t>dengan</a:t>
            </a:r>
            <a:r>
              <a:rPr lang="id-ID" dirty="0"/>
              <a:t> teknologi DNA rekombinan</a:t>
            </a:r>
            <a:endParaRPr lang="en-US" dirty="0"/>
          </a:p>
          <a:p>
            <a:pPr fontAlgn="base"/>
            <a:r>
              <a:rPr lang="id-ID" dirty="0"/>
              <a:t>Produk – produk </a:t>
            </a:r>
            <a:r>
              <a:rPr lang="en-US" dirty="0" err="1"/>
              <a:t>biofarmasetika</a:t>
            </a:r>
            <a:r>
              <a:rPr lang="en-US" dirty="0"/>
              <a:t> </a:t>
            </a:r>
            <a:r>
              <a:rPr lang="id-ID" dirty="0"/>
              <a:t>untuk pengobatan</a:t>
            </a:r>
            <a:r>
              <a:rPr lang="en-US" dirty="0"/>
              <a:t> </a:t>
            </a:r>
            <a:r>
              <a:rPr lang="en-US" dirty="0" err="1"/>
              <a:t>dan</a:t>
            </a:r>
            <a:r>
              <a:rPr lang="en-US" dirty="0"/>
              <a:t> </a:t>
            </a:r>
            <a:r>
              <a:rPr lang="id-ID" dirty="0"/>
              <a:t>pencegahan berbagai penyakit</a:t>
            </a:r>
            <a:r>
              <a:rPr lang="en-US" dirty="0"/>
              <a:t>: </a:t>
            </a:r>
            <a:r>
              <a:rPr lang="en-US" dirty="0" err="1"/>
              <a:t>Vaksin</a:t>
            </a:r>
            <a:r>
              <a:rPr lang="en-US" dirty="0"/>
              <a:t>, antibiotic, cloning gen, hormone </a:t>
            </a:r>
            <a:r>
              <a:rPr lang="en-US" dirty="0" err="1"/>
              <a:t>imunoterapi</a:t>
            </a:r>
            <a:r>
              <a:rPr lang="en-US" dirty="0"/>
              <a:t>, </a:t>
            </a:r>
            <a:r>
              <a:rPr lang="en-US" dirty="0" err="1"/>
              <a:t>dll</a:t>
            </a:r>
            <a:endParaRPr lang="en-US" dirty="0"/>
          </a:p>
          <a:p>
            <a:pPr fontAlgn="base"/>
            <a:endParaRPr lang="id-ID" dirty="0"/>
          </a:p>
        </p:txBody>
      </p:sp>
    </p:spTree>
    <p:extLst>
      <p:ext uri="{BB962C8B-B14F-4D97-AF65-F5344CB8AC3E}">
        <p14:creationId xmlns:p14="http://schemas.microsoft.com/office/powerpoint/2010/main" val="257385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Sejarah</a:t>
            </a:r>
            <a:r>
              <a:rPr lang="en-US" dirty="0"/>
              <a:t> </a:t>
            </a:r>
            <a:r>
              <a:rPr lang="en-US" dirty="0" err="1"/>
              <a:t>Biofarmasetika</a:t>
            </a:r>
            <a:endParaRPr lang="id-ID" dirty="0"/>
          </a:p>
        </p:txBody>
      </p:sp>
      <p:sp>
        <p:nvSpPr>
          <p:cNvPr id="5" name="Content Placeholder 4"/>
          <p:cNvSpPr>
            <a:spLocks noGrp="1"/>
          </p:cNvSpPr>
          <p:nvPr>
            <p:ph idx="1"/>
          </p:nvPr>
        </p:nvSpPr>
        <p:spPr/>
        <p:txBody>
          <a:bodyPr>
            <a:normAutofit/>
          </a:bodyPr>
          <a:lstStyle/>
          <a:p>
            <a:pPr fontAlgn="base"/>
            <a:r>
              <a:rPr lang="id-ID" dirty="0"/>
              <a:t>Diawal abad 20, Fleming menemukan antibiotik penisilin</a:t>
            </a:r>
            <a:endParaRPr lang="en-US" dirty="0"/>
          </a:p>
          <a:p>
            <a:pPr fontAlgn="base"/>
            <a:r>
              <a:rPr lang="id-ID" dirty="0"/>
              <a:t> tahun 1982, rekombinasi DNA pertama diciptakan </a:t>
            </a:r>
            <a:r>
              <a:rPr lang="en-US" dirty="0" err="1"/>
              <a:t>untuk</a:t>
            </a:r>
            <a:r>
              <a:rPr lang="en-US" dirty="0"/>
              <a:t> </a:t>
            </a:r>
            <a:r>
              <a:rPr lang="en-US" dirty="0" err="1"/>
              <a:t>terapi</a:t>
            </a:r>
            <a:r>
              <a:rPr lang="en-US" dirty="0"/>
              <a:t> </a:t>
            </a:r>
            <a:r>
              <a:rPr lang="id-ID" dirty="0"/>
              <a:t>yaitu insulin manusia yang diproduksi dengan memanfaatkan bakteri tanah, E-coli</a:t>
            </a:r>
            <a:endParaRPr lang="en-US" dirty="0"/>
          </a:p>
          <a:p>
            <a:pPr fontAlgn="base"/>
            <a:r>
              <a:rPr lang="id-ID" dirty="0"/>
              <a:t>Dipenghujung abad 20, merebak produk bioteknologi maju seperti tanaman transgenik, gene chips dan kloning mamalia</a:t>
            </a:r>
            <a:endParaRPr lang="en-US" dirty="0"/>
          </a:p>
          <a:p>
            <a:pPr fontAlgn="base"/>
            <a:r>
              <a:rPr lang="id-ID" dirty="0"/>
              <a:t>Pada abad ke 21 ini banyak sekali penemuan yang spektakuler mewarnai bioteknologi kedokteran diantaranya: terapi gen untuk pengobatan, pembekuan sperma, penemuan vaksin DNA, penemuan organ sintetis dan lain sebagainya.</a:t>
            </a:r>
          </a:p>
          <a:p>
            <a:pPr marL="0" indent="0" fontAlgn="base">
              <a:buNone/>
            </a:pPr>
            <a:endParaRPr lang="id-ID" dirty="0"/>
          </a:p>
        </p:txBody>
      </p:sp>
    </p:spTree>
    <p:extLst>
      <p:ext uri="{BB962C8B-B14F-4D97-AF65-F5344CB8AC3E}">
        <p14:creationId xmlns:p14="http://schemas.microsoft.com/office/powerpoint/2010/main" val="173667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Materi</a:t>
            </a:r>
            <a:r>
              <a:rPr lang="en-US" b="1" dirty="0"/>
              <a:t> </a:t>
            </a:r>
            <a:r>
              <a:rPr lang="en-US" b="1" dirty="0" err="1"/>
              <a:t>dalam</a:t>
            </a:r>
            <a:r>
              <a:rPr lang="en-US" b="1" dirty="0"/>
              <a:t> </a:t>
            </a:r>
            <a:r>
              <a:rPr lang="id-ID" b="1" dirty="0"/>
              <a:t>Bioteknologi Dalam Farmasi</a:t>
            </a:r>
            <a:endParaRPr lang="id-ID" dirty="0"/>
          </a:p>
        </p:txBody>
      </p:sp>
      <p:sp>
        <p:nvSpPr>
          <p:cNvPr id="3" name="Content Placeholder 2"/>
          <p:cNvSpPr>
            <a:spLocks noGrp="1"/>
          </p:cNvSpPr>
          <p:nvPr>
            <p:ph idx="1"/>
          </p:nvPr>
        </p:nvSpPr>
        <p:spPr>
          <a:xfrm>
            <a:off x="838200" y="1494971"/>
            <a:ext cx="10515600" cy="4681992"/>
          </a:xfrm>
        </p:spPr>
        <p:txBody>
          <a:bodyPr>
            <a:normAutofit/>
          </a:bodyPr>
          <a:lstStyle/>
          <a:p>
            <a:pPr marL="514350" indent="-514350" fontAlgn="base">
              <a:buAutoNum type="arabicPeriod"/>
            </a:pPr>
            <a:r>
              <a:rPr lang="id-ID" b="1" dirty="0"/>
              <a:t>Antibodi </a:t>
            </a:r>
            <a:r>
              <a:rPr lang="id-ID" dirty="0"/>
              <a:t>adalah protein yang diproduksi oleh sel darah putih dan digunakan oleh sistem kekebalan tubuh</a:t>
            </a:r>
            <a:r>
              <a:rPr lang="en-US" dirty="0"/>
              <a:t> </a:t>
            </a:r>
            <a:r>
              <a:rPr lang="en-US" dirty="0" err="1"/>
              <a:t>dihasilkan</a:t>
            </a:r>
            <a:r>
              <a:rPr lang="en-US" dirty="0"/>
              <a:t> </a:t>
            </a:r>
            <a:r>
              <a:rPr lang="en-US" b="1" dirty="0" err="1"/>
              <a:t>Vaksin</a:t>
            </a:r>
            <a:r>
              <a:rPr lang="en-US" b="1" dirty="0"/>
              <a:t> </a:t>
            </a:r>
            <a:endParaRPr lang="en-US" dirty="0"/>
          </a:p>
          <a:p>
            <a:pPr marL="514350" indent="-514350" fontAlgn="base">
              <a:buAutoNum type="arabicPeriod"/>
            </a:pPr>
            <a:r>
              <a:rPr lang="id-ID" b="1" dirty="0"/>
              <a:t>DNA Rekombinan </a:t>
            </a:r>
            <a:r>
              <a:rPr lang="en-US" dirty="0"/>
              <a:t> </a:t>
            </a:r>
            <a:r>
              <a:rPr lang="id-ID" dirty="0"/>
              <a:t>penggabungan fragmen DNA dari organisme yang berbeda – beda</a:t>
            </a:r>
            <a:r>
              <a:rPr lang="en-US" dirty="0"/>
              <a:t>,  </a:t>
            </a:r>
            <a:r>
              <a:rPr lang="en-US" dirty="0" err="1"/>
              <a:t>produknya</a:t>
            </a:r>
            <a:r>
              <a:rPr lang="en-US" dirty="0"/>
              <a:t>; </a:t>
            </a:r>
            <a:r>
              <a:rPr lang="id-ID" dirty="0"/>
              <a:t>DNA rekombinan obat, DNA rekombinan hormon pertumbuhan, protein DNA rekombinan, dan vaksin DNA rekombinan</a:t>
            </a:r>
            <a:r>
              <a:rPr lang="en-US" dirty="0"/>
              <a:t>, </a:t>
            </a:r>
            <a:r>
              <a:rPr lang="en-US" dirty="0" err="1"/>
              <a:t>dihasilkan</a:t>
            </a:r>
            <a:r>
              <a:rPr lang="en-US" dirty="0"/>
              <a:t> </a:t>
            </a:r>
            <a:r>
              <a:rPr lang="en-US" b="1" dirty="0" err="1"/>
              <a:t>Terapi</a:t>
            </a:r>
            <a:r>
              <a:rPr lang="en-US" b="1" dirty="0"/>
              <a:t> Gen</a:t>
            </a:r>
            <a:endParaRPr lang="en-US" dirty="0"/>
          </a:p>
          <a:p>
            <a:pPr marL="514350" indent="-514350" fontAlgn="base">
              <a:buAutoNum type="arabicPeriod"/>
            </a:pPr>
            <a:r>
              <a:rPr lang="id-ID" b="1" dirty="0"/>
              <a:t>Protein </a:t>
            </a:r>
            <a:r>
              <a:rPr lang="id-ID" dirty="0"/>
              <a:t>Potein bekerja pada sel dan diperlukan bagi struktur, fungsi, dan regulasi jaringan tubuh dan organ</a:t>
            </a:r>
            <a:r>
              <a:rPr lang="en-US" dirty="0"/>
              <a:t>, </a:t>
            </a:r>
            <a:r>
              <a:rPr lang="en-US" dirty="0" err="1"/>
              <a:t>dihasikan</a:t>
            </a:r>
            <a:r>
              <a:rPr lang="en-US" dirty="0"/>
              <a:t> </a:t>
            </a:r>
            <a:r>
              <a:rPr lang="en-US" b="1" dirty="0" err="1"/>
              <a:t>Terapi</a:t>
            </a:r>
            <a:r>
              <a:rPr lang="en-US" b="1" dirty="0"/>
              <a:t> Gen</a:t>
            </a:r>
            <a:endParaRPr lang="id-ID" dirty="0"/>
          </a:p>
          <a:p>
            <a:endParaRPr lang="id-ID" dirty="0"/>
          </a:p>
        </p:txBody>
      </p:sp>
    </p:spTree>
    <p:extLst>
      <p:ext uri="{BB962C8B-B14F-4D97-AF65-F5344CB8AC3E}">
        <p14:creationId xmlns:p14="http://schemas.microsoft.com/office/powerpoint/2010/main" val="43425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Bioteknologi Dalam Kedokteran</a:t>
            </a:r>
            <a:endParaRPr lang="id-ID" dirty="0"/>
          </a:p>
        </p:txBody>
      </p:sp>
      <p:sp>
        <p:nvSpPr>
          <p:cNvPr id="3" name="Content Placeholder 2"/>
          <p:cNvSpPr>
            <a:spLocks noGrp="1"/>
          </p:cNvSpPr>
          <p:nvPr>
            <p:ph idx="1"/>
          </p:nvPr>
        </p:nvSpPr>
        <p:spPr>
          <a:xfrm>
            <a:off x="805543" y="1690688"/>
            <a:ext cx="10515600" cy="4811712"/>
          </a:xfrm>
        </p:spPr>
        <p:txBody>
          <a:bodyPr>
            <a:normAutofit/>
          </a:bodyPr>
          <a:lstStyle/>
          <a:p>
            <a:pPr marL="514350" indent="-514350" fontAlgn="base">
              <a:buAutoNum type="arabicPeriod"/>
            </a:pPr>
            <a:r>
              <a:rPr lang="en-US" b="1" dirty="0" err="1"/>
              <a:t>Vaksin</a:t>
            </a:r>
            <a:r>
              <a:rPr lang="en-US" b="1" dirty="0"/>
              <a:t>/</a:t>
            </a:r>
            <a:r>
              <a:rPr lang="id-ID" b="1" dirty="0"/>
              <a:t>Antibody Monoklonal </a:t>
            </a:r>
            <a:endParaRPr lang="en-US" b="1" dirty="0"/>
          </a:p>
          <a:p>
            <a:pPr marL="514350" indent="-514350" fontAlgn="base">
              <a:buAutoNum type="arabicPeriod"/>
            </a:pPr>
            <a:r>
              <a:rPr lang="en-US" b="1" dirty="0" err="1"/>
              <a:t>Antibiotik</a:t>
            </a:r>
            <a:r>
              <a:rPr lang="en-US" b="1" dirty="0"/>
              <a:t> </a:t>
            </a:r>
          </a:p>
          <a:p>
            <a:pPr marL="514350" indent="-514350" fontAlgn="base">
              <a:buFont typeface="Arial" panose="020B0604020202020204" pitchFamily="34" charset="0"/>
              <a:buAutoNum type="arabicPeriod"/>
            </a:pPr>
            <a:r>
              <a:rPr lang="en-US" b="1" dirty="0" err="1"/>
              <a:t>Terapi</a:t>
            </a:r>
            <a:r>
              <a:rPr lang="en-US" b="1" dirty="0"/>
              <a:t> Gen</a:t>
            </a:r>
          </a:p>
          <a:p>
            <a:pPr marL="514350" indent="-514350" fontAlgn="base">
              <a:buAutoNum type="arabicPeriod"/>
            </a:pPr>
            <a:endParaRPr lang="en-US" b="1" dirty="0"/>
          </a:p>
          <a:p>
            <a:pPr marL="514350" indent="-514350" fontAlgn="base">
              <a:buAutoNum type="arabicPeriod"/>
            </a:pPr>
            <a:endParaRPr lang="en-US" b="1" dirty="0"/>
          </a:p>
          <a:p>
            <a:pPr marL="0" indent="0" fontAlgn="base">
              <a:buNone/>
            </a:pPr>
            <a:endParaRPr lang="id-ID" dirty="0"/>
          </a:p>
        </p:txBody>
      </p:sp>
    </p:spTree>
    <p:extLst>
      <p:ext uri="{BB962C8B-B14F-4D97-AF65-F5344CB8AC3E}">
        <p14:creationId xmlns:p14="http://schemas.microsoft.com/office/powerpoint/2010/main" val="85898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fontAlgn="base">
              <a:buNone/>
            </a:pPr>
            <a:r>
              <a:rPr lang="id-ID" b="1" dirty="0"/>
              <a:t>Antibodi monoclonal</a:t>
            </a:r>
            <a:r>
              <a:rPr lang="en-US" b="1" dirty="0"/>
              <a:t> </a:t>
            </a:r>
            <a:r>
              <a:rPr lang="id-ID" b="1" dirty="0"/>
              <a:t> </a:t>
            </a:r>
            <a:r>
              <a:rPr lang="id-ID" dirty="0"/>
              <a:t>adalah antibodi yang diperoleh dari suatu sumber tunggal atau sel klona yang hanya mengenal satu jenis antigen</a:t>
            </a:r>
            <a:endParaRPr lang="en-US" dirty="0"/>
          </a:p>
          <a:p>
            <a:pPr marL="0" indent="0" fontAlgn="base">
              <a:buNone/>
            </a:pPr>
            <a:r>
              <a:rPr lang="id-ID" dirty="0"/>
              <a:t>Antibodi monoklonal dihasilkan dari teknik hibridoma</a:t>
            </a:r>
            <a:r>
              <a:rPr lang="en-US" dirty="0"/>
              <a:t> </a:t>
            </a:r>
            <a:r>
              <a:rPr lang="id-ID" dirty="0"/>
              <a:t>dengan menggunakan kelinci atau tikus</a:t>
            </a:r>
            <a:r>
              <a:rPr lang="en-US" dirty="0"/>
              <a:t>, </a:t>
            </a:r>
            <a:r>
              <a:rPr lang="id-ID" dirty="0"/>
              <a:t>penggabungan dua sel dari organisme yang sama maupun berbeda sehingga menghasilkan sel tunggal berupa sel hibrid (hibridoma) yang memiliki kombinasi dari sifat kedua sel tersebut</a:t>
            </a:r>
          </a:p>
          <a:p>
            <a:endParaRPr lang="id-ID" dirty="0"/>
          </a:p>
        </p:txBody>
      </p:sp>
    </p:spTree>
    <p:extLst>
      <p:ext uri="{BB962C8B-B14F-4D97-AF65-F5344CB8AC3E}">
        <p14:creationId xmlns:p14="http://schemas.microsoft.com/office/powerpoint/2010/main" val="192803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214798" y="551543"/>
            <a:ext cx="9177429" cy="5836523"/>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antibodi monoklonal"/>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Tree>
    <p:extLst>
      <p:ext uri="{BB962C8B-B14F-4D97-AF65-F5344CB8AC3E}">
        <p14:creationId xmlns:p14="http://schemas.microsoft.com/office/powerpoint/2010/main" val="171636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Kegunaan Antibody Monoklonal</a:t>
            </a:r>
            <a:r>
              <a:rPr lang="en-US" dirty="0"/>
              <a:t> </a:t>
            </a:r>
            <a:r>
              <a:rPr lang="id-ID" dirty="0"/>
              <a:t> </a:t>
            </a:r>
            <a:endParaRPr lang="en-US" dirty="0"/>
          </a:p>
          <a:p>
            <a:pPr lvl="1"/>
            <a:r>
              <a:rPr lang="id-ID" dirty="0"/>
              <a:t>pengobatan kanker</a:t>
            </a:r>
            <a:r>
              <a:rPr lang="en-US" dirty="0"/>
              <a:t>, </a:t>
            </a:r>
            <a:r>
              <a:rPr lang="id-ID" dirty="0"/>
              <a:t>antibodi monoklonal hanya menyerang protein dan menyerang sel-sel tanpa mempengaruhi sel-sel yang sehat</a:t>
            </a:r>
            <a:endParaRPr lang="en-US" dirty="0"/>
          </a:p>
          <a:p>
            <a:pPr lvl="1"/>
            <a:r>
              <a:rPr lang="id-ID" dirty="0"/>
              <a:t>Mendeteksi kandungan hormon korionik gonadotropin ( HCG ) dalam urin wanita hamil.</a:t>
            </a:r>
            <a:endParaRPr lang="en-US" dirty="0"/>
          </a:p>
          <a:p>
            <a:pPr lvl="1"/>
            <a:r>
              <a:rPr lang="id-ID" dirty="0"/>
              <a:t>Mengikat racun dan menonaktifkannya, contohnya racun tetanus dan kelebihan obat digoxin dapat dinonaktifkan oleh antibodi ini.</a:t>
            </a:r>
            <a:endParaRPr lang="en-US" dirty="0"/>
          </a:p>
          <a:p>
            <a:pPr lvl="1"/>
            <a:r>
              <a:rPr lang="id-ID" dirty="0"/>
              <a:t>Mencegah penolakan jaringan terhadap sel hasil transplantasi jaringan lain</a:t>
            </a:r>
          </a:p>
        </p:txBody>
      </p:sp>
    </p:spTree>
    <p:extLst>
      <p:ext uri="{BB962C8B-B14F-4D97-AF65-F5344CB8AC3E}">
        <p14:creationId xmlns:p14="http://schemas.microsoft.com/office/powerpoint/2010/main" val="2534267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TotalTime>
  <Words>1123</Words>
  <Application>Microsoft Office PowerPoint</Application>
  <PresentationFormat>Widescreen</PresentationFormat>
  <Paragraphs>99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BIOFARMASETIKA</vt:lpstr>
      <vt:lpstr>Pengertian </vt:lpstr>
      <vt:lpstr>PowerPoint Presentation</vt:lpstr>
      <vt:lpstr>Sejarah Biofarmasetika</vt:lpstr>
      <vt:lpstr>Materi dalam Bioteknologi Dalam Farmasi</vt:lpstr>
      <vt:lpstr>Bioteknologi Dalam Kedokteran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Terapi Gen</vt:lpstr>
      <vt:lpstr>Penyakit yang menggunakan terapi gen </vt:lpstr>
      <vt:lpstr>Dampak Negative Terapi Gen </vt:lpstr>
      <vt:lpstr>Hormon-hormone terapis</vt:lpstr>
      <vt:lpstr>Insulin </vt:lpstr>
      <vt:lpstr>PowerPoint Presentation</vt:lpstr>
      <vt:lpstr>PowerPoint Presentation</vt:lpstr>
      <vt:lpstr>Vaksin Hepatitis </vt:lpstr>
      <vt:lpstr>Antibiotik dan Vaksin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BIOFARMASETIKA</dc:title>
  <dc:creator>user</dc:creator>
  <cp:lastModifiedBy>Shinanju Keep</cp:lastModifiedBy>
  <cp:revision>17</cp:revision>
  <dcterms:created xsi:type="dcterms:W3CDTF">2018-03-25T14:28:33Z</dcterms:created>
  <dcterms:modified xsi:type="dcterms:W3CDTF">2019-07-15T09:43:34Z</dcterms:modified>
</cp:coreProperties>
</file>