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notesMasterIdLst>
    <p:notesMasterId r:id="rId13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6" r:id="rId9"/>
    <p:sldId id="267" r:id="rId10"/>
    <p:sldId id="26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50" d="100"/>
          <a:sy n="5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62D7F-1E8F-4958-AB56-0086FDA53D9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BDBEDC0-A59C-486E-B3E6-FC50D6B3F4CC}">
      <dgm:prSet custT="1"/>
      <dgm:spPr/>
      <dgm:t>
        <a:bodyPr/>
        <a:lstStyle/>
        <a:p>
          <a:pPr algn="ctr"/>
          <a:r>
            <a:rPr lang="en-US" sz="1800" dirty="0" err="1">
              <a:latin typeface="Chalkboard SE" panose="03050602040202020205" pitchFamily="66" charset="77"/>
            </a:rPr>
            <a:t>Hormon</a:t>
          </a:r>
          <a:r>
            <a:rPr lang="en-US" sz="1800" dirty="0">
              <a:latin typeface="Chalkboard SE" panose="03050602040202020205" pitchFamily="66" charset="77"/>
            </a:rPr>
            <a:t> </a:t>
          </a:r>
          <a:r>
            <a:rPr lang="en-US" sz="1800" dirty="0" err="1">
              <a:latin typeface="Chalkboard SE" panose="03050602040202020205" pitchFamily="66" charset="77"/>
            </a:rPr>
            <a:t>penting</a:t>
          </a:r>
          <a:r>
            <a:rPr lang="en-US" sz="1800" dirty="0">
              <a:latin typeface="Chalkboard SE" panose="03050602040202020205" pitchFamily="66" charset="77"/>
            </a:rPr>
            <a:t> yang </a:t>
          </a:r>
          <a:r>
            <a:rPr lang="en-US" sz="1800" dirty="0" err="1">
              <a:latin typeface="Chalkboard SE" panose="03050602040202020205" pitchFamily="66" charset="77"/>
            </a:rPr>
            <a:t>dapat</a:t>
          </a:r>
          <a:r>
            <a:rPr lang="en-US" sz="1800" dirty="0">
              <a:latin typeface="Chalkboard SE" panose="03050602040202020205" pitchFamily="66" charset="77"/>
            </a:rPr>
            <a:t> </a:t>
          </a:r>
          <a:r>
            <a:rPr lang="en-US" sz="1800" dirty="0" err="1">
              <a:latin typeface="Chalkboard SE" panose="03050602040202020205" pitchFamily="66" charset="77"/>
            </a:rPr>
            <a:t>mengatur</a:t>
          </a:r>
          <a:r>
            <a:rPr lang="en-US" sz="1800" dirty="0">
              <a:latin typeface="Chalkboard SE" panose="03050602040202020205" pitchFamily="66" charset="77"/>
            </a:rPr>
            <a:t> proses </a:t>
          </a:r>
          <a:r>
            <a:rPr lang="en-US" sz="1800" dirty="0" err="1">
              <a:latin typeface="Chalkboard SE" panose="03050602040202020205" pitchFamily="66" charset="77"/>
            </a:rPr>
            <a:t>pencernaan</a:t>
          </a:r>
          <a:r>
            <a:rPr lang="en-US" sz="1800" dirty="0">
              <a:latin typeface="Chalkboard SE" panose="03050602040202020205" pitchFamily="66" charset="77"/>
            </a:rPr>
            <a:t> </a:t>
          </a:r>
        </a:p>
      </dgm:t>
    </dgm:pt>
    <dgm:pt modelId="{4E7EC618-31B8-4D7C-952C-559EF7D9CD19}" type="parTrans" cxnId="{65CCD058-A357-46C8-B11F-EA87262AC511}">
      <dgm:prSet/>
      <dgm:spPr/>
      <dgm:t>
        <a:bodyPr/>
        <a:lstStyle/>
        <a:p>
          <a:endParaRPr lang="en-US"/>
        </a:p>
      </dgm:t>
    </dgm:pt>
    <dgm:pt modelId="{B3005379-DBF9-4986-B107-69DBFDB008CC}" type="sibTrans" cxnId="{65CCD058-A357-46C8-B11F-EA87262AC511}">
      <dgm:prSet/>
      <dgm:spPr/>
      <dgm:t>
        <a:bodyPr/>
        <a:lstStyle/>
        <a:p>
          <a:endParaRPr lang="en-US"/>
        </a:p>
      </dgm:t>
    </dgm:pt>
    <dgm:pt modelId="{E9B1B948-6101-4ED4-9DEE-2D0606C41F27}">
      <dgm:prSet custT="1"/>
      <dgm:spPr/>
      <dgm:t>
        <a:bodyPr/>
        <a:lstStyle/>
        <a:p>
          <a:pPr algn="ctr"/>
          <a:r>
            <a:rPr lang="en-US" sz="1600" dirty="0">
              <a:latin typeface="Chalkboard SE" panose="03050602040202020205" pitchFamily="66" charset="77"/>
            </a:rPr>
            <a:t>KSK </a:t>
          </a:r>
          <a:r>
            <a:rPr lang="en-US" sz="1600" dirty="0" err="1">
              <a:latin typeface="Chalkboard SE" panose="03050602040202020205" pitchFamily="66" charset="77"/>
            </a:rPr>
            <a:t>menyebabkan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perlambatan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pengosongan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lambung</a:t>
          </a:r>
          <a:r>
            <a:rPr lang="en-US" sz="1600" dirty="0">
              <a:latin typeface="Chalkboard SE" panose="03050602040202020205" pitchFamily="66" charset="77"/>
            </a:rPr>
            <a:t> dan </a:t>
          </a:r>
          <a:r>
            <a:rPr lang="en-US" sz="1600" dirty="0" err="1">
              <a:latin typeface="Chalkboard SE" panose="03050602040202020205" pitchFamily="66" charset="77"/>
            </a:rPr>
            <a:t>penekanan</a:t>
          </a:r>
          <a:r>
            <a:rPr lang="en-US" sz="1600" dirty="0">
              <a:latin typeface="Chalkboard SE" panose="03050602040202020205" pitchFamily="66" charset="77"/>
            </a:rPr>
            <a:t> rasa </a:t>
          </a:r>
          <a:r>
            <a:rPr lang="en-US" sz="1600" dirty="0" err="1">
              <a:latin typeface="Chalkboard SE" panose="03050602040202020205" pitchFamily="66" charset="77"/>
            </a:rPr>
            <a:t>lapar</a:t>
          </a:r>
          <a:r>
            <a:rPr lang="en-US" sz="1600" dirty="0">
              <a:latin typeface="Chalkboard SE" panose="03050602040202020205" pitchFamily="66" charset="77"/>
            </a:rPr>
            <a:t>. </a:t>
          </a:r>
        </a:p>
      </dgm:t>
    </dgm:pt>
    <dgm:pt modelId="{911CF111-C5FE-4CC1-9D49-BF81ECA8C0CA}" type="parTrans" cxnId="{9E74A9FC-8FC6-4F8B-91BC-A8C2244DCC67}">
      <dgm:prSet/>
      <dgm:spPr/>
      <dgm:t>
        <a:bodyPr/>
        <a:lstStyle/>
        <a:p>
          <a:endParaRPr lang="en-US"/>
        </a:p>
      </dgm:t>
    </dgm:pt>
    <dgm:pt modelId="{399197ED-06FB-4988-B045-78FA79AAC1D2}" type="sibTrans" cxnId="{9E74A9FC-8FC6-4F8B-91BC-A8C2244DCC67}">
      <dgm:prSet/>
      <dgm:spPr/>
      <dgm:t>
        <a:bodyPr/>
        <a:lstStyle/>
        <a:p>
          <a:endParaRPr lang="en-US"/>
        </a:p>
      </dgm:t>
    </dgm:pt>
    <dgm:pt modelId="{49C0E671-8F0B-449A-8A6A-ABAC77E3909F}">
      <dgm:prSet custT="1"/>
      <dgm:spPr/>
      <dgm:t>
        <a:bodyPr/>
        <a:lstStyle/>
        <a:p>
          <a:pPr algn="ctr"/>
          <a:r>
            <a:rPr lang="en-US" sz="1600" dirty="0" err="1">
              <a:latin typeface="Chalkboard SE" panose="03050602040202020205" pitchFamily="66" charset="77"/>
            </a:rPr>
            <a:t>Mekanisme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kerja</a:t>
          </a:r>
          <a:r>
            <a:rPr lang="en-US" sz="1600" dirty="0">
              <a:latin typeface="Chalkboard SE" panose="03050602040202020205" pitchFamily="66" charset="77"/>
            </a:rPr>
            <a:t> KSK </a:t>
          </a:r>
          <a:r>
            <a:rPr lang="en-US" sz="1600" dirty="0" err="1">
              <a:latin typeface="Chalkboard SE" panose="03050602040202020205" pitchFamily="66" charset="77"/>
            </a:rPr>
            <a:t>meliputi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stimulasi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sekresi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pankreas</a:t>
          </a:r>
          <a:r>
            <a:rPr lang="en-US" sz="1600" dirty="0">
              <a:latin typeface="Chalkboard SE" panose="03050602040202020205" pitchFamily="66" charset="77"/>
            </a:rPr>
            <a:t> dan </a:t>
          </a:r>
          <a:r>
            <a:rPr lang="en-US" sz="1600" dirty="0" err="1">
              <a:latin typeface="Chalkboard SE" panose="03050602040202020205" pitchFamily="66" charset="77"/>
            </a:rPr>
            <a:t>kontraksi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kandung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empedu</a:t>
          </a:r>
          <a:r>
            <a:rPr lang="en-US" sz="1600" dirty="0">
              <a:latin typeface="Chalkboard SE" panose="03050602040202020205" pitchFamily="66" charset="77"/>
            </a:rPr>
            <a:t>, </a:t>
          </a:r>
          <a:r>
            <a:rPr lang="en-US" sz="1600" dirty="0" err="1">
              <a:latin typeface="Chalkboard SE" panose="03050602040202020205" pitchFamily="66" charset="77"/>
            </a:rPr>
            <a:t>regulasi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pengosongan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lambung</a:t>
          </a:r>
          <a:r>
            <a:rPr lang="en-US" sz="1600" dirty="0">
              <a:latin typeface="Chalkboard SE" panose="03050602040202020205" pitchFamily="66" charset="77"/>
            </a:rPr>
            <a:t> dan </a:t>
          </a:r>
          <a:r>
            <a:rPr lang="en-US" sz="1600" dirty="0" err="1">
              <a:latin typeface="Chalkboard SE" panose="03050602040202020205" pitchFamily="66" charset="77"/>
            </a:rPr>
            <a:t>menimbulkan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perasaan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kenyang</a:t>
          </a:r>
          <a:r>
            <a:rPr lang="en-US" sz="1600" dirty="0">
              <a:latin typeface="Chalkboard SE" panose="03050602040202020205" pitchFamily="66" charset="77"/>
            </a:rPr>
            <a:t>. </a:t>
          </a:r>
        </a:p>
      </dgm:t>
    </dgm:pt>
    <dgm:pt modelId="{2D201899-A4E3-429E-88B0-0E8AF7BA91D5}" type="parTrans" cxnId="{3704546E-FAB3-4323-9A43-E2A9C2A002A9}">
      <dgm:prSet/>
      <dgm:spPr/>
      <dgm:t>
        <a:bodyPr/>
        <a:lstStyle/>
        <a:p>
          <a:endParaRPr lang="en-US"/>
        </a:p>
      </dgm:t>
    </dgm:pt>
    <dgm:pt modelId="{8FFEA716-A154-426D-BF6F-0F87F11DEB43}" type="sibTrans" cxnId="{3704546E-FAB3-4323-9A43-E2A9C2A002A9}">
      <dgm:prSet/>
      <dgm:spPr/>
      <dgm:t>
        <a:bodyPr/>
        <a:lstStyle/>
        <a:p>
          <a:endParaRPr lang="en-US"/>
        </a:p>
      </dgm:t>
    </dgm:pt>
    <dgm:pt modelId="{D0682C16-1C8C-4F00-BB31-FB40BB31FC5A}">
      <dgm:prSet custT="1"/>
      <dgm:spPr/>
      <dgm:t>
        <a:bodyPr/>
        <a:lstStyle/>
        <a:p>
          <a:pPr algn="ctr"/>
          <a:r>
            <a:rPr lang="en-US" sz="1600" dirty="0">
              <a:latin typeface="Chalkboard SE" panose="03050602040202020205" pitchFamily="66" charset="77"/>
            </a:rPr>
            <a:t>Karena </a:t>
          </a:r>
          <a:r>
            <a:rPr lang="en-US" sz="1600" dirty="0" err="1">
              <a:latin typeface="Chalkboard SE" panose="03050602040202020205" pitchFamily="66" charset="77"/>
            </a:rPr>
            <a:t>efeknya</a:t>
          </a:r>
          <a:r>
            <a:rPr lang="en-US" sz="1600" dirty="0">
              <a:latin typeface="Chalkboard SE" panose="03050602040202020205" pitchFamily="66" charset="77"/>
            </a:rPr>
            <a:t> yang </a:t>
          </a:r>
          <a:r>
            <a:rPr lang="en-US" sz="1600" dirty="0" err="1">
              <a:latin typeface="Chalkboard SE" panose="03050602040202020205" pitchFamily="66" charset="77"/>
            </a:rPr>
            <a:t>dapat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menekan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keinginan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makan</a:t>
          </a:r>
          <a:r>
            <a:rPr lang="en-US" sz="1600" dirty="0">
              <a:latin typeface="Chalkboard SE" panose="03050602040202020205" pitchFamily="66" charset="77"/>
            </a:rPr>
            <a:t> dan </a:t>
          </a:r>
          <a:r>
            <a:rPr lang="en-US" sz="1600" dirty="0" err="1">
              <a:latin typeface="Chalkboard SE" panose="03050602040202020205" pitchFamily="66" charset="77"/>
            </a:rPr>
            <a:t>menimbulkan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perasaan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kenyang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tersebut</a:t>
          </a:r>
          <a:r>
            <a:rPr lang="en-US" sz="1600" dirty="0">
              <a:latin typeface="Chalkboard SE" panose="03050602040202020205" pitchFamily="66" charset="77"/>
            </a:rPr>
            <a:t>, </a:t>
          </a:r>
          <a:r>
            <a:rPr lang="en-US" sz="1600" dirty="0" err="1">
              <a:latin typeface="Chalkboard SE" panose="03050602040202020205" pitchFamily="66" charset="77"/>
            </a:rPr>
            <a:t>maka</a:t>
          </a:r>
          <a:r>
            <a:rPr lang="en-US" sz="1600" dirty="0">
              <a:latin typeface="Chalkboard SE" panose="03050602040202020205" pitchFamily="66" charset="77"/>
            </a:rPr>
            <a:t> KSK </a:t>
          </a:r>
          <a:r>
            <a:rPr lang="en-US" sz="1600" dirty="0" err="1">
              <a:latin typeface="Chalkboard SE" panose="03050602040202020205" pitchFamily="66" charset="77"/>
            </a:rPr>
            <a:t>dapat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disimpulkan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sebagai</a:t>
          </a:r>
          <a:r>
            <a:rPr lang="en-US" sz="1600" dirty="0">
              <a:latin typeface="Chalkboard SE" panose="03050602040202020205" pitchFamily="66" charset="77"/>
            </a:rPr>
            <a:t> salah </a:t>
          </a:r>
          <a:r>
            <a:rPr lang="en-US" sz="1600" dirty="0" err="1">
              <a:latin typeface="Chalkboard SE" panose="03050602040202020205" pitchFamily="66" charset="77"/>
            </a:rPr>
            <a:t>satu</a:t>
          </a:r>
          <a:r>
            <a:rPr lang="en-US" sz="1600" dirty="0">
              <a:latin typeface="Chalkboard SE" panose="03050602040202020205" pitchFamily="66" charset="77"/>
            </a:rPr>
            <a:t> target </a:t>
          </a:r>
          <a:r>
            <a:rPr lang="en-US" sz="1600" dirty="0" err="1">
              <a:latin typeface="Chalkboard SE" panose="03050602040202020205" pitchFamily="66" charset="77"/>
            </a:rPr>
            <a:t>terapi</a:t>
          </a:r>
          <a:r>
            <a:rPr lang="en-US" sz="1600" dirty="0">
              <a:latin typeface="Chalkboard SE" panose="03050602040202020205" pitchFamily="66" charset="77"/>
            </a:rPr>
            <a:t> yang </a:t>
          </a:r>
          <a:r>
            <a:rPr lang="en-US" sz="1600" dirty="0" err="1">
              <a:latin typeface="Chalkboard SE" panose="03050602040202020205" pitchFamily="66" charset="77"/>
            </a:rPr>
            <a:t>potensial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untuk</a:t>
          </a:r>
          <a:r>
            <a:rPr lang="en-US" sz="1600" dirty="0">
              <a:latin typeface="Chalkboard SE" panose="03050602040202020205" pitchFamily="66" charset="77"/>
            </a:rPr>
            <a:t> </a:t>
          </a:r>
          <a:r>
            <a:rPr lang="en-US" sz="1600" dirty="0" err="1">
              <a:latin typeface="Chalkboard SE" panose="03050602040202020205" pitchFamily="66" charset="77"/>
            </a:rPr>
            <a:t>obesitas</a:t>
          </a:r>
          <a:r>
            <a:rPr lang="en-US" sz="1600" dirty="0">
              <a:latin typeface="Chalkboard SE" panose="03050602040202020205" pitchFamily="66" charset="77"/>
            </a:rPr>
            <a:t> di masa </a:t>
          </a:r>
          <a:r>
            <a:rPr lang="en-US" sz="1600" dirty="0" err="1">
              <a:latin typeface="Chalkboard SE" panose="03050602040202020205" pitchFamily="66" charset="77"/>
            </a:rPr>
            <a:t>mendatang</a:t>
          </a:r>
          <a:r>
            <a:rPr lang="en-US" sz="1600" dirty="0">
              <a:latin typeface="Chalkboard SE" panose="03050602040202020205" pitchFamily="66" charset="77"/>
            </a:rPr>
            <a:t>. </a:t>
          </a:r>
        </a:p>
      </dgm:t>
    </dgm:pt>
    <dgm:pt modelId="{48119885-73EB-49D9-9BBA-B663343CD505}" type="parTrans" cxnId="{69EB474D-CCED-41CB-823B-2CF4590D14AB}">
      <dgm:prSet/>
      <dgm:spPr/>
      <dgm:t>
        <a:bodyPr/>
        <a:lstStyle/>
        <a:p>
          <a:endParaRPr lang="en-US"/>
        </a:p>
      </dgm:t>
    </dgm:pt>
    <dgm:pt modelId="{28A948B0-DB6F-4B0C-BF60-519B4FB5B050}" type="sibTrans" cxnId="{69EB474D-CCED-41CB-823B-2CF4590D14AB}">
      <dgm:prSet/>
      <dgm:spPr/>
      <dgm:t>
        <a:bodyPr/>
        <a:lstStyle/>
        <a:p>
          <a:endParaRPr lang="en-US"/>
        </a:p>
      </dgm:t>
    </dgm:pt>
    <dgm:pt modelId="{592C3652-D7E9-8742-BB48-7438D1FA16D0}" type="pres">
      <dgm:prSet presAssocID="{FCC62D7F-1E8F-4958-AB56-0086FDA53D9A}" presName="linear" presStyleCnt="0">
        <dgm:presLayoutVars>
          <dgm:animLvl val="lvl"/>
          <dgm:resizeHandles val="exact"/>
        </dgm:presLayoutVars>
      </dgm:prSet>
      <dgm:spPr/>
    </dgm:pt>
    <dgm:pt modelId="{77BB00CF-52CF-5547-A0D3-01316A8A32D4}" type="pres">
      <dgm:prSet presAssocID="{5BDBEDC0-A59C-486E-B3E6-FC50D6B3F4C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18CAB61-6DF7-8C40-9449-AB6A7BAC039A}" type="pres">
      <dgm:prSet presAssocID="{B3005379-DBF9-4986-B107-69DBFDB008CC}" presName="spacer" presStyleCnt="0"/>
      <dgm:spPr/>
    </dgm:pt>
    <dgm:pt modelId="{52DF5546-E892-1245-B8E6-2C81A0DCF28F}" type="pres">
      <dgm:prSet presAssocID="{E9B1B948-6101-4ED4-9DEE-2D0606C41F2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3233F4A-B542-C649-8310-CFCAE5B8F068}" type="pres">
      <dgm:prSet presAssocID="{399197ED-06FB-4988-B045-78FA79AAC1D2}" presName="spacer" presStyleCnt="0"/>
      <dgm:spPr/>
    </dgm:pt>
    <dgm:pt modelId="{CBD5F3C6-FC6B-8A4F-A44A-8CFB2C3C5FA8}" type="pres">
      <dgm:prSet presAssocID="{49C0E671-8F0B-449A-8A6A-ABAC77E3909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70D9FD0-00F9-7C4F-B3F6-7E0C5575921E}" type="pres">
      <dgm:prSet presAssocID="{8FFEA716-A154-426D-BF6F-0F87F11DEB43}" presName="spacer" presStyleCnt="0"/>
      <dgm:spPr/>
    </dgm:pt>
    <dgm:pt modelId="{327A18AA-9897-E943-83A4-08685BCD046E}" type="pres">
      <dgm:prSet presAssocID="{D0682C16-1C8C-4F00-BB31-FB40BB31FC5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AAFEB04-E553-114B-9BFB-1174C4D93EB5}" type="presOf" srcId="{5BDBEDC0-A59C-486E-B3E6-FC50D6B3F4CC}" destId="{77BB00CF-52CF-5547-A0D3-01316A8A32D4}" srcOrd="0" destOrd="0" presId="urn:microsoft.com/office/officeart/2005/8/layout/vList2"/>
    <dgm:cxn modelId="{00C70F5E-F739-D744-A100-7E7C740DA464}" type="presOf" srcId="{E9B1B948-6101-4ED4-9DEE-2D0606C41F27}" destId="{52DF5546-E892-1245-B8E6-2C81A0DCF28F}" srcOrd="0" destOrd="0" presId="urn:microsoft.com/office/officeart/2005/8/layout/vList2"/>
    <dgm:cxn modelId="{69EB474D-CCED-41CB-823B-2CF4590D14AB}" srcId="{FCC62D7F-1E8F-4958-AB56-0086FDA53D9A}" destId="{D0682C16-1C8C-4F00-BB31-FB40BB31FC5A}" srcOrd="3" destOrd="0" parTransId="{48119885-73EB-49D9-9BBA-B663343CD505}" sibTransId="{28A948B0-DB6F-4B0C-BF60-519B4FB5B050}"/>
    <dgm:cxn modelId="{3704546E-FAB3-4323-9A43-E2A9C2A002A9}" srcId="{FCC62D7F-1E8F-4958-AB56-0086FDA53D9A}" destId="{49C0E671-8F0B-449A-8A6A-ABAC77E3909F}" srcOrd="2" destOrd="0" parTransId="{2D201899-A4E3-429E-88B0-0E8AF7BA91D5}" sibTransId="{8FFEA716-A154-426D-BF6F-0F87F11DEB43}"/>
    <dgm:cxn modelId="{65CCD058-A357-46C8-B11F-EA87262AC511}" srcId="{FCC62D7F-1E8F-4958-AB56-0086FDA53D9A}" destId="{5BDBEDC0-A59C-486E-B3E6-FC50D6B3F4CC}" srcOrd="0" destOrd="0" parTransId="{4E7EC618-31B8-4D7C-952C-559EF7D9CD19}" sibTransId="{B3005379-DBF9-4986-B107-69DBFDB008CC}"/>
    <dgm:cxn modelId="{13CFA986-E4A9-734C-9CF2-2727087B21E5}" type="presOf" srcId="{FCC62D7F-1E8F-4958-AB56-0086FDA53D9A}" destId="{592C3652-D7E9-8742-BB48-7438D1FA16D0}" srcOrd="0" destOrd="0" presId="urn:microsoft.com/office/officeart/2005/8/layout/vList2"/>
    <dgm:cxn modelId="{3AE43AA5-B60A-B140-845D-FA129DE0B899}" type="presOf" srcId="{D0682C16-1C8C-4F00-BB31-FB40BB31FC5A}" destId="{327A18AA-9897-E943-83A4-08685BCD046E}" srcOrd="0" destOrd="0" presId="urn:microsoft.com/office/officeart/2005/8/layout/vList2"/>
    <dgm:cxn modelId="{38EA0BDC-7CBF-AF4E-864E-4BDDA56E5908}" type="presOf" srcId="{49C0E671-8F0B-449A-8A6A-ABAC77E3909F}" destId="{CBD5F3C6-FC6B-8A4F-A44A-8CFB2C3C5FA8}" srcOrd="0" destOrd="0" presId="urn:microsoft.com/office/officeart/2005/8/layout/vList2"/>
    <dgm:cxn modelId="{9E74A9FC-8FC6-4F8B-91BC-A8C2244DCC67}" srcId="{FCC62D7F-1E8F-4958-AB56-0086FDA53D9A}" destId="{E9B1B948-6101-4ED4-9DEE-2D0606C41F27}" srcOrd="1" destOrd="0" parTransId="{911CF111-C5FE-4CC1-9D49-BF81ECA8C0CA}" sibTransId="{399197ED-06FB-4988-B045-78FA79AAC1D2}"/>
    <dgm:cxn modelId="{8858CA3B-F4D6-0E44-A45F-C03EA0F4412A}" type="presParOf" srcId="{592C3652-D7E9-8742-BB48-7438D1FA16D0}" destId="{77BB00CF-52CF-5547-A0D3-01316A8A32D4}" srcOrd="0" destOrd="0" presId="urn:microsoft.com/office/officeart/2005/8/layout/vList2"/>
    <dgm:cxn modelId="{99F5B2DD-1BDA-6D4C-8AEC-8C7F10FE885A}" type="presParOf" srcId="{592C3652-D7E9-8742-BB48-7438D1FA16D0}" destId="{818CAB61-6DF7-8C40-9449-AB6A7BAC039A}" srcOrd="1" destOrd="0" presId="urn:microsoft.com/office/officeart/2005/8/layout/vList2"/>
    <dgm:cxn modelId="{CF2B8C78-814B-FC4B-BF78-45F3BA582430}" type="presParOf" srcId="{592C3652-D7E9-8742-BB48-7438D1FA16D0}" destId="{52DF5546-E892-1245-B8E6-2C81A0DCF28F}" srcOrd="2" destOrd="0" presId="urn:microsoft.com/office/officeart/2005/8/layout/vList2"/>
    <dgm:cxn modelId="{EB905A39-3625-4648-A47D-8CC53D016689}" type="presParOf" srcId="{592C3652-D7E9-8742-BB48-7438D1FA16D0}" destId="{53233F4A-B542-C649-8310-CFCAE5B8F068}" srcOrd="3" destOrd="0" presId="urn:microsoft.com/office/officeart/2005/8/layout/vList2"/>
    <dgm:cxn modelId="{3990A91F-0110-2440-8D15-72727EA98F8D}" type="presParOf" srcId="{592C3652-D7E9-8742-BB48-7438D1FA16D0}" destId="{CBD5F3C6-FC6B-8A4F-A44A-8CFB2C3C5FA8}" srcOrd="4" destOrd="0" presId="urn:microsoft.com/office/officeart/2005/8/layout/vList2"/>
    <dgm:cxn modelId="{5D3663CF-EA76-5E48-8C4F-587E2009520E}" type="presParOf" srcId="{592C3652-D7E9-8742-BB48-7438D1FA16D0}" destId="{F70D9FD0-00F9-7C4F-B3F6-7E0C5575921E}" srcOrd="5" destOrd="0" presId="urn:microsoft.com/office/officeart/2005/8/layout/vList2"/>
    <dgm:cxn modelId="{5C425ACB-1B45-664D-9703-3B6C9EA26125}" type="presParOf" srcId="{592C3652-D7E9-8742-BB48-7438D1FA16D0}" destId="{327A18AA-9897-E943-83A4-08685BCD046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B00CF-52CF-5547-A0D3-01316A8A32D4}">
      <dsp:nvSpPr>
        <dsp:cNvPr id="0" name=""/>
        <dsp:cNvSpPr/>
      </dsp:nvSpPr>
      <dsp:spPr>
        <a:xfrm>
          <a:off x="0" y="1621"/>
          <a:ext cx="5913437" cy="1149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halkboard SE" panose="03050602040202020205" pitchFamily="66" charset="77"/>
            </a:rPr>
            <a:t>Hormon</a:t>
          </a:r>
          <a:r>
            <a:rPr lang="en-US" sz="1800" kern="1200" dirty="0">
              <a:latin typeface="Chalkboard SE" panose="03050602040202020205" pitchFamily="66" charset="77"/>
            </a:rPr>
            <a:t> </a:t>
          </a:r>
          <a:r>
            <a:rPr lang="en-US" sz="1800" kern="1200" dirty="0" err="1">
              <a:latin typeface="Chalkboard SE" panose="03050602040202020205" pitchFamily="66" charset="77"/>
            </a:rPr>
            <a:t>penting</a:t>
          </a:r>
          <a:r>
            <a:rPr lang="en-US" sz="1800" kern="1200" dirty="0">
              <a:latin typeface="Chalkboard SE" panose="03050602040202020205" pitchFamily="66" charset="77"/>
            </a:rPr>
            <a:t> yang </a:t>
          </a:r>
          <a:r>
            <a:rPr lang="en-US" sz="1800" kern="1200" dirty="0" err="1">
              <a:latin typeface="Chalkboard SE" panose="03050602040202020205" pitchFamily="66" charset="77"/>
            </a:rPr>
            <a:t>dapat</a:t>
          </a:r>
          <a:r>
            <a:rPr lang="en-US" sz="1800" kern="1200" dirty="0">
              <a:latin typeface="Chalkboard SE" panose="03050602040202020205" pitchFamily="66" charset="77"/>
            </a:rPr>
            <a:t> </a:t>
          </a:r>
          <a:r>
            <a:rPr lang="en-US" sz="1800" kern="1200" dirty="0" err="1">
              <a:latin typeface="Chalkboard SE" panose="03050602040202020205" pitchFamily="66" charset="77"/>
            </a:rPr>
            <a:t>mengatur</a:t>
          </a:r>
          <a:r>
            <a:rPr lang="en-US" sz="1800" kern="1200" dirty="0">
              <a:latin typeface="Chalkboard SE" panose="03050602040202020205" pitchFamily="66" charset="77"/>
            </a:rPr>
            <a:t> proses </a:t>
          </a:r>
          <a:r>
            <a:rPr lang="en-US" sz="1800" kern="1200" dirty="0" err="1">
              <a:latin typeface="Chalkboard SE" panose="03050602040202020205" pitchFamily="66" charset="77"/>
            </a:rPr>
            <a:t>pencernaan</a:t>
          </a:r>
          <a:r>
            <a:rPr lang="en-US" sz="1800" kern="1200" dirty="0">
              <a:latin typeface="Chalkboard SE" panose="03050602040202020205" pitchFamily="66" charset="77"/>
            </a:rPr>
            <a:t> </a:t>
          </a:r>
        </a:p>
      </dsp:txBody>
      <dsp:txXfrm>
        <a:off x="56090" y="57711"/>
        <a:ext cx="5801257" cy="1036820"/>
      </dsp:txXfrm>
    </dsp:sp>
    <dsp:sp modelId="{52DF5546-E892-1245-B8E6-2C81A0DCF28F}">
      <dsp:nvSpPr>
        <dsp:cNvPr id="0" name=""/>
        <dsp:cNvSpPr/>
      </dsp:nvSpPr>
      <dsp:spPr>
        <a:xfrm>
          <a:off x="0" y="1163236"/>
          <a:ext cx="5913437" cy="1149000"/>
        </a:xfrm>
        <a:prstGeom prst="roundRect">
          <a:avLst/>
        </a:prstGeom>
        <a:gradFill rotWithShape="0">
          <a:gsLst>
            <a:gs pos="0">
              <a:schemeClr val="accent2">
                <a:hueOff val="-1130992"/>
                <a:satOff val="3728"/>
                <a:lumOff val="398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130992"/>
                <a:satOff val="3728"/>
                <a:lumOff val="398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130992"/>
                <a:satOff val="3728"/>
                <a:lumOff val="398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halkboard SE" panose="03050602040202020205" pitchFamily="66" charset="77"/>
            </a:rPr>
            <a:t>KSK </a:t>
          </a:r>
          <a:r>
            <a:rPr lang="en-US" sz="1600" kern="1200" dirty="0" err="1">
              <a:latin typeface="Chalkboard SE" panose="03050602040202020205" pitchFamily="66" charset="77"/>
            </a:rPr>
            <a:t>menyebabkan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perlambatan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pengosongan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lambung</a:t>
          </a:r>
          <a:r>
            <a:rPr lang="en-US" sz="1600" kern="1200" dirty="0">
              <a:latin typeface="Chalkboard SE" panose="03050602040202020205" pitchFamily="66" charset="77"/>
            </a:rPr>
            <a:t> dan </a:t>
          </a:r>
          <a:r>
            <a:rPr lang="en-US" sz="1600" kern="1200" dirty="0" err="1">
              <a:latin typeface="Chalkboard SE" panose="03050602040202020205" pitchFamily="66" charset="77"/>
            </a:rPr>
            <a:t>penekanan</a:t>
          </a:r>
          <a:r>
            <a:rPr lang="en-US" sz="1600" kern="1200" dirty="0">
              <a:latin typeface="Chalkboard SE" panose="03050602040202020205" pitchFamily="66" charset="77"/>
            </a:rPr>
            <a:t> rasa </a:t>
          </a:r>
          <a:r>
            <a:rPr lang="en-US" sz="1600" kern="1200" dirty="0" err="1">
              <a:latin typeface="Chalkboard SE" panose="03050602040202020205" pitchFamily="66" charset="77"/>
            </a:rPr>
            <a:t>lapar</a:t>
          </a:r>
          <a:r>
            <a:rPr lang="en-US" sz="1600" kern="1200" dirty="0">
              <a:latin typeface="Chalkboard SE" panose="03050602040202020205" pitchFamily="66" charset="77"/>
            </a:rPr>
            <a:t>. </a:t>
          </a:r>
        </a:p>
      </dsp:txBody>
      <dsp:txXfrm>
        <a:off x="56090" y="1219326"/>
        <a:ext cx="5801257" cy="1036820"/>
      </dsp:txXfrm>
    </dsp:sp>
    <dsp:sp modelId="{CBD5F3C6-FC6B-8A4F-A44A-8CFB2C3C5FA8}">
      <dsp:nvSpPr>
        <dsp:cNvPr id="0" name=""/>
        <dsp:cNvSpPr/>
      </dsp:nvSpPr>
      <dsp:spPr>
        <a:xfrm>
          <a:off x="0" y="2324851"/>
          <a:ext cx="5913437" cy="1149000"/>
        </a:xfrm>
        <a:prstGeom prst="roundRect">
          <a:avLst/>
        </a:prstGeom>
        <a:gradFill rotWithShape="0">
          <a:gsLst>
            <a:gs pos="0">
              <a:schemeClr val="accent2">
                <a:hueOff val="-2261984"/>
                <a:satOff val="7457"/>
                <a:lumOff val="797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261984"/>
                <a:satOff val="7457"/>
                <a:lumOff val="797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261984"/>
                <a:satOff val="7457"/>
                <a:lumOff val="797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Chalkboard SE" panose="03050602040202020205" pitchFamily="66" charset="77"/>
            </a:rPr>
            <a:t>Mekanisme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kerja</a:t>
          </a:r>
          <a:r>
            <a:rPr lang="en-US" sz="1600" kern="1200" dirty="0">
              <a:latin typeface="Chalkboard SE" panose="03050602040202020205" pitchFamily="66" charset="77"/>
            </a:rPr>
            <a:t> KSK </a:t>
          </a:r>
          <a:r>
            <a:rPr lang="en-US" sz="1600" kern="1200" dirty="0" err="1">
              <a:latin typeface="Chalkboard SE" panose="03050602040202020205" pitchFamily="66" charset="77"/>
            </a:rPr>
            <a:t>meliputi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stimulasi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sekresi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pankreas</a:t>
          </a:r>
          <a:r>
            <a:rPr lang="en-US" sz="1600" kern="1200" dirty="0">
              <a:latin typeface="Chalkboard SE" panose="03050602040202020205" pitchFamily="66" charset="77"/>
            </a:rPr>
            <a:t> dan </a:t>
          </a:r>
          <a:r>
            <a:rPr lang="en-US" sz="1600" kern="1200" dirty="0" err="1">
              <a:latin typeface="Chalkboard SE" panose="03050602040202020205" pitchFamily="66" charset="77"/>
            </a:rPr>
            <a:t>kontraksi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kandung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empedu</a:t>
          </a:r>
          <a:r>
            <a:rPr lang="en-US" sz="1600" kern="1200" dirty="0">
              <a:latin typeface="Chalkboard SE" panose="03050602040202020205" pitchFamily="66" charset="77"/>
            </a:rPr>
            <a:t>, </a:t>
          </a:r>
          <a:r>
            <a:rPr lang="en-US" sz="1600" kern="1200" dirty="0" err="1">
              <a:latin typeface="Chalkboard SE" panose="03050602040202020205" pitchFamily="66" charset="77"/>
            </a:rPr>
            <a:t>regulasi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pengosongan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lambung</a:t>
          </a:r>
          <a:r>
            <a:rPr lang="en-US" sz="1600" kern="1200" dirty="0">
              <a:latin typeface="Chalkboard SE" panose="03050602040202020205" pitchFamily="66" charset="77"/>
            </a:rPr>
            <a:t> dan </a:t>
          </a:r>
          <a:r>
            <a:rPr lang="en-US" sz="1600" kern="1200" dirty="0" err="1">
              <a:latin typeface="Chalkboard SE" panose="03050602040202020205" pitchFamily="66" charset="77"/>
            </a:rPr>
            <a:t>menimbulkan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perasaan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kenyang</a:t>
          </a:r>
          <a:r>
            <a:rPr lang="en-US" sz="1600" kern="1200" dirty="0">
              <a:latin typeface="Chalkboard SE" panose="03050602040202020205" pitchFamily="66" charset="77"/>
            </a:rPr>
            <a:t>. </a:t>
          </a:r>
        </a:p>
      </dsp:txBody>
      <dsp:txXfrm>
        <a:off x="56090" y="2380941"/>
        <a:ext cx="5801257" cy="1036820"/>
      </dsp:txXfrm>
    </dsp:sp>
    <dsp:sp modelId="{327A18AA-9897-E943-83A4-08685BCD046E}">
      <dsp:nvSpPr>
        <dsp:cNvPr id="0" name=""/>
        <dsp:cNvSpPr/>
      </dsp:nvSpPr>
      <dsp:spPr>
        <a:xfrm>
          <a:off x="0" y="3486465"/>
          <a:ext cx="5913437" cy="1149000"/>
        </a:xfrm>
        <a:prstGeom prst="roundRect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halkboard SE" panose="03050602040202020205" pitchFamily="66" charset="77"/>
            </a:rPr>
            <a:t>Karena </a:t>
          </a:r>
          <a:r>
            <a:rPr lang="en-US" sz="1600" kern="1200" dirty="0" err="1">
              <a:latin typeface="Chalkboard SE" panose="03050602040202020205" pitchFamily="66" charset="77"/>
            </a:rPr>
            <a:t>efeknya</a:t>
          </a:r>
          <a:r>
            <a:rPr lang="en-US" sz="1600" kern="1200" dirty="0">
              <a:latin typeface="Chalkboard SE" panose="03050602040202020205" pitchFamily="66" charset="77"/>
            </a:rPr>
            <a:t> yang </a:t>
          </a:r>
          <a:r>
            <a:rPr lang="en-US" sz="1600" kern="1200" dirty="0" err="1">
              <a:latin typeface="Chalkboard SE" panose="03050602040202020205" pitchFamily="66" charset="77"/>
            </a:rPr>
            <a:t>dapat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menekan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keinginan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makan</a:t>
          </a:r>
          <a:r>
            <a:rPr lang="en-US" sz="1600" kern="1200" dirty="0">
              <a:latin typeface="Chalkboard SE" panose="03050602040202020205" pitchFamily="66" charset="77"/>
            </a:rPr>
            <a:t> dan </a:t>
          </a:r>
          <a:r>
            <a:rPr lang="en-US" sz="1600" kern="1200" dirty="0" err="1">
              <a:latin typeface="Chalkboard SE" panose="03050602040202020205" pitchFamily="66" charset="77"/>
            </a:rPr>
            <a:t>menimbulkan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perasaan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kenyang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tersebut</a:t>
          </a:r>
          <a:r>
            <a:rPr lang="en-US" sz="1600" kern="1200" dirty="0">
              <a:latin typeface="Chalkboard SE" panose="03050602040202020205" pitchFamily="66" charset="77"/>
            </a:rPr>
            <a:t>, </a:t>
          </a:r>
          <a:r>
            <a:rPr lang="en-US" sz="1600" kern="1200" dirty="0" err="1">
              <a:latin typeface="Chalkboard SE" panose="03050602040202020205" pitchFamily="66" charset="77"/>
            </a:rPr>
            <a:t>maka</a:t>
          </a:r>
          <a:r>
            <a:rPr lang="en-US" sz="1600" kern="1200" dirty="0">
              <a:latin typeface="Chalkboard SE" panose="03050602040202020205" pitchFamily="66" charset="77"/>
            </a:rPr>
            <a:t> KSK </a:t>
          </a:r>
          <a:r>
            <a:rPr lang="en-US" sz="1600" kern="1200" dirty="0" err="1">
              <a:latin typeface="Chalkboard SE" panose="03050602040202020205" pitchFamily="66" charset="77"/>
            </a:rPr>
            <a:t>dapat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disimpulkan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sebagai</a:t>
          </a:r>
          <a:r>
            <a:rPr lang="en-US" sz="1600" kern="1200" dirty="0">
              <a:latin typeface="Chalkboard SE" panose="03050602040202020205" pitchFamily="66" charset="77"/>
            </a:rPr>
            <a:t> salah </a:t>
          </a:r>
          <a:r>
            <a:rPr lang="en-US" sz="1600" kern="1200" dirty="0" err="1">
              <a:latin typeface="Chalkboard SE" panose="03050602040202020205" pitchFamily="66" charset="77"/>
            </a:rPr>
            <a:t>satu</a:t>
          </a:r>
          <a:r>
            <a:rPr lang="en-US" sz="1600" kern="1200" dirty="0">
              <a:latin typeface="Chalkboard SE" panose="03050602040202020205" pitchFamily="66" charset="77"/>
            </a:rPr>
            <a:t> target </a:t>
          </a:r>
          <a:r>
            <a:rPr lang="en-US" sz="1600" kern="1200" dirty="0" err="1">
              <a:latin typeface="Chalkboard SE" panose="03050602040202020205" pitchFamily="66" charset="77"/>
            </a:rPr>
            <a:t>terapi</a:t>
          </a:r>
          <a:r>
            <a:rPr lang="en-US" sz="1600" kern="1200" dirty="0">
              <a:latin typeface="Chalkboard SE" panose="03050602040202020205" pitchFamily="66" charset="77"/>
            </a:rPr>
            <a:t> yang </a:t>
          </a:r>
          <a:r>
            <a:rPr lang="en-US" sz="1600" kern="1200" dirty="0" err="1">
              <a:latin typeface="Chalkboard SE" panose="03050602040202020205" pitchFamily="66" charset="77"/>
            </a:rPr>
            <a:t>potensial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untuk</a:t>
          </a:r>
          <a:r>
            <a:rPr lang="en-US" sz="1600" kern="1200" dirty="0">
              <a:latin typeface="Chalkboard SE" panose="03050602040202020205" pitchFamily="66" charset="77"/>
            </a:rPr>
            <a:t> </a:t>
          </a:r>
          <a:r>
            <a:rPr lang="en-US" sz="1600" kern="1200" dirty="0" err="1">
              <a:latin typeface="Chalkboard SE" panose="03050602040202020205" pitchFamily="66" charset="77"/>
            </a:rPr>
            <a:t>obesitas</a:t>
          </a:r>
          <a:r>
            <a:rPr lang="en-US" sz="1600" kern="1200" dirty="0">
              <a:latin typeface="Chalkboard SE" panose="03050602040202020205" pitchFamily="66" charset="77"/>
            </a:rPr>
            <a:t> di masa </a:t>
          </a:r>
          <a:r>
            <a:rPr lang="en-US" sz="1600" kern="1200" dirty="0" err="1">
              <a:latin typeface="Chalkboard SE" panose="03050602040202020205" pitchFamily="66" charset="77"/>
            </a:rPr>
            <a:t>mendatang</a:t>
          </a:r>
          <a:r>
            <a:rPr lang="en-US" sz="1600" kern="1200" dirty="0">
              <a:latin typeface="Chalkboard SE" panose="03050602040202020205" pitchFamily="66" charset="77"/>
            </a:rPr>
            <a:t>. </a:t>
          </a:r>
        </a:p>
      </dsp:txBody>
      <dsp:txXfrm>
        <a:off x="56090" y="3542555"/>
        <a:ext cx="5801257" cy="1036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9910-FD43-554B-BC39-B9B8FD67B759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97FC5-5F86-7949-8702-2621649E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pencernaan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KSK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ditujukan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pencernaan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lemak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makanan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97FC5-5F86-7949-8702-2621649E6C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0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29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32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8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84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31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91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79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77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2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62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08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90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7D888-C594-3B4A-873F-405E4C93B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590" y="959054"/>
            <a:ext cx="8637073" cy="2541431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>
                <a:latin typeface="Chalkboard SE" panose="03050602040202020205" pitchFamily="66" charset="77"/>
              </a:rPr>
              <a:t>Transduksi</a:t>
            </a:r>
            <a:r>
              <a:rPr lang="en-US" sz="4400" dirty="0">
                <a:latin typeface="Chalkboard SE" panose="03050602040202020205" pitchFamily="66" charset="77"/>
              </a:rPr>
              <a:t> </a:t>
            </a:r>
            <a:r>
              <a:rPr lang="en-US" sz="4400" dirty="0" err="1">
                <a:latin typeface="Chalkboard SE" panose="03050602040202020205" pitchFamily="66" charset="77"/>
              </a:rPr>
              <a:t>Sinyal</a:t>
            </a:r>
            <a:r>
              <a:rPr lang="en-US" sz="4400" dirty="0">
                <a:latin typeface="Chalkboard SE" panose="03050602040202020205" pitchFamily="66" charset="77"/>
              </a:rPr>
              <a:t> </a:t>
            </a:r>
            <a:r>
              <a:rPr lang="en-US" sz="4400" dirty="0" err="1">
                <a:latin typeface="Chalkboard SE" panose="03050602040202020205" pitchFamily="66" charset="77"/>
              </a:rPr>
              <a:t>Hormon</a:t>
            </a:r>
            <a:r>
              <a:rPr lang="en-US" sz="4400" dirty="0">
                <a:latin typeface="Chalkboard SE" panose="03050602040202020205" pitchFamily="66" charset="77"/>
              </a:rPr>
              <a:t> </a:t>
            </a:r>
            <a:r>
              <a:rPr lang="en-US" sz="4400" dirty="0" err="1">
                <a:latin typeface="Chalkboard SE" panose="03050602040202020205" pitchFamily="66" charset="77"/>
              </a:rPr>
              <a:t>Kolesistokinin</a:t>
            </a:r>
            <a:r>
              <a:rPr lang="en-US" sz="4400" dirty="0">
                <a:latin typeface="Chalkboard SE" panose="03050602040202020205" pitchFamily="66" charset="77"/>
              </a:rPr>
              <a:t> </a:t>
            </a:r>
            <a:r>
              <a:rPr lang="en-US" sz="4400" dirty="0" err="1">
                <a:latin typeface="Chalkboard SE" panose="03050602040202020205" pitchFamily="66" charset="77"/>
              </a:rPr>
              <a:t>sebagai</a:t>
            </a:r>
            <a:r>
              <a:rPr lang="en-US" sz="4400" dirty="0">
                <a:latin typeface="Chalkboard SE" panose="03050602040202020205" pitchFamily="66" charset="77"/>
              </a:rPr>
              <a:t> Target </a:t>
            </a:r>
            <a:r>
              <a:rPr lang="en-US" sz="4400" dirty="0" err="1">
                <a:latin typeface="Chalkboard SE" panose="03050602040202020205" pitchFamily="66" charset="77"/>
              </a:rPr>
              <a:t>untuk</a:t>
            </a:r>
            <a:r>
              <a:rPr lang="en-US" sz="4400" dirty="0">
                <a:latin typeface="Chalkboard SE" panose="03050602040202020205" pitchFamily="66" charset="77"/>
              </a:rPr>
              <a:t> </a:t>
            </a:r>
            <a:r>
              <a:rPr lang="en-US" sz="4400" dirty="0" err="1">
                <a:latin typeface="Chalkboard SE" panose="03050602040202020205" pitchFamily="66" charset="77"/>
              </a:rPr>
              <a:t>Mengatasi</a:t>
            </a:r>
            <a:r>
              <a:rPr lang="en-US" sz="4400" dirty="0">
                <a:latin typeface="Chalkboard SE" panose="03050602040202020205" pitchFamily="66" charset="77"/>
              </a:rPr>
              <a:t> </a:t>
            </a:r>
            <a:r>
              <a:rPr lang="en-US" sz="4400" dirty="0" err="1">
                <a:latin typeface="Chalkboard SE" panose="03050602040202020205" pitchFamily="66" charset="77"/>
              </a:rPr>
              <a:t>Obesitas</a:t>
            </a:r>
            <a:r>
              <a:rPr lang="en-US" sz="4400" dirty="0">
                <a:latin typeface="Chalkboard SE" panose="03050602040202020205" pitchFamily="66" charset="77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3F629-3928-714C-BCCD-630E792583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56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A30E-DB1E-A14A-8F2F-C4FB3ECC4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40414-DE1E-5841-BF2A-63B2A48BF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146" y="235132"/>
            <a:ext cx="9917708" cy="6130738"/>
          </a:xfrm>
        </p:spPr>
      </p:pic>
    </p:spTree>
    <p:extLst>
      <p:ext uri="{BB962C8B-B14F-4D97-AF65-F5344CB8AC3E}">
        <p14:creationId xmlns:p14="http://schemas.microsoft.com/office/powerpoint/2010/main" val="3523271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A2391-C97D-C840-8BE3-B0C550BC8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55EAE-005E-F946-8EAF-CD3B416AA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229" y="455705"/>
            <a:ext cx="5577541" cy="55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person, floor, cabinet&#10;&#10;Description automatically generated">
            <a:extLst>
              <a:ext uri="{FF2B5EF4-FFF2-40B4-BE49-F238E27FC236}">
                <a16:creationId xmlns:a16="http://schemas.microsoft.com/office/drawing/2014/main" id="{5CD5CDBA-95C5-C84C-B3BF-66C30B9F2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9" r="32659" b="-1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5" name="Picture 4" descr="A picture containing person, table, indoor, boy&#10;&#10;Description automatically generated">
            <a:extLst>
              <a:ext uri="{FF2B5EF4-FFF2-40B4-BE49-F238E27FC236}">
                <a16:creationId xmlns:a16="http://schemas.microsoft.com/office/drawing/2014/main" id="{835FBC3D-107A-D243-A80F-3C0E5ED05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7" r="21485" b="-1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2BA4F3-C373-0042-9A4D-82374CDF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28" y="1530700"/>
            <a:ext cx="4070578" cy="1049235"/>
          </a:xfrm>
        </p:spPr>
        <p:txBody>
          <a:bodyPr anchor="ctr">
            <a:normAutofit/>
          </a:bodyPr>
          <a:lstStyle/>
          <a:p>
            <a:pPr algn="ctr"/>
            <a:r>
              <a:rPr lang="en-US" sz="2200" dirty="0" err="1">
                <a:solidFill>
                  <a:srgbClr val="FFFFFE"/>
                </a:solidFill>
              </a:rPr>
              <a:t>Kenapa</a:t>
            </a:r>
            <a:r>
              <a:rPr lang="en-US" sz="2200" dirty="0">
                <a:solidFill>
                  <a:srgbClr val="FFFFFE"/>
                </a:solidFill>
              </a:rPr>
              <a:t> </a:t>
            </a:r>
            <a:r>
              <a:rPr lang="en-US" sz="2200" dirty="0" err="1">
                <a:solidFill>
                  <a:srgbClr val="FFFFFE"/>
                </a:solidFill>
              </a:rPr>
              <a:t>Memilih</a:t>
            </a:r>
            <a:r>
              <a:rPr lang="en-US" sz="2200" dirty="0">
                <a:solidFill>
                  <a:srgbClr val="FFFFFE"/>
                </a:solidFill>
              </a:rPr>
              <a:t> </a:t>
            </a:r>
            <a:r>
              <a:rPr lang="en-US" sz="2200" dirty="0" err="1">
                <a:solidFill>
                  <a:srgbClr val="FFFFFE"/>
                </a:solidFill>
              </a:rPr>
              <a:t>Obesitas</a:t>
            </a:r>
            <a:r>
              <a:rPr lang="en-US" sz="2200" dirty="0">
                <a:solidFill>
                  <a:srgbClr val="FFFFFE"/>
                </a:solidFill>
              </a:rPr>
              <a:t> ?</a:t>
            </a:r>
            <a:br>
              <a:rPr lang="en-US" sz="2200" dirty="0">
                <a:solidFill>
                  <a:srgbClr val="FFFFFE"/>
                </a:solidFill>
              </a:rPr>
            </a:br>
            <a:endParaRPr lang="en-US" sz="2200" dirty="0">
              <a:solidFill>
                <a:srgbClr val="FFFFF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A62146-E42B-2A40-87B7-A518C3B1034D}"/>
              </a:ext>
            </a:extLst>
          </p:cNvPr>
          <p:cNvSpPr/>
          <p:nvPr/>
        </p:nvSpPr>
        <p:spPr>
          <a:xfrm>
            <a:off x="4312992" y="2318678"/>
            <a:ext cx="4022615" cy="3141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D2160C-527F-7146-B51C-7154A6AB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72" y="2416670"/>
            <a:ext cx="4022616" cy="2984842"/>
          </a:xfrm>
        </p:spPr>
        <p:txBody>
          <a:bodyPr anchor="t">
            <a:normAutofit fontScale="92500"/>
          </a:bodyPr>
          <a:lstStyle/>
          <a:p>
            <a:pPr marL="0" indent="0" algn="just">
              <a:lnSpc>
                <a:spcPct val="150000"/>
              </a:lnSpc>
              <a:buClr>
                <a:srgbClr val="F3F77E"/>
              </a:buClr>
              <a:buNone/>
            </a:pP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Di negara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maju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dan negara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berkembang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,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kasus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kejadian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obesitas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baik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pada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anak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maupun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orang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dewasa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meningkat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pesat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dalam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beberapa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dekade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terakhir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. WHO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memberi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istilah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‘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Globesity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’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untuk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menggambarkan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apa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yang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disebut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‘global epidemic of obesity’.1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Berdasarkan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data WHO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lebih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dari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satu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milyar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orang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dewasa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di dunia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mengalami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overweight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bahkan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lebih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dari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300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juta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di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antaranya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tergolong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dalam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</a:t>
            </a:r>
            <a:r>
              <a:rPr lang="en-US" sz="1400" dirty="0" err="1">
                <a:solidFill>
                  <a:srgbClr val="FFFFFE"/>
                </a:solidFill>
                <a:latin typeface="Chalkboard SE" panose="03050602040202020205" pitchFamily="66" charset="77"/>
              </a:rPr>
              <a:t>kategori</a:t>
            </a:r>
            <a:r>
              <a:rPr lang="en-US" sz="1400" dirty="0">
                <a:solidFill>
                  <a:srgbClr val="FFFFFE"/>
                </a:solidFill>
                <a:latin typeface="Chalkboard SE" panose="03050602040202020205" pitchFamily="66" charset="77"/>
              </a:rPr>
              <a:t> obese.</a:t>
            </a:r>
          </a:p>
          <a:p>
            <a:pPr algn="just">
              <a:lnSpc>
                <a:spcPct val="150000"/>
              </a:lnSpc>
              <a:buClr>
                <a:srgbClr val="F3F77E"/>
              </a:buClr>
            </a:pPr>
            <a:endParaRPr lang="en-US" sz="1400" dirty="0">
              <a:solidFill>
                <a:srgbClr val="FFFFFE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388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72B2A-053F-5F45-B27A-5BC2043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50" y="2152604"/>
            <a:ext cx="3643433" cy="2674198"/>
          </a:xfrm>
        </p:spPr>
        <p:txBody>
          <a:bodyPr anchor="t">
            <a:normAutofit/>
          </a:bodyPr>
          <a:lstStyle/>
          <a:p>
            <a:pPr algn="ctr"/>
            <a:r>
              <a:rPr lang="en-US" dirty="0" err="1"/>
              <a:t>Hormon</a:t>
            </a:r>
            <a:r>
              <a:rPr lang="en-US" dirty="0"/>
              <a:t> </a:t>
            </a:r>
            <a:r>
              <a:rPr lang="en-US" dirty="0" err="1"/>
              <a:t>Kolesistokinin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A8581F-8061-4BC7-AF0F-EEFFE0E2BC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9650622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5293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40C5A2-17AB-AD4E-BC2E-44FF4D639679}"/>
              </a:ext>
            </a:extLst>
          </p:cNvPr>
          <p:cNvSpPr/>
          <p:nvPr/>
        </p:nvSpPr>
        <p:spPr>
          <a:xfrm>
            <a:off x="3317317" y="1079893"/>
            <a:ext cx="5825937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err="1">
                <a:latin typeface="Chalkboard SE" panose="03050602040202020205" pitchFamily="66" charset="77"/>
              </a:rPr>
              <a:t>Sel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Endokrin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sepanjang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mukosa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usus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halus</a:t>
            </a:r>
            <a:r>
              <a:rPr lang="en-US" dirty="0">
                <a:latin typeface="Chalkboard SE" panose="03050602040202020205" pitchFamily="66" charset="77"/>
              </a:rPr>
              <a:t> (duodenum)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2681C0-7C93-E245-A7FA-CD62AF333099}"/>
              </a:ext>
            </a:extLst>
          </p:cNvPr>
          <p:cNvSpPr/>
          <p:nvPr/>
        </p:nvSpPr>
        <p:spPr>
          <a:xfrm>
            <a:off x="2891116" y="1889122"/>
            <a:ext cx="6905065" cy="958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Chalkboard SE" panose="03050602040202020205" pitchFamily="66" charset="77"/>
              </a:rPr>
              <a:t>Disekresi</a:t>
            </a:r>
            <a:r>
              <a:rPr lang="en-US" dirty="0">
                <a:latin typeface="Chalkboard SE" panose="03050602040202020205" pitchFamily="66" charset="77"/>
              </a:rPr>
              <a:t> oleh </a:t>
            </a:r>
            <a:r>
              <a:rPr lang="en-US" dirty="0" err="1">
                <a:latin typeface="Chalkboard SE" panose="03050602040202020205" pitchFamily="66" charset="77"/>
              </a:rPr>
              <a:t>sel</a:t>
            </a:r>
            <a:r>
              <a:rPr lang="en-US" dirty="0">
                <a:latin typeface="Chalkboard SE" panose="03050602040202020205" pitchFamily="66" charset="77"/>
              </a:rPr>
              <a:t> I </a:t>
            </a:r>
            <a:r>
              <a:rPr lang="en-US" dirty="0" err="1">
                <a:latin typeface="Chalkboard SE" panose="03050602040202020205" pitchFamily="66" charset="77"/>
              </a:rPr>
              <a:t>saluran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pencernaan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atas</a:t>
            </a:r>
            <a:r>
              <a:rPr lang="en-US" dirty="0">
                <a:latin typeface="Chalkboard SE" panose="03050602040202020205" pitchFamily="66" charset="77"/>
              </a:rPr>
              <a:t> (STC-1 cells duodenum) </a:t>
            </a:r>
            <a:r>
              <a:rPr lang="en-US" dirty="0" err="1">
                <a:latin typeface="Chalkboard SE" panose="03050602040202020205" pitchFamily="66" charset="77"/>
              </a:rPr>
              <a:t>segmen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pertama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usus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halus</a:t>
            </a:r>
            <a:r>
              <a:rPr lang="en-US" dirty="0">
                <a:latin typeface="Chalkboard SE" panose="03050602040202020205" pitchFamily="66" charset="77"/>
              </a:rPr>
              <a:t> dan </a:t>
            </a:r>
            <a:r>
              <a:rPr lang="en-US" dirty="0" err="1">
                <a:latin typeface="Chalkboard SE" panose="03050602040202020205" pitchFamily="66" charset="77"/>
              </a:rPr>
              <a:t>sel</a:t>
            </a:r>
            <a:r>
              <a:rPr lang="en-US" dirty="0">
                <a:latin typeface="Chalkboard SE" panose="03050602040202020205" pitchFamily="66" charset="77"/>
              </a:rPr>
              <a:t> G antrum </a:t>
            </a:r>
            <a:r>
              <a:rPr lang="en-US" dirty="0" err="1">
                <a:latin typeface="Chalkboard SE" panose="03050602040202020205" pitchFamily="66" charset="77"/>
              </a:rPr>
              <a:t>gaster</a:t>
            </a:r>
            <a:r>
              <a:rPr lang="en-US" dirty="0">
                <a:latin typeface="Chalkboard SE" panose="03050602040202020205" pitchFamily="66" charset="77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BDA18-307A-F94E-8E63-AA593FE78A86}"/>
              </a:ext>
            </a:extLst>
          </p:cNvPr>
          <p:cNvSpPr txBox="1"/>
          <p:nvPr/>
        </p:nvSpPr>
        <p:spPr>
          <a:xfrm>
            <a:off x="3287807" y="181708"/>
            <a:ext cx="5842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halkboard SE" panose="03050602040202020205" pitchFamily="66" charset="77"/>
              </a:rPr>
              <a:t>Produksi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Hormon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Kolesistokinin</a:t>
            </a:r>
            <a:endParaRPr lang="en-US" sz="3200" dirty="0">
              <a:latin typeface="Chalkboard SE" panose="03050602040202020205" pitchFamily="66" charset="77"/>
            </a:endParaRPr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4B4E5423-06B5-B149-8FCF-71DCDE8C95C0}"/>
              </a:ext>
            </a:extLst>
          </p:cNvPr>
          <p:cNvSpPr/>
          <p:nvPr/>
        </p:nvSpPr>
        <p:spPr>
          <a:xfrm>
            <a:off x="2182907" y="739589"/>
            <a:ext cx="8009965" cy="17774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E166F1-0084-0E41-8D88-EEEFFF553712}"/>
              </a:ext>
            </a:extLst>
          </p:cNvPr>
          <p:cNvSpPr/>
          <p:nvPr/>
        </p:nvSpPr>
        <p:spPr>
          <a:xfrm>
            <a:off x="3153333" y="3009708"/>
            <a:ext cx="6380629" cy="958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Chalkboard SE" panose="03050602040202020205" pitchFamily="66" charset="77"/>
              </a:rPr>
              <a:t>Di </a:t>
            </a:r>
            <a:r>
              <a:rPr lang="en-US" dirty="0" err="1">
                <a:latin typeface="Chalkboard SE" panose="03050602040202020205" pitchFamily="66" charset="77"/>
              </a:rPr>
              <a:t>sel</a:t>
            </a:r>
            <a:r>
              <a:rPr lang="en-US" dirty="0">
                <a:latin typeface="Chalkboard SE" panose="03050602040202020205" pitchFamily="66" charset="77"/>
              </a:rPr>
              <a:t> STC-1 </a:t>
            </a:r>
            <a:r>
              <a:rPr lang="en-US" dirty="0" err="1">
                <a:latin typeface="Chalkboard SE" panose="03050602040202020205" pitchFamily="66" charset="77"/>
              </a:rPr>
              <a:t>tersebut</a:t>
            </a:r>
            <a:r>
              <a:rPr lang="en-US" dirty="0">
                <a:latin typeface="Chalkboard SE" panose="03050602040202020205" pitchFamily="66" charset="77"/>
              </a:rPr>
              <a:t> protein dan lemak </a:t>
            </a:r>
            <a:r>
              <a:rPr lang="en-US" dirty="0" err="1">
                <a:latin typeface="Chalkboard SE" panose="03050602040202020205" pitchFamily="66" charset="77"/>
              </a:rPr>
              <a:t>menstimulasi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sekresi</a:t>
            </a:r>
            <a:r>
              <a:rPr lang="en-US" dirty="0">
                <a:latin typeface="Chalkboard SE" panose="03050602040202020205" pitchFamily="66" charset="77"/>
              </a:rPr>
              <a:t> KSK </a:t>
            </a:r>
            <a:r>
              <a:rPr lang="en-US" dirty="0" err="1">
                <a:latin typeface="Chalkboard SE" panose="03050602040202020205" pitchFamily="66" charset="77"/>
              </a:rPr>
              <a:t>melalui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mekanisme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transduksi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sinyal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884D63-72C7-7B47-B258-F0E7254E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82" y="4267199"/>
            <a:ext cx="3285901" cy="1851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2FCD24-1B98-7040-A7D1-B0E929DCC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794" y="4267199"/>
            <a:ext cx="3851763" cy="185121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E54490EF-0DC2-7D4F-8DA6-08887EE7C8BA}"/>
              </a:ext>
            </a:extLst>
          </p:cNvPr>
          <p:cNvSpPr/>
          <p:nvPr/>
        </p:nvSpPr>
        <p:spPr>
          <a:xfrm>
            <a:off x="8477552" y="5011270"/>
            <a:ext cx="665702" cy="363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9125B4-73EE-6144-8A54-6C5DDDA780A3}"/>
              </a:ext>
            </a:extLst>
          </p:cNvPr>
          <p:cNvSpPr/>
          <p:nvPr/>
        </p:nvSpPr>
        <p:spPr>
          <a:xfrm>
            <a:off x="9130240" y="4641475"/>
            <a:ext cx="2810748" cy="1102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halkboard SE" panose="03050602040202020205" pitchFamily="66" charset="77"/>
              </a:rPr>
              <a:t>Pelepasan</a:t>
            </a:r>
            <a:r>
              <a:rPr lang="en-US" sz="2400" dirty="0">
                <a:latin typeface="Chalkboard SE" panose="03050602040202020205" pitchFamily="66" charset="77"/>
              </a:rPr>
              <a:t> </a:t>
            </a:r>
            <a:r>
              <a:rPr lang="en-US" sz="2400" dirty="0" err="1">
                <a:latin typeface="Chalkboard SE" panose="03050602040202020205" pitchFamily="66" charset="77"/>
              </a:rPr>
              <a:t>Hormon</a:t>
            </a:r>
            <a:r>
              <a:rPr lang="en-US" sz="2400" dirty="0">
                <a:latin typeface="Chalkboard SE" panose="03050602040202020205" pitchFamily="66" charset="77"/>
              </a:rPr>
              <a:t> </a:t>
            </a:r>
          </a:p>
          <a:p>
            <a:pPr algn="ctr"/>
            <a:r>
              <a:rPr lang="en-US" sz="2400" dirty="0" err="1">
                <a:latin typeface="Chalkboard SE" panose="03050602040202020205" pitchFamily="66" charset="77"/>
              </a:rPr>
              <a:t>Kolesitokin</a:t>
            </a:r>
            <a:endParaRPr lang="en-US" sz="2400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132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4472-23F0-5844-8BA8-C36CF619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err="1">
                <a:latin typeface="Chalkboard SE" panose="03050602040202020205" pitchFamily="66" charset="77"/>
              </a:rPr>
              <a:t>Jalur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Transduksi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Sinyal</a:t>
            </a:r>
            <a:r>
              <a:rPr lang="en-US" sz="3600" dirty="0">
                <a:latin typeface="Chalkboard SE" panose="03050602040202020205" pitchFamily="66" charset="77"/>
              </a:rPr>
              <a:t> (Signal Transduction Cascades) 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A88A76-971D-9644-924A-1A3769C7C975}"/>
              </a:ext>
            </a:extLst>
          </p:cNvPr>
          <p:cNvSpPr/>
          <p:nvPr/>
        </p:nvSpPr>
        <p:spPr>
          <a:xfrm>
            <a:off x="161363" y="2220706"/>
            <a:ext cx="3939989" cy="278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Chalkboard SE" panose="03050602040202020205" pitchFamily="66" charset="77"/>
              </a:rPr>
              <a:t>Transduksi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sinyal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merupakan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transmisi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sinyal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dari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molekul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ekstrasel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ke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dalam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sel</a:t>
            </a:r>
            <a:r>
              <a:rPr lang="en-US" sz="2000" dirty="0">
                <a:latin typeface="Chalkboard SE" panose="03050602040202020205" pitchFamily="66" charset="77"/>
              </a:rPr>
              <a:t> yang </a:t>
            </a:r>
            <a:r>
              <a:rPr lang="en-US" sz="2000" dirty="0" err="1">
                <a:latin typeface="Chalkboard SE" panose="03050602040202020205" pitchFamily="66" charset="77"/>
              </a:rPr>
              <a:t>menyebabkan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terjadinya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berbagai</a:t>
            </a:r>
            <a:r>
              <a:rPr lang="en-US" sz="2000" dirty="0">
                <a:latin typeface="Chalkboard SE" panose="03050602040202020205" pitchFamily="66" charset="77"/>
              </a:rPr>
              <a:t> proses </a:t>
            </a:r>
            <a:r>
              <a:rPr lang="en-US" sz="2000" dirty="0" err="1">
                <a:latin typeface="Chalkboard SE" panose="03050602040202020205" pitchFamily="66" charset="77"/>
              </a:rPr>
              <a:t>penghantaran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respon</a:t>
            </a:r>
            <a:r>
              <a:rPr lang="en-US" sz="2000" dirty="0">
                <a:latin typeface="Chalkboard SE" panose="03050602040202020205" pitchFamily="66" charset="77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640B5A-1782-514E-9313-9F2343B2EECC}"/>
              </a:ext>
            </a:extLst>
          </p:cNvPr>
          <p:cNvSpPr/>
          <p:nvPr/>
        </p:nvSpPr>
        <p:spPr>
          <a:xfrm>
            <a:off x="4249270" y="2220706"/>
            <a:ext cx="3724836" cy="2687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Chalkboard SE" panose="03050602040202020205" pitchFamily="66" charset="77"/>
              </a:rPr>
              <a:t>Sistem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transduksi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molekul</a:t>
            </a:r>
            <a:r>
              <a:rPr lang="en-US" sz="2000" dirty="0">
                <a:latin typeface="Chalkboard SE" panose="03050602040202020205" pitchFamily="66" charset="77"/>
              </a:rPr>
              <a:t>  </a:t>
            </a:r>
            <a:r>
              <a:rPr lang="en-US" sz="2000" dirty="0" err="1">
                <a:latin typeface="Chalkboard SE" panose="03050602040202020205" pitchFamily="66" charset="77"/>
              </a:rPr>
              <a:t>merupakan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komunikasi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antar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sel</a:t>
            </a:r>
            <a:r>
              <a:rPr lang="en-US" sz="2000" dirty="0">
                <a:latin typeface="Chalkboard SE" panose="03050602040202020205" pitchFamily="66" charset="77"/>
              </a:rPr>
              <a:t>, </a:t>
            </a:r>
            <a:r>
              <a:rPr lang="en-US" sz="2000" dirty="0" err="1">
                <a:latin typeface="Chalkboard SE" panose="03050602040202020205" pitchFamily="66" charset="77"/>
              </a:rPr>
              <a:t>akan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direspon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secara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bertahap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melalui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serangkaian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aktivitas</a:t>
            </a:r>
            <a:r>
              <a:rPr lang="en-US" sz="2000" dirty="0">
                <a:latin typeface="Chalkboard SE" panose="03050602040202020205" pitchFamily="66" charset="77"/>
              </a:rPr>
              <a:t> di </a:t>
            </a:r>
            <a:r>
              <a:rPr lang="en-US" sz="2000" dirty="0" err="1">
                <a:latin typeface="Chalkboard SE" panose="03050602040202020205" pitchFamily="66" charset="77"/>
              </a:rPr>
              <a:t>dalam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sel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39B69-0440-8948-837E-E0D19A898C74}"/>
              </a:ext>
            </a:extLst>
          </p:cNvPr>
          <p:cNvSpPr/>
          <p:nvPr/>
        </p:nvSpPr>
        <p:spPr>
          <a:xfrm>
            <a:off x="8216153" y="2220706"/>
            <a:ext cx="3738282" cy="278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Chalkboard SE" panose="03050602040202020205" pitchFamily="66" charset="77"/>
              </a:rPr>
              <a:t>Hasil </a:t>
            </a:r>
            <a:r>
              <a:rPr lang="en-US" sz="2000" dirty="0" err="1">
                <a:latin typeface="Chalkboard SE" panose="03050602040202020205" pitchFamily="66" charset="77"/>
              </a:rPr>
              <a:t>produksinya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dapat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berupa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sekresi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hormon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atau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zat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kimia</a:t>
            </a:r>
            <a:r>
              <a:rPr lang="en-US" sz="2000" dirty="0">
                <a:latin typeface="Chalkboard SE" panose="03050602040202020205" pitchFamily="66" charset="77"/>
              </a:rPr>
              <a:t> lain yang </a:t>
            </a:r>
            <a:r>
              <a:rPr lang="en-US" sz="2000" dirty="0" err="1">
                <a:latin typeface="Chalkboard SE" panose="03050602040202020205" pitchFamily="66" charset="77"/>
              </a:rPr>
              <a:t>kemudian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  <a:r>
              <a:rPr lang="en-US" sz="2000" dirty="0" err="1">
                <a:latin typeface="Chalkboard SE" panose="03050602040202020205" pitchFamily="66" charset="77"/>
              </a:rPr>
              <a:t>diterima</a:t>
            </a:r>
            <a:r>
              <a:rPr lang="en-US" sz="2000" dirty="0">
                <a:latin typeface="Chalkboard SE" panose="03050602040202020205" pitchFamily="66" charset="77"/>
              </a:rPr>
              <a:t> oleh </a:t>
            </a:r>
            <a:r>
              <a:rPr lang="en-US" sz="2000" dirty="0" err="1">
                <a:latin typeface="Chalkboard SE" panose="03050602040202020205" pitchFamily="66" charset="77"/>
              </a:rPr>
              <a:t>sel</a:t>
            </a:r>
            <a:r>
              <a:rPr lang="en-US" sz="2000" dirty="0">
                <a:latin typeface="Chalkboard SE" panose="03050602040202020205" pitchFamily="66" charset="77"/>
              </a:rPr>
              <a:t> yang </a:t>
            </a:r>
            <a:r>
              <a:rPr lang="en-US" sz="2000" dirty="0" err="1">
                <a:latin typeface="Chalkboard SE" panose="03050602040202020205" pitchFamily="66" charset="77"/>
              </a:rPr>
              <a:t>berbeda</a:t>
            </a:r>
            <a:r>
              <a:rPr lang="en-US" sz="2000" dirty="0">
                <a:latin typeface="Chalkboard SE" panose="03050602040202020205" pitchFamily="66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7988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9E7976-0E12-D942-9B47-3198D95C6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137" y="800598"/>
            <a:ext cx="4242437" cy="3181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75E3D0-62A7-BB48-B02C-6B1B9FD1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060" y="800597"/>
            <a:ext cx="4371434" cy="318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03FA-E3BA-624A-ACE3-2672E59F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err="1">
                <a:latin typeface="Chalkboard SE" panose="03050602040202020205" pitchFamily="66" charset="77"/>
              </a:rPr>
              <a:t>Peran</a:t>
            </a:r>
            <a:r>
              <a:rPr lang="en-US" sz="3600" dirty="0">
                <a:latin typeface="Chalkboard SE" panose="03050602040202020205" pitchFamily="66" charset="77"/>
              </a:rPr>
              <a:t> GPCR dan Second Messenger </a:t>
            </a:r>
            <a:r>
              <a:rPr lang="en-US" sz="3600" dirty="0" err="1">
                <a:latin typeface="Chalkboard SE" panose="03050602040202020205" pitchFamily="66" charset="77"/>
              </a:rPr>
              <a:t>dalam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Transduksi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Sinyal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Sekresi</a:t>
            </a:r>
            <a:r>
              <a:rPr lang="en-US" sz="3600" dirty="0">
                <a:latin typeface="Chalkboard SE" panose="03050602040202020205" pitchFamily="66" charset="77"/>
              </a:rPr>
              <a:t> KSK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FD266-76CD-4E48-A172-CEEAAA988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C4551E1C-1ED0-7B40-9488-637FEFDED8D8}"/>
              </a:ext>
            </a:extLst>
          </p:cNvPr>
          <p:cNvSpPr/>
          <p:nvPr/>
        </p:nvSpPr>
        <p:spPr>
          <a:xfrm>
            <a:off x="4410635" y="2009672"/>
            <a:ext cx="2554941" cy="71269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Reseptor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(nutrient)</a:t>
            </a:r>
          </a:p>
        </p:txBody>
      </p:sp>
      <p:sp>
        <p:nvSpPr>
          <p:cNvPr id="5" name="Terminator 4">
            <a:extLst>
              <a:ext uri="{FF2B5EF4-FFF2-40B4-BE49-F238E27FC236}">
                <a16:creationId xmlns:a16="http://schemas.microsoft.com/office/drawing/2014/main" id="{DE64F1CD-85B4-3245-900E-25982EBA8330}"/>
              </a:ext>
            </a:extLst>
          </p:cNvPr>
          <p:cNvSpPr/>
          <p:nvPr/>
        </p:nvSpPr>
        <p:spPr>
          <a:xfrm>
            <a:off x="3948600" y="2982001"/>
            <a:ext cx="3479009" cy="90767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halkboard SE" panose="03050602040202020205" pitchFamily="66" charset="77"/>
              </a:rPr>
              <a:t>Menginduksi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hormon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pencernaan</a:t>
            </a:r>
            <a:r>
              <a:rPr lang="en-US" dirty="0">
                <a:latin typeface="Chalkboard SE" panose="03050602040202020205" pitchFamily="66" charset="77"/>
              </a:rPr>
              <a:t> KSK </a:t>
            </a:r>
            <a:r>
              <a:rPr lang="en-US" dirty="0" err="1">
                <a:latin typeface="Chalkboard SE" panose="03050602040202020205" pitchFamily="66" charset="77"/>
              </a:rPr>
              <a:t>dari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sel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enteroendokrin</a:t>
            </a:r>
            <a:r>
              <a:rPr lang="en-US" dirty="0">
                <a:latin typeface="Chalkboard SE" panose="03050602040202020205" pitchFamily="66" charset="77"/>
              </a:rPr>
              <a:t> </a:t>
            </a:r>
            <a:r>
              <a:rPr lang="en-US" dirty="0" err="1">
                <a:latin typeface="Chalkboard SE" panose="03050602040202020205" pitchFamily="66" charset="77"/>
              </a:rPr>
              <a:t>khusus</a:t>
            </a:r>
            <a:r>
              <a:rPr lang="en-US" dirty="0">
                <a:latin typeface="Chalkboard SE" panose="03050602040202020205" pitchFamily="66" charset="77"/>
              </a:rPr>
              <a:t>. </a:t>
            </a:r>
          </a:p>
        </p:txBody>
      </p:sp>
      <p:sp>
        <p:nvSpPr>
          <p:cNvPr id="6" name="Terminator 5">
            <a:extLst>
              <a:ext uri="{FF2B5EF4-FFF2-40B4-BE49-F238E27FC236}">
                <a16:creationId xmlns:a16="http://schemas.microsoft.com/office/drawing/2014/main" id="{3DFC06A2-05F9-164D-B3FC-A048DFD5E809}"/>
              </a:ext>
            </a:extLst>
          </p:cNvPr>
          <p:cNvSpPr/>
          <p:nvPr/>
        </p:nvSpPr>
        <p:spPr>
          <a:xfrm>
            <a:off x="3455895" y="4029018"/>
            <a:ext cx="4760258" cy="113465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konsentrasi</a:t>
            </a:r>
            <a:r>
              <a:rPr lang="en-US" dirty="0"/>
              <a:t> Ca2+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jalur</a:t>
            </a:r>
            <a:r>
              <a:rPr lang="en-US" dirty="0"/>
              <a:t> </a:t>
            </a:r>
            <a:r>
              <a:rPr lang="en-US" dirty="0" err="1"/>
              <a:t>transduksi</a:t>
            </a:r>
            <a:r>
              <a:rPr lang="en-US" dirty="0"/>
              <a:t> </a:t>
            </a:r>
            <a:r>
              <a:rPr lang="en-US" dirty="0" err="1"/>
              <a:t>sinyal</a:t>
            </a:r>
            <a:r>
              <a:rPr lang="en-US" dirty="0"/>
              <a:t> </a:t>
            </a:r>
            <a:r>
              <a:rPr lang="en-US" dirty="0" err="1"/>
              <a:t>Asam</a:t>
            </a:r>
            <a:r>
              <a:rPr lang="en-US" dirty="0"/>
              <a:t> Lemak </a:t>
            </a:r>
            <a:r>
              <a:rPr lang="en-US" dirty="0" err="1"/>
              <a:t>Bebas</a:t>
            </a:r>
            <a:r>
              <a:rPr lang="en-US" dirty="0"/>
              <a:t> yang </a:t>
            </a:r>
            <a:r>
              <a:rPr lang="en-US" dirty="0" err="1"/>
              <a:t>menginduksi</a:t>
            </a:r>
            <a:r>
              <a:rPr lang="en-US" dirty="0"/>
              <a:t> </a:t>
            </a:r>
            <a:r>
              <a:rPr lang="en-US" dirty="0" err="1"/>
              <a:t>sekresi</a:t>
            </a:r>
            <a:r>
              <a:rPr lang="en-US" dirty="0"/>
              <a:t> KSK. </a:t>
            </a:r>
          </a:p>
        </p:txBody>
      </p:sp>
    </p:spTree>
    <p:extLst>
      <p:ext uri="{BB962C8B-B14F-4D97-AF65-F5344CB8AC3E}">
        <p14:creationId xmlns:p14="http://schemas.microsoft.com/office/powerpoint/2010/main" val="2153717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886C-19EF-5241-B685-99967572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JALUR TRANSDUKSI HORMON  KOLESTIKININ</a:t>
            </a:r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C336ED0A-FB03-974B-8ADA-13BC2C034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7813" y="2016125"/>
            <a:ext cx="5570699" cy="3449638"/>
          </a:xfrm>
        </p:spPr>
      </p:pic>
    </p:spTree>
    <p:extLst>
      <p:ext uri="{BB962C8B-B14F-4D97-AF65-F5344CB8AC3E}">
        <p14:creationId xmlns:p14="http://schemas.microsoft.com/office/powerpoint/2010/main" val="1090638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4422-C4D8-6A41-8A83-81840B0A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641" y="504073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Kedelai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Alami</a:t>
            </a:r>
            <a:r>
              <a:rPr lang="en-US" dirty="0"/>
              <a:t> yang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Zat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yang </a:t>
            </a:r>
            <a:r>
              <a:rPr lang="en-US" dirty="0" err="1"/>
              <a:t>Menginduksi</a:t>
            </a:r>
            <a:r>
              <a:rPr lang="en-US" dirty="0"/>
              <a:t> </a:t>
            </a:r>
            <a:r>
              <a:rPr lang="en-US" dirty="0" err="1"/>
              <a:t>Sekresi</a:t>
            </a:r>
            <a:r>
              <a:rPr lang="en-US" dirty="0"/>
              <a:t> KSK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6A873-9CBB-3B4D-B94B-8A316A10CA44}"/>
              </a:ext>
            </a:extLst>
          </p:cNvPr>
          <p:cNvSpPr txBox="1"/>
          <p:nvPr/>
        </p:nvSpPr>
        <p:spPr>
          <a:xfrm>
            <a:off x="380423" y="2084980"/>
            <a:ext cx="50145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KEDELAI = </a:t>
            </a:r>
            <a:r>
              <a:rPr lang="en-US" dirty="0" err="1"/>
              <a:t>Mengandung</a:t>
            </a:r>
            <a:r>
              <a:rPr lang="en-US" dirty="0"/>
              <a:t> 2 </a:t>
            </a:r>
            <a:r>
              <a:rPr lang="en-US" dirty="0" err="1"/>
              <a:t>fraksi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, </a:t>
            </a:r>
            <a:r>
              <a:rPr lang="el-GR" dirty="0"/>
              <a:t>β-</a:t>
            </a:r>
            <a:r>
              <a:rPr lang="en-US" dirty="0"/>
              <a:t>conglycinin (7S) dan glycinin (11S), </a:t>
            </a:r>
            <a:r>
              <a:rPr lang="en-US" dirty="0" err="1"/>
              <a:t>jumlahnya</a:t>
            </a:r>
            <a:r>
              <a:rPr lang="en-US" dirty="0"/>
              <a:t> 70%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konsentrasi</a:t>
            </a:r>
            <a:r>
              <a:rPr lang="en-US" dirty="0"/>
              <a:t> protein.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Glycinin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heksamer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molekul</a:t>
            </a:r>
            <a:r>
              <a:rPr lang="en-US" dirty="0"/>
              <a:t> 360 </a:t>
            </a:r>
            <a:r>
              <a:rPr lang="en-US" dirty="0" err="1"/>
              <a:t>kDa</a:t>
            </a:r>
            <a:r>
              <a:rPr lang="en-US" dirty="0"/>
              <a:t>,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subunit </a:t>
            </a:r>
            <a:r>
              <a:rPr lang="en-US" dirty="0" err="1"/>
              <a:t>asam</a:t>
            </a:r>
            <a:r>
              <a:rPr lang="en-US" dirty="0"/>
              <a:t> dan </a:t>
            </a:r>
            <a:r>
              <a:rPr lang="en-US" dirty="0" err="1"/>
              <a:t>basa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l-GR" dirty="0"/>
              <a:t>β-</a:t>
            </a:r>
            <a:r>
              <a:rPr lang="en-US" dirty="0"/>
              <a:t>conglycinin </a:t>
            </a:r>
            <a:r>
              <a:rPr lang="en-US" dirty="0" err="1"/>
              <a:t>pepton</a:t>
            </a:r>
            <a:r>
              <a:rPr lang="en-US" dirty="0"/>
              <a:t> (</a:t>
            </a:r>
            <a:r>
              <a:rPr lang="en-US" dirty="0" err="1"/>
              <a:t>BconP</a:t>
            </a:r>
            <a:r>
              <a:rPr lang="en-US" dirty="0"/>
              <a:t>) </a:t>
            </a:r>
            <a:r>
              <a:rPr lang="en-US" dirty="0" err="1"/>
              <a:t>bioaktif</a:t>
            </a:r>
            <a:r>
              <a:rPr lang="en-US" dirty="0"/>
              <a:t> </a:t>
            </a:r>
            <a:r>
              <a:rPr lang="en-US" dirty="0" err="1"/>
              <a:t>peptida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kedelai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rasa </a:t>
            </a:r>
            <a:r>
              <a:rPr lang="en-US" dirty="0" err="1"/>
              <a:t>kenyang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hormon</a:t>
            </a:r>
            <a:r>
              <a:rPr lang="en-US" dirty="0"/>
              <a:t> </a:t>
            </a:r>
            <a:r>
              <a:rPr lang="en-US" dirty="0" err="1"/>
              <a:t>pencernaan</a:t>
            </a:r>
            <a:r>
              <a:rPr lang="en-US" dirty="0"/>
              <a:t> KSK. </a:t>
            </a:r>
          </a:p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A8F26B-A017-3F42-9B45-2DA080CF2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1" y="1879431"/>
            <a:ext cx="6309360" cy="40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0467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{B41FF8CF-3EBF-8644-8514-E058DE26A272}tf10001119</Template>
  <TotalTime>667</TotalTime>
  <Words>392</Words>
  <Application>Microsoft Office PowerPoint</Application>
  <PresentationFormat>Widescreen</PresentationFormat>
  <Paragraphs>33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Chalkboard SE</vt:lpstr>
      <vt:lpstr>Arial</vt:lpstr>
      <vt:lpstr>Calibri</vt:lpstr>
      <vt:lpstr>Gill Sans MT</vt:lpstr>
      <vt:lpstr>Gallery</vt:lpstr>
      <vt:lpstr>Transduksi Sinyal Hormon Kolesistokinin sebagai Target untuk Mengatasi Obesitas </vt:lpstr>
      <vt:lpstr>Kenapa Memilih Obesitas ? </vt:lpstr>
      <vt:lpstr>Hormon Kolesistokinin</vt:lpstr>
      <vt:lpstr>PowerPoint Presentation</vt:lpstr>
      <vt:lpstr>Jalur Transduksi Sinyal (Signal Transduction Cascades)  </vt:lpstr>
      <vt:lpstr>PowerPoint Presentation</vt:lpstr>
      <vt:lpstr>Peran GPCR dan Second Messenger dalam Transduksi Sinyal Sekresi KSK  </vt:lpstr>
      <vt:lpstr>JALUR TRANSDUKSI HORMON  KOLESTIKININ</vt:lpstr>
      <vt:lpstr>Penggunaan Kedelai sebagai Bahan Alami yang Mengandung Zat Aktif yang Menginduksi Sekresi KSK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Transduksi Sinyal Hormon Kolesistokinin sebagai Target untuk Mengatasi Obesitas</dc:title>
  <dc:creator>stevinapranata25@gmail.com</dc:creator>
  <cp:lastModifiedBy>Shinanju Keep</cp:lastModifiedBy>
  <cp:revision>8</cp:revision>
  <dcterms:created xsi:type="dcterms:W3CDTF">2019-06-27T16:20:17Z</dcterms:created>
  <dcterms:modified xsi:type="dcterms:W3CDTF">2019-07-15T09:41:18Z</dcterms:modified>
</cp:coreProperties>
</file>