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3" r:id="rId4"/>
    <p:sldId id="257" r:id="rId5"/>
    <p:sldId id="279" r:id="rId6"/>
    <p:sldId id="260" r:id="rId7"/>
    <p:sldId id="259" r:id="rId8"/>
    <p:sldId id="276" r:id="rId9"/>
    <p:sldId id="274" r:id="rId10"/>
    <p:sldId id="262" r:id="rId11"/>
    <p:sldId id="275" r:id="rId12"/>
    <p:sldId id="267" r:id="rId13"/>
    <p:sldId id="277" r:id="rId14"/>
    <p:sldId id="268" r:id="rId15"/>
    <p:sldId id="278" r:id="rId16"/>
    <p:sldId id="271" r:id="rId17"/>
    <p:sldId id="282" r:id="rId18"/>
    <p:sldId id="269" r:id="rId19"/>
    <p:sldId id="263" r:id="rId20"/>
    <p:sldId id="281" r:id="rId21"/>
    <p:sldId id="283" r:id="rId22"/>
    <p:sldId id="264" r:id="rId23"/>
    <p:sldId id="261" r:id="rId24"/>
    <p:sldId id="284" r:id="rId2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36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1E28-629C-4D4E-A481-106E0BEC3C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1AFFF8CC-F12D-4CFB-BDAB-3D2144BD3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82FD3F6C-FB83-4B65-AACF-A5152C4FB244}"/>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3E8BFB57-9529-49A3-8725-7657125D85C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642D383-1E84-4DA1-90AB-24EDE548651B}"/>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6726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23547-61B7-430B-8873-74467B47F923}"/>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D83280FD-CF30-4B00-9E56-B6E00CE204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BFC794A1-BC3D-4048-A377-0352A450BE9A}"/>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FE56A2A9-D439-4DE1-9585-1FC8D6717AE3}"/>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A8C66396-F7E2-4E5A-836D-94C8A14C1623}"/>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367387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21234-64E0-4123-9016-50C1C7079A5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2668955-1AAA-4FE5-8EED-5DE084AE1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E4CD389-83AB-4028-9D98-397558D9EDF0}"/>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D092491D-8ADD-4F52-9729-0680EA22B1F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0DE305F-26BB-415A-9125-3366BCC04DBE}"/>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318247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5ECC-A279-40F1-BF99-7F425A9BEEC4}"/>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F5D0D58F-9F9C-42AB-B147-5A7ADF8764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EFF54546-ECD1-4099-81F0-8B4F697AA4EF}"/>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93345A9D-0D01-4B53-8AB2-E510ACA661B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BC949A2-8920-4F59-B78E-1DAE3D4CB2CE}"/>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165836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8EA4-FCAD-45D0-B375-518DC383B5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DA276143-0596-4F39-81F5-D75EAFFA0F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8A0A6-8B78-48DA-90C6-93E3DD32FE1F}"/>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FEB28B99-706E-4B84-87AC-C1F2F43290B2}"/>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2E83B8CD-F3DE-4C84-9BC9-EB87357E4EA4}"/>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664250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13B46-05F6-49C2-98A0-0A4F65964DA2}"/>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ECDC76B-BC49-4227-86D5-090CE07BA5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A006AE1B-DEDD-45BA-ABE4-5A90B1E2FF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5A435E29-9CF4-4E97-A57F-ECF54D271981}"/>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6" name="Footer Placeholder 5">
            <a:extLst>
              <a:ext uri="{FF2B5EF4-FFF2-40B4-BE49-F238E27FC236}">
                <a16:creationId xmlns:a16="http://schemas.microsoft.com/office/drawing/2014/main" id="{D72B3EF7-01EC-4A0C-BA1B-30CBDA45FCDB}"/>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C0E38C24-8720-4FF6-8F68-101E0F47B9FF}"/>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75944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79C3-614C-43EA-9E07-A2C7DA775DDD}"/>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34C80B11-0C6E-4915-A82B-CBEA99DE4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C96A8-29C6-46EB-995A-12F751F5E8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7779241F-E5A2-40F9-A8A8-9A4C3D65C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1FB0C1-BFB1-4B89-AA9A-AC644C2662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B610E15-9F48-446D-A185-ED2EC0B42976}"/>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8" name="Footer Placeholder 7">
            <a:extLst>
              <a:ext uri="{FF2B5EF4-FFF2-40B4-BE49-F238E27FC236}">
                <a16:creationId xmlns:a16="http://schemas.microsoft.com/office/drawing/2014/main" id="{475ABC7F-91C3-4E52-976A-9A47A5F0CFA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8ADBF766-C1CE-4533-B46C-93C2308A8C3B}"/>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244951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CBAA-C9CB-4BD4-A8AD-A5C0DF2CA31F}"/>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35F7C058-6452-400C-83C6-9DD5491FF77B}"/>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4" name="Footer Placeholder 3">
            <a:extLst>
              <a:ext uri="{FF2B5EF4-FFF2-40B4-BE49-F238E27FC236}">
                <a16:creationId xmlns:a16="http://schemas.microsoft.com/office/drawing/2014/main" id="{CEAE00D8-138C-4353-8998-658A2076E8DC}"/>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DBB8C6C2-7371-460D-83C3-C273DB034BB9}"/>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133773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AB62F6-B3BD-4E63-9635-8C99583282C8}"/>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3" name="Footer Placeholder 2">
            <a:extLst>
              <a:ext uri="{FF2B5EF4-FFF2-40B4-BE49-F238E27FC236}">
                <a16:creationId xmlns:a16="http://schemas.microsoft.com/office/drawing/2014/main" id="{B98DCB6D-6B33-4938-BF46-7B4DBD4B046D}"/>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E6AD84B5-9494-4212-AAAC-743A91E67AEA}"/>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29679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663C-82D8-444A-8798-EB7FDDE8F2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70E406C7-906D-44DF-96B0-CC910847F6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A7E9B543-5C6F-42E7-983B-20C6E1188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9C1D3-1496-49BD-A6B9-325C973560EB}"/>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6" name="Footer Placeholder 5">
            <a:extLst>
              <a:ext uri="{FF2B5EF4-FFF2-40B4-BE49-F238E27FC236}">
                <a16:creationId xmlns:a16="http://schemas.microsoft.com/office/drawing/2014/main" id="{52D462DB-383B-4983-BB47-957713AF9C78}"/>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269D0AC-DF8B-4FD2-AD08-F3DACEBC99BE}"/>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346528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2F4F-372B-4FDA-94B5-7CA816AF49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5F7FE40-6E16-4661-9FBF-CAAEA94B47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C0C17446-236B-430E-B223-878044D2B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048683-9D70-439C-B7BE-509CC0E3A5D9}"/>
              </a:ext>
            </a:extLst>
          </p:cNvPr>
          <p:cNvSpPr>
            <a:spLocks noGrp="1"/>
          </p:cNvSpPr>
          <p:nvPr>
            <p:ph type="dt" sz="half" idx="10"/>
          </p:nvPr>
        </p:nvSpPr>
        <p:spPr/>
        <p:txBody>
          <a:bodyPr/>
          <a:lstStyle/>
          <a:p>
            <a:fld id="{E87AC4BC-9FE8-49BC-A4B5-44759F66899D}" type="datetimeFigureOut">
              <a:rPr lang="id-ID" smtClean="0"/>
              <a:t>26/03/2019</a:t>
            </a:fld>
            <a:endParaRPr lang="id-ID"/>
          </a:p>
        </p:txBody>
      </p:sp>
      <p:sp>
        <p:nvSpPr>
          <p:cNvPr id="6" name="Footer Placeholder 5">
            <a:extLst>
              <a:ext uri="{FF2B5EF4-FFF2-40B4-BE49-F238E27FC236}">
                <a16:creationId xmlns:a16="http://schemas.microsoft.com/office/drawing/2014/main" id="{F932F590-FBD7-4025-8EB6-9F8EA9D9C82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F698721A-F6ED-43AE-9135-314B24677663}"/>
              </a:ext>
            </a:extLst>
          </p:cNvPr>
          <p:cNvSpPr>
            <a:spLocks noGrp="1"/>
          </p:cNvSpPr>
          <p:nvPr>
            <p:ph type="sldNum" sz="quarter" idx="12"/>
          </p:nvPr>
        </p:nvSpPr>
        <p:spPr/>
        <p:txBody>
          <a:bodyPr/>
          <a:lstStyle/>
          <a:p>
            <a:fld id="{CEDAFBBA-4C07-4685-8BB4-F0DA4FA27797}" type="slidenum">
              <a:rPr lang="id-ID" smtClean="0"/>
              <a:t>‹#›</a:t>
            </a:fld>
            <a:endParaRPr lang="id-ID"/>
          </a:p>
        </p:txBody>
      </p:sp>
    </p:spTree>
    <p:extLst>
      <p:ext uri="{BB962C8B-B14F-4D97-AF65-F5344CB8AC3E}">
        <p14:creationId xmlns:p14="http://schemas.microsoft.com/office/powerpoint/2010/main" val="81594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228174-8C64-48B3-A6BD-7E35C95B2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700D6A57-FF76-40BA-8BED-D6C3E065CE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429388D-89A2-4113-8F22-D677D2F75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7AC4BC-9FE8-49BC-A4B5-44759F66899D}" type="datetimeFigureOut">
              <a:rPr lang="id-ID" smtClean="0"/>
              <a:t>26/03/2019</a:t>
            </a:fld>
            <a:endParaRPr lang="id-ID"/>
          </a:p>
        </p:txBody>
      </p:sp>
      <p:sp>
        <p:nvSpPr>
          <p:cNvPr id="5" name="Footer Placeholder 4">
            <a:extLst>
              <a:ext uri="{FF2B5EF4-FFF2-40B4-BE49-F238E27FC236}">
                <a16:creationId xmlns:a16="http://schemas.microsoft.com/office/drawing/2014/main" id="{CC69F96E-7D00-4DDA-AE13-712EAA75B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2921F148-80C3-4027-A97F-A2B0A32DB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DAFBBA-4C07-4685-8BB4-F0DA4FA27797}" type="slidenum">
              <a:rPr lang="id-ID" smtClean="0"/>
              <a:t>‹#›</a:t>
            </a:fld>
            <a:endParaRPr lang="id-ID"/>
          </a:p>
        </p:txBody>
      </p:sp>
    </p:spTree>
    <p:extLst>
      <p:ext uri="{BB962C8B-B14F-4D97-AF65-F5344CB8AC3E}">
        <p14:creationId xmlns:p14="http://schemas.microsoft.com/office/powerpoint/2010/main" val="2539789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hellosehat.com/penyakit/stroke/kolesterol-tinggi-dapat-meningkatkan-risiko-stroke"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hellosehat.com/kolesterol-hdl/"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s://www.google.com/imgres?imgurl=https%3A%2F%2Fwww.sciencedaily.com%2Fimages%2F2013%2F04%2F130430091629_1_540x360.jpg&amp;imgrefurl=https%3A%2F%2Fwww.sciencedaily.com%2Freleases%2F2013%2F04%2F130430091629.htm&amp;docid=_5xoiUKRdtuiXM&amp;tbnid=FORsWqg9myNKoM%3A&amp;vet=10ahUKEwimzZW08qDhAhWLs48KHfVpD8oQMwhnKAAwAA..i&amp;w=540&amp;h=296&amp;safe=strict&amp;bih=532&amp;biw=1051&amp;q=HDL&amp;ved=0ahUKEwimzZW08qDhAhWLs48KHfVpD8oQMwhnKAAwAA&amp;iact=mrc&amp;uact=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hellosehat.com/penyakit/kencing-manis-diabetes-mellitus-tipe-2/"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96F98C3D-FA66-4EE8-B2FD-24B6D6E061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0E203E3-D473-4654-A961-F326D90A0B3A}"/>
              </a:ext>
            </a:extLst>
          </p:cNvPr>
          <p:cNvSpPr>
            <a:spLocks noGrp="1"/>
          </p:cNvSpPr>
          <p:nvPr>
            <p:ph type="ctrTitle"/>
          </p:nvPr>
        </p:nvSpPr>
        <p:spPr/>
        <p:txBody>
          <a:bodyPr/>
          <a:lstStyle/>
          <a:p>
            <a:r>
              <a:rPr lang="en-US" dirty="0" err="1"/>
              <a:t>Manfaat</a:t>
            </a:r>
            <a:r>
              <a:rPr lang="en-US" dirty="0"/>
              <a:t> </a:t>
            </a:r>
            <a:r>
              <a:rPr lang="en-US" dirty="0" err="1"/>
              <a:t>Nutrigenetik</a:t>
            </a:r>
            <a:r>
              <a:rPr lang="en-US" dirty="0"/>
              <a:t> dan </a:t>
            </a:r>
            <a:r>
              <a:rPr lang="en-US" dirty="0" err="1"/>
              <a:t>Nutrigenomik</a:t>
            </a:r>
            <a:endParaRPr lang="id-ID" dirty="0"/>
          </a:p>
        </p:txBody>
      </p:sp>
      <p:sp>
        <p:nvSpPr>
          <p:cNvPr id="3" name="Subtitle 2">
            <a:extLst>
              <a:ext uri="{FF2B5EF4-FFF2-40B4-BE49-F238E27FC236}">
                <a16:creationId xmlns:a16="http://schemas.microsoft.com/office/drawing/2014/main" id="{7642E568-B686-40E8-8FA2-1481FABDFDBA}"/>
              </a:ext>
            </a:extLst>
          </p:cNvPr>
          <p:cNvSpPr>
            <a:spLocks noGrp="1"/>
          </p:cNvSpPr>
          <p:nvPr>
            <p:ph type="subTitle" idx="1"/>
          </p:nvPr>
        </p:nvSpPr>
        <p:spPr/>
        <p:txBody>
          <a:bodyPr>
            <a:normAutofit/>
          </a:bodyPr>
          <a:lstStyle/>
          <a:p>
            <a:r>
              <a:rPr lang="en-US" sz="4800" dirty="0"/>
              <a:t>Dr. </a:t>
            </a:r>
            <a:r>
              <a:rPr lang="en-US" sz="4800" dirty="0" err="1"/>
              <a:t>Titta</a:t>
            </a:r>
            <a:r>
              <a:rPr lang="en-US" sz="4800" dirty="0"/>
              <a:t> </a:t>
            </a:r>
            <a:r>
              <a:rPr lang="en-US" sz="4800" dirty="0" err="1"/>
              <a:t>Novianti</a:t>
            </a:r>
            <a:r>
              <a:rPr lang="en-US" sz="4800" dirty="0"/>
              <a:t>, </a:t>
            </a:r>
            <a:r>
              <a:rPr lang="en-US" sz="4800" dirty="0" err="1"/>
              <a:t>M.Biomed</a:t>
            </a:r>
            <a:endParaRPr lang="id-ID" sz="4800" dirty="0"/>
          </a:p>
        </p:txBody>
      </p:sp>
    </p:spTree>
    <p:extLst>
      <p:ext uri="{BB962C8B-B14F-4D97-AF65-F5344CB8AC3E}">
        <p14:creationId xmlns:p14="http://schemas.microsoft.com/office/powerpoint/2010/main" val="234277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a:extLst>
              <a:ext uri="{FF2B5EF4-FFF2-40B4-BE49-F238E27FC236}">
                <a16:creationId xmlns:a16="http://schemas.microsoft.com/office/drawing/2014/main" id="{88A1C2B6-6C91-4023-A444-007922AF2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A3DEA64-8677-4DFA-B2D2-9028AC975C39}"/>
              </a:ext>
            </a:extLst>
          </p:cNvPr>
          <p:cNvSpPr>
            <a:spLocks noGrp="1"/>
          </p:cNvSpPr>
          <p:nvPr>
            <p:ph idx="1"/>
          </p:nvPr>
        </p:nvSpPr>
        <p:spPr>
          <a:xfrm>
            <a:off x="202771" y="1069384"/>
            <a:ext cx="4169822" cy="5216068"/>
          </a:xfrm>
        </p:spPr>
        <p:txBody>
          <a:bodyPr>
            <a:noAutofit/>
          </a:bodyPr>
          <a:lstStyle/>
          <a:p>
            <a:r>
              <a:rPr lang="id-ID" sz="3600" dirty="0"/>
              <a:t>Setiap orang memiliki gen yang berbeda-beda, setidaknya satu dengan yang lain memiliki perbedaan gen sebesar 0,1%. </a:t>
            </a:r>
            <a:endParaRPr lang="en-US" sz="3600" dirty="0"/>
          </a:p>
        </p:txBody>
      </p:sp>
      <p:pic>
        <p:nvPicPr>
          <p:cNvPr id="5" name="Picture 4">
            <a:extLst>
              <a:ext uri="{FF2B5EF4-FFF2-40B4-BE49-F238E27FC236}">
                <a16:creationId xmlns:a16="http://schemas.microsoft.com/office/drawing/2014/main" id="{6989F5C4-069C-4FFA-B5C7-EAD305EDA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8434" y="288817"/>
            <a:ext cx="3691342" cy="2719195"/>
          </a:xfrm>
          <a:prstGeom prst="rect">
            <a:avLst/>
          </a:prstGeom>
        </p:spPr>
      </p:pic>
      <p:pic>
        <p:nvPicPr>
          <p:cNvPr id="7" name="Picture 6">
            <a:extLst>
              <a:ext uri="{FF2B5EF4-FFF2-40B4-BE49-F238E27FC236}">
                <a16:creationId xmlns:a16="http://schemas.microsoft.com/office/drawing/2014/main" id="{53C87E38-E1FC-4F10-8031-D42EF86A3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593" y="2440012"/>
            <a:ext cx="2937790" cy="3833816"/>
          </a:xfrm>
          <a:prstGeom prst="rect">
            <a:avLst/>
          </a:prstGeom>
        </p:spPr>
      </p:pic>
    </p:spTree>
    <p:extLst>
      <p:ext uri="{BB962C8B-B14F-4D97-AF65-F5344CB8AC3E}">
        <p14:creationId xmlns:p14="http://schemas.microsoft.com/office/powerpoint/2010/main" val="300321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CD0AA390-C9C1-4A7E-BED6-336E75823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0A64E75-4B4E-47D7-BDE4-961BDA1B8C75}"/>
              </a:ext>
            </a:extLst>
          </p:cNvPr>
          <p:cNvSpPr>
            <a:spLocks noGrp="1"/>
          </p:cNvSpPr>
          <p:nvPr>
            <p:ph idx="1"/>
          </p:nvPr>
        </p:nvSpPr>
        <p:spPr>
          <a:xfrm>
            <a:off x="264763" y="740744"/>
            <a:ext cx="5531604" cy="4351338"/>
          </a:xfrm>
        </p:spPr>
        <p:txBody>
          <a:bodyPr/>
          <a:lstStyle/>
          <a:p>
            <a:r>
              <a:rPr lang="id-ID" dirty="0"/>
              <a:t>Dalam nutrigenomik, makanan yang masuk ke dalam tubuh dianggap sebagai sinyal yang dapat mempengaruhi aktivitas gen pada tubuh</a:t>
            </a:r>
            <a:endParaRPr lang="en-US" dirty="0"/>
          </a:p>
          <a:p>
            <a:r>
              <a:rPr lang="id-ID" dirty="0"/>
              <a:t> Selain itu, makanan juga diketahui bisa mengubah struktur gen sehingga dapat menimbulkan berbagai gangguan pada tubuh jika gen berubah.</a:t>
            </a:r>
          </a:p>
          <a:p>
            <a:endParaRPr lang="id-ID" dirty="0"/>
          </a:p>
        </p:txBody>
      </p:sp>
      <p:pic>
        <p:nvPicPr>
          <p:cNvPr id="5" name="Picture 4">
            <a:extLst>
              <a:ext uri="{FF2B5EF4-FFF2-40B4-BE49-F238E27FC236}">
                <a16:creationId xmlns:a16="http://schemas.microsoft.com/office/drawing/2014/main" id="{315ABBB7-5F0A-42C2-BA29-EE003F1E0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068" y="623160"/>
            <a:ext cx="6039727" cy="4227809"/>
          </a:xfrm>
          <a:prstGeom prst="rect">
            <a:avLst/>
          </a:prstGeom>
        </p:spPr>
      </p:pic>
    </p:spTree>
    <p:extLst>
      <p:ext uri="{BB962C8B-B14F-4D97-AF65-F5344CB8AC3E}">
        <p14:creationId xmlns:p14="http://schemas.microsoft.com/office/powerpoint/2010/main" val="66755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arsil\Desktop\Smartcreative2.jpg">
            <a:extLst>
              <a:ext uri="{FF2B5EF4-FFF2-40B4-BE49-F238E27FC236}">
                <a16:creationId xmlns:a16="http://schemas.microsoft.com/office/drawing/2014/main" id="{ADC695FF-B777-4840-A4F1-94295600B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2F254207-7FE2-428A-83B5-834286F4FB53}"/>
              </a:ext>
            </a:extLst>
          </p:cNvPr>
          <p:cNvSpPr>
            <a:spLocks noGrp="1"/>
          </p:cNvSpPr>
          <p:nvPr>
            <p:ph idx="1"/>
          </p:nvPr>
        </p:nvSpPr>
        <p:spPr>
          <a:xfrm>
            <a:off x="0" y="1129343"/>
            <a:ext cx="5304296" cy="4589531"/>
          </a:xfrm>
        </p:spPr>
        <p:txBody>
          <a:bodyPr>
            <a:normAutofit/>
          </a:bodyPr>
          <a:lstStyle/>
          <a:p>
            <a:r>
              <a:rPr lang="id-ID" sz="3200" dirty="0"/>
              <a:t>Pengontrolan jumlah bahan makanan yang dimakan dipengaruhi oleh polimorfisme gen-gen yang mengekspresikan  reseptor rasa atau sitokin yang berperan pada sarana komunikasi antar sel-sel pada sinyal perifer. </a:t>
            </a:r>
            <a:endParaRPr lang="en-US" sz="3200" dirty="0"/>
          </a:p>
        </p:txBody>
      </p:sp>
      <p:pic>
        <p:nvPicPr>
          <p:cNvPr id="7" name="Picture 6">
            <a:extLst>
              <a:ext uri="{FF2B5EF4-FFF2-40B4-BE49-F238E27FC236}">
                <a16:creationId xmlns:a16="http://schemas.microsoft.com/office/drawing/2014/main" id="{5AF8FCFC-119D-4B94-84C5-E986B557F367}"/>
              </a:ext>
            </a:extLst>
          </p:cNvPr>
          <p:cNvPicPr>
            <a:picLocks noChangeAspect="1"/>
          </p:cNvPicPr>
          <p:nvPr/>
        </p:nvPicPr>
        <p:blipFill rotWithShape="1">
          <a:blip r:embed="rId3">
            <a:extLst>
              <a:ext uri="{28A0092B-C50C-407E-A947-70E740481C1C}">
                <a14:useLocalDpi xmlns:a14="http://schemas.microsoft.com/office/drawing/2010/main" val="0"/>
              </a:ext>
            </a:extLst>
          </a:blip>
          <a:srcRect l="50240" t="56527" b="6420"/>
          <a:stretch/>
        </p:blipFill>
        <p:spPr>
          <a:xfrm>
            <a:off x="5304296" y="371958"/>
            <a:ext cx="5005953" cy="2795879"/>
          </a:xfrm>
          <a:prstGeom prst="rect">
            <a:avLst/>
          </a:prstGeom>
        </p:spPr>
      </p:pic>
      <p:pic>
        <p:nvPicPr>
          <p:cNvPr id="9" name="Picture 8">
            <a:extLst>
              <a:ext uri="{FF2B5EF4-FFF2-40B4-BE49-F238E27FC236}">
                <a16:creationId xmlns:a16="http://schemas.microsoft.com/office/drawing/2014/main" id="{A0025FEE-93EC-463E-9781-A194BD8EB8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674" y="3578865"/>
            <a:ext cx="4627536" cy="2575995"/>
          </a:xfrm>
          <a:prstGeom prst="rect">
            <a:avLst/>
          </a:prstGeom>
        </p:spPr>
      </p:pic>
    </p:spTree>
    <p:extLst>
      <p:ext uri="{BB962C8B-B14F-4D97-AF65-F5344CB8AC3E}">
        <p14:creationId xmlns:p14="http://schemas.microsoft.com/office/powerpoint/2010/main" val="392998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F027D61F-AD93-4BE7-86E2-7DC05D14E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0931CCF-F78F-4CA2-B57E-86F284F3FF7B}"/>
              </a:ext>
            </a:extLst>
          </p:cNvPr>
          <p:cNvSpPr>
            <a:spLocks noGrp="1"/>
          </p:cNvSpPr>
          <p:nvPr>
            <p:ph idx="1"/>
          </p:nvPr>
        </p:nvSpPr>
        <p:spPr>
          <a:xfrm>
            <a:off x="404249" y="396120"/>
            <a:ext cx="10506558" cy="5384747"/>
          </a:xfrm>
        </p:spPr>
        <p:txBody>
          <a:bodyPr>
            <a:noAutofit/>
          </a:bodyPr>
          <a:lstStyle/>
          <a:p>
            <a:r>
              <a:rPr lang="en-US" sz="3200" dirty="0"/>
              <a:t>R</a:t>
            </a:r>
            <a:r>
              <a:rPr lang="id-ID" sz="3200" dirty="0"/>
              <a:t>egulasi metabolik, ekspresi suatu gen mengatur aktivitas fungsi metabolik biokimiawi secara individual</a:t>
            </a:r>
            <a:endParaRPr lang="en-US" sz="3200" dirty="0"/>
          </a:p>
          <a:p>
            <a:r>
              <a:rPr lang="id-ID" sz="3200" dirty="0"/>
              <a:t>komposisi genetik dan kebutuhan metabolic</a:t>
            </a:r>
            <a:r>
              <a:rPr lang="en-US" sz="3200" dirty="0"/>
              <a:t>,</a:t>
            </a:r>
            <a:r>
              <a:rPr lang="id-ID" sz="3200" dirty="0"/>
              <a:t> penting dalam menentukan diet yang dipilih untuk hasil yang optimum bagi setiap individu</a:t>
            </a:r>
            <a:endParaRPr lang="en-US" sz="3200" dirty="0"/>
          </a:p>
          <a:p>
            <a:r>
              <a:rPr lang="id-ID" sz="3200" dirty="0"/>
              <a:t>pengontrolan antara faktor genetik  </a:t>
            </a:r>
            <a:endParaRPr lang="en-US" sz="3200" dirty="0"/>
          </a:p>
          <a:p>
            <a:pPr marL="0" indent="0">
              <a:buNone/>
            </a:pPr>
            <a:r>
              <a:rPr lang="en-US" sz="3200" dirty="0"/>
              <a:t>  </a:t>
            </a:r>
            <a:r>
              <a:rPr lang="id-ID" sz="3200" dirty="0"/>
              <a:t>dan lingkungan (makanan) </a:t>
            </a:r>
            <a:endParaRPr lang="en-US" sz="3200" dirty="0"/>
          </a:p>
          <a:p>
            <a:pPr marL="0" indent="0">
              <a:buNone/>
            </a:pPr>
            <a:r>
              <a:rPr lang="en-US" sz="3200" dirty="0"/>
              <a:t>  </a:t>
            </a:r>
            <a:r>
              <a:rPr lang="id-ID" sz="3200" dirty="0"/>
              <a:t>tergantung</a:t>
            </a:r>
            <a:r>
              <a:rPr lang="en-US" sz="3200" dirty="0"/>
              <a:t> </a:t>
            </a:r>
            <a:r>
              <a:rPr lang="id-ID" sz="3200" dirty="0"/>
              <a:t>pada kerentanan</a:t>
            </a:r>
            <a:r>
              <a:rPr lang="en-US" sz="3200" dirty="0"/>
              <a:t> </a:t>
            </a:r>
          </a:p>
          <a:p>
            <a:pPr marL="0" indent="0">
              <a:buNone/>
            </a:pPr>
            <a:r>
              <a:rPr lang="en-US" sz="3200" dirty="0"/>
              <a:t>  </a:t>
            </a:r>
            <a:r>
              <a:rPr lang="id-ID" sz="3200" dirty="0"/>
              <a:t>ataupun ketahanan tubuh secara </a:t>
            </a:r>
            <a:endParaRPr lang="en-US" sz="3200" dirty="0"/>
          </a:p>
          <a:p>
            <a:pPr marL="0" indent="0">
              <a:buNone/>
            </a:pPr>
            <a:r>
              <a:rPr lang="en-US" sz="3200" dirty="0"/>
              <a:t>  </a:t>
            </a:r>
            <a:r>
              <a:rPr lang="id-ID" sz="3200" dirty="0"/>
              <a:t>individual</a:t>
            </a:r>
          </a:p>
          <a:p>
            <a:endParaRPr lang="id-ID" sz="3200" dirty="0"/>
          </a:p>
        </p:txBody>
      </p:sp>
      <p:pic>
        <p:nvPicPr>
          <p:cNvPr id="5" name="Picture 4">
            <a:extLst>
              <a:ext uri="{FF2B5EF4-FFF2-40B4-BE49-F238E27FC236}">
                <a16:creationId xmlns:a16="http://schemas.microsoft.com/office/drawing/2014/main" id="{5091C57B-39FE-42B6-87E1-9CC766301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6691" y="2323817"/>
            <a:ext cx="4546600" cy="3721612"/>
          </a:xfrm>
          <a:prstGeom prst="rect">
            <a:avLst/>
          </a:prstGeom>
        </p:spPr>
      </p:pic>
    </p:spTree>
    <p:extLst>
      <p:ext uri="{BB962C8B-B14F-4D97-AF65-F5344CB8AC3E}">
        <p14:creationId xmlns:p14="http://schemas.microsoft.com/office/powerpoint/2010/main" val="2248642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a:extLst>
              <a:ext uri="{FF2B5EF4-FFF2-40B4-BE49-F238E27FC236}">
                <a16:creationId xmlns:a16="http://schemas.microsoft.com/office/drawing/2014/main" id="{DF24C874-5F78-4F15-832C-3C808AD63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DD80F32-4D02-466D-9C30-F9BC596DE079}"/>
              </a:ext>
            </a:extLst>
          </p:cNvPr>
          <p:cNvSpPr>
            <a:spLocks noGrp="1"/>
          </p:cNvSpPr>
          <p:nvPr>
            <p:ph idx="1"/>
          </p:nvPr>
        </p:nvSpPr>
        <p:spPr>
          <a:xfrm>
            <a:off x="528233" y="464950"/>
            <a:ext cx="5051156" cy="5541532"/>
          </a:xfrm>
        </p:spPr>
        <p:txBody>
          <a:bodyPr>
            <a:normAutofit/>
          </a:bodyPr>
          <a:lstStyle/>
          <a:p>
            <a:r>
              <a:rPr lang="id-ID" dirty="0"/>
              <a:t>Kajian aplikasi ilmu genetika terhadap kesehatan dan nutrisi manusia diharapkan mengeksplorasi bahan-bahan alami baik dari herbal maupun bioaktif peptide produk alami hewan </a:t>
            </a:r>
            <a:endParaRPr lang="en-US" dirty="0"/>
          </a:p>
          <a:p>
            <a:r>
              <a:rPr lang="id-ID" dirty="0"/>
              <a:t>Pada dasarnya senyawa dari makanan dapat dipelajari dan dikembangkan sebagai modulator dari ekspresi gen dibandingkan sebagai nutrisi sederhana bagi ilmu gizi dasar </a:t>
            </a:r>
            <a:endParaRPr lang="en-US" dirty="0"/>
          </a:p>
        </p:txBody>
      </p:sp>
      <p:pic>
        <p:nvPicPr>
          <p:cNvPr id="5" name="Picture 4">
            <a:extLst>
              <a:ext uri="{FF2B5EF4-FFF2-40B4-BE49-F238E27FC236}">
                <a16:creationId xmlns:a16="http://schemas.microsoft.com/office/drawing/2014/main" id="{6D660578-A34D-46C8-8C7F-6673A4B44A8E}"/>
              </a:ext>
            </a:extLst>
          </p:cNvPr>
          <p:cNvPicPr>
            <a:picLocks noChangeAspect="1"/>
          </p:cNvPicPr>
          <p:nvPr/>
        </p:nvPicPr>
        <p:blipFill rotWithShape="1">
          <a:blip r:embed="rId3">
            <a:extLst>
              <a:ext uri="{28A0092B-C50C-407E-A947-70E740481C1C}">
                <a14:useLocalDpi xmlns:a14="http://schemas.microsoft.com/office/drawing/2010/main" val="0"/>
              </a:ext>
            </a:extLst>
          </a:blip>
          <a:srcRect l="3193" t="6095" r="3209" b="4567"/>
          <a:stretch/>
        </p:blipFill>
        <p:spPr>
          <a:xfrm>
            <a:off x="5579389" y="464950"/>
            <a:ext cx="6416299" cy="4453671"/>
          </a:xfrm>
          <a:prstGeom prst="rect">
            <a:avLst/>
          </a:prstGeom>
        </p:spPr>
      </p:pic>
      <p:sp>
        <p:nvSpPr>
          <p:cNvPr id="6" name="Arrow: Down 5">
            <a:extLst>
              <a:ext uri="{FF2B5EF4-FFF2-40B4-BE49-F238E27FC236}">
                <a16:creationId xmlns:a16="http://schemas.microsoft.com/office/drawing/2014/main" id="{2018AF68-0E96-48FE-97A2-434419D4D684}"/>
              </a:ext>
            </a:extLst>
          </p:cNvPr>
          <p:cNvSpPr/>
          <p:nvPr/>
        </p:nvSpPr>
        <p:spPr>
          <a:xfrm>
            <a:off x="7997125" y="4918621"/>
            <a:ext cx="1332855" cy="8622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F2BB8EE-CCBA-4208-80D7-4523250D7805}"/>
              </a:ext>
            </a:extLst>
          </p:cNvPr>
          <p:cNvSpPr txBox="1"/>
          <p:nvPr/>
        </p:nvSpPr>
        <p:spPr>
          <a:xfrm>
            <a:off x="6107622" y="5780868"/>
            <a:ext cx="6084378" cy="584775"/>
          </a:xfrm>
          <a:prstGeom prst="rect">
            <a:avLst/>
          </a:prstGeom>
          <a:noFill/>
        </p:spPr>
        <p:txBody>
          <a:bodyPr wrap="square" rtlCol="0">
            <a:spAutoFit/>
          </a:bodyPr>
          <a:lstStyle/>
          <a:p>
            <a:r>
              <a:rPr lang="en-US" sz="3200" dirty="0" err="1"/>
              <a:t>Nurtigenetik</a:t>
            </a:r>
            <a:r>
              <a:rPr lang="en-US" sz="3200" dirty="0"/>
              <a:t> dan </a:t>
            </a:r>
            <a:r>
              <a:rPr lang="en-US" sz="3200" dirty="0" err="1"/>
              <a:t>nutrigenomik</a:t>
            </a:r>
            <a:r>
              <a:rPr lang="en-US" sz="3200" dirty="0"/>
              <a:t> </a:t>
            </a:r>
            <a:endParaRPr lang="id-ID" sz="3200" dirty="0"/>
          </a:p>
        </p:txBody>
      </p:sp>
    </p:spTree>
    <p:extLst>
      <p:ext uri="{BB962C8B-B14F-4D97-AF65-F5344CB8AC3E}">
        <p14:creationId xmlns:p14="http://schemas.microsoft.com/office/powerpoint/2010/main" val="2590275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arsil\Desktop\Smartcreative2.jpg">
            <a:extLst>
              <a:ext uri="{FF2B5EF4-FFF2-40B4-BE49-F238E27FC236}">
                <a16:creationId xmlns:a16="http://schemas.microsoft.com/office/drawing/2014/main" id="{71C59A45-B988-4E74-8B27-BBA59D63D5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955A3C9-C5E2-4209-BC09-40C68803D215}"/>
              </a:ext>
            </a:extLst>
          </p:cNvPr>
          <p:cNvSpPr>
            <a:spLocks noGrp="1"/>
          </p:cNvSpPr>
          <p:nvPr>
            <p:ph idx="1"/>
          </p:nvPr>
        </p:nvSpPr>
        <p:spPr>
          <a:xfrm>
            <a:off x="466241" y="818235"/>
            <a:ext cx="6972946" cy="4351338"/>
          </a:xfrm>
        </p:spPr>
        <p:txBody>
          <a:bodyPr>
            <a:noAutofit/>
          </a:bodyPr>
          <a:lstStyle/>
          <a:p>
            <a:r>
              <a:rPr lang="id-ID" sz="3200" dirty="0"/>
              <a:t>Contohnya penambahan folat dalam diet wanita hamil, dan genistein, suatu senyawa isoflavone dalam kedelai, yang bertindak sebagai antioksidan</a:t>
            </a:r>
            <a:endParaRPr lang="en-US" sz="3200" dirty="0"/>
          </a:p>
          <a:p>
            <a:r>
              <a:rPr lang="id-ID" sz="3200" dirty="0"/>
              <a:t>Komponen genetik secara individual diturunkan dari nenek moyangnya mempunyai kemampuan yang bervariasi terhadap makanan dan kerentanan terhadap penyakit kronis seperti diabetes mellitus (DM) tipe, obesitas, dan penyakit lain yang rentan terhadap pola susunan gizi makanan.  </a:t>
            </a:r>
          </a:p>
          <a:p>
            <a:endParaRPr lang="id-ID" sz="3200" dirty="0"/>
          </a:p>
        </p:txBody>
      </p:sp>
      <p:pic>
        <p:nvPicPr>
          <p:cNvPr id="5" name="Picture 4">
            <a:extLst>
              <a:ext uri="{FF2B5EF4-FFF2-40B4-BE49-F238E27FC236}">
                <a16:creationId xmlns:a16="http://schemas.microsoft.com/office/drawing/2014/main" id="{8200FB64-7F89-4F62-BF9A-7A688229C6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187" y="276386"/>
            <a:ext cx="4034402" cy="2824081"/>
          </a:xfrm>
          <a:prstGeom prst="rect">
            <a:avLst/>
          </a:prstGeom>
        </p:spPr>
      </p:pic>
      <p:sp>
        <p:nvSpPr>
          <p:cNvPr id="6" name="Arrow: Down 5">
            <a:extLst>
              <a:ext uri="{FF2B5EF4-FFF2-40B4-BE49-F238E27FC236}">
                <a16:creationId xmlns:a16="http://schemas.microsoft.com/office/drawing/2014/main" id="{13449CAE-830A-4D62-B61C-27211EDE8EE2}"/>
              </a:ext>
            </a:extLst>
          </p:cNvPr>
          <p:cNvSpPr/>
          <p:nvPr/>
        </p:nvSpPr>
        <p:spPr>
          <a:xfrm>
            <a:off x="9082007" y="3429000"/>
            <a:ext cx="588935" cy="693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a:extLst>
              <a:ext uri="{FF2B5EF4-FFF2-40B4-BE49-F238E27FC236}">
                <a16:creationId xmlns:a16="http://schemas.microsoft.com/office/drawing/2014/main" id="{5CB45D37-6CC8-4DEA-8BE1-7E7C08C07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857" y="4293031"/>
            <a:ext cx="3783732" cy="2130532"/>
          </a:xfrm>
          <a:prstGeom prst="rect">
            <a:avLst/>
          </a:prstGeom>
        </p:spPr>
      </p:pic>
    </p:spTree>
    <p:extLst>
      <p:ext uri="{BB962C8B-B14F-4D97-AF65-F5344CB8AC3E}">
        <p14:creationId xmlns:p14="http://schemas.microsoft.com/office/powerpoint/2010/main" val="3915057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F678D69F-0BD6-49D0-8BAF-4D0BFDD10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1D6C3D8-F9AE-4DE0-AB0B-4777D9DAB99A}"/>
              </a:ext>
            </a:extLst>
          </p:cNvPr>
          <p:cNvSpPr>
            <a:spLocks noGrp="1"/>
          </p:cNvSpPr>
          <p:nvPr>
            <p:ph type="title"/>
          </p:nvPr>
        </p:nvSpPr>
        <p:spPr>
          <a:xfrm>
            <a:off x="838200" y="221092"/>
            <a:ext cx="10515600" cy="1325563"/>
          </a:xfrm>
        </p:spPr>
        <p:txBody>
          <a:bodyPr/>
          <a:lstStyle/>
          <a:p>
            <a:r>
              <a:rPr lang="en-US" dirty="0" err="1"/>
              <a:t>Prospek</a:t>
            </a:r>
            <a:r>
              <a:rPr lang="en-US" dirty="0"/>
              <a:t> </a:t>
            </a:r>
            <a:r>
              <a:rPr lang="en-US" dirty="0" err="1"/>
              <a:t>Nutrigenetik</a:t>
            </a:r>
            <a:r>
              <a:rPr lang="en-US" dirty="0"/>
              <a:t> dan </a:t>
            </a:r>
            <a:r>
              <a:rPr lang="en-US" dirty="0" err="1"/>
              <a:t>nutrigenomik</a:t>
            </a:r>
            <a:endParaRPr lang="id-ID" dirty="0"/>
          </a:p>
        </p:txBody>
      </p:sp>
      <p:sp>
        <p:nvSpPr>
          <p:cNvPr id="3" name="Content Placeholder 2">
            <a:extLst>
              <a:ext uri="{FF2B5EF4-FFF2-40B4-BE49-F238E27FC236}">
                <a16:creationId xmlns:a16="http://schemas.microsoft.com/office/drawing/2014/main" id="{B7E4FEAA-BA8A-4A57-BDF5-87C8DBF273D8}"/>
              </a:ext>
            </a:extLst>
          </p:cNvPr>
          <p:cNvSpPr>
            <a:spLocks noGrp="1"/>
          </p:cNvSpPr>
          <p:nvPr>
            <p:ph idx="1"/>
          </p:nvPr>
        </p:nvSpPr>
        <p:spPr>
          <a:xfrm>
            <a:off x="838200" y="1425843"/>
            <a:ext cx="10515600" cy="4751119"/>
          </a:xfrm>
        </p:spPr>
        <p:txBody>
          <a:bodyPr>
            <a:normAutofit lnSpcReduction="10000"/>
          </a:bodyPr>
          <a:lstStyle/>
          <a:p>
            <a:r>
              <a:rPr lang="id-ID" dirty="0"/>
              <a:t>Teknologi genomik dan postgenomics </a:t>
            </a:r>
            <a:r>
              <a:rPr lang="en-US" dirty="0" err="1"/>
              <a:t>akan</a:t>
            </a:r>
            <a:r>
              <a:rPr lang="en-US" dirty="0"/>
              <a:t> </a:t>
            </a:r>
            <a:r>
              <a:rPr lang="id-ID" dirty="0"/>
              <a:t>memahami aturan peranan komponen makanan di level selular maupun molecular</a:t>
            </a:r>
            <a:endParaRPr lang="en-US" dirty="0"/>
          </a:p>
          <a:p>
            <a:r>
              <a:rPr lang="id-ID" dirty="0"/>
              <a:t>Pengetahuan baru meningkat tajam di lingkup nutrigenomik selanjutnya akan berdampak pada makin tipisnya batasan antara makanan dan obat</a:t>
            </a:r>
            <a:endParaRPr lang="en-US" dirty="0"/>
          </a:p>
          <a:p>
            <a:r>
              <a:rPr lang="id-ID" dirty="0"/>
              <a:t>Perbedaan definisi obat dan makanan yang sekarang ada akan mendapat tantangan baru dengan makin majunya nutrigenomik</a:t>
            </a:r>
            <a:endParaRPr lang="en-US" dirty="0"/>
          </a:p>
          <a:p>
            <a:r>
              <a:rPr lang="id-ID" dirty="0"/>
              <a:t>nutrigenomik akan membuka era baru industri makanan kesehatan di masa depan</a:t>
            </a:r>
            <a:endParaRPr lang="en-US" dirty="0"/>
          </a:p>
          <a:p>
            <a:r>
              <a:rPr lang="id-ID" dirty="0"/>
              <a:t>diperlukan </a:t>
            </a:r>
            <a:r>
              <a:rPr lang="en-US" dirty="0" err="1"/>
              <a:t>layanan</a:t>
            </a:r>
            <a:r>
              <a:rPr lang="en-US" dirty="0"/>
              <a:t> </a:t>
            </a:r>
            <a:r>
              <a:rPr lang="id-ID" dirty="0"/>
              <a:t>konsumen untuk mengetahui profil genetik yang berbeda secara spesifik</a:t>
            </a:r>
            <a:endParaRPr lang="en-US" dirty="0"/>
          </a:p>
          <a:p>
            <a:endParaRPr lang="id-ID" dirty="0"/>
          </a:p>
        </p:txBody>
      </p:sp>
    </p:spTree>
    <p:extLst>
      <p:ext uri="{BB962C8B-B14F-4D97-AF65-F5344CB8AC3E}">
        <p14:creationId xmlns:p14="http://schemas.microsoft.com/office/powerpoint/2010/main" val="1361770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71DA1EE1-684D-47A8-9945-5D8DCE36B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E426AB44-5383-4A92-AD8E-0E83B45264DF}"/>
              </a:ext>
            </a:extLst>
          </p:cNvPr>
          <p:cNvSpPr>
            <a:spLocks noGrp="1"/>
          </p:cNvSpPr>
          <p:nvPr>
            <p:ph idx="1"/>
          </p:nvPr>
        </p:nvSpPr>
        <p:spPr>
          <a:xfrm>
            <a:off x="838200" y="619932"/>
            <a:ext cx="10351576" cy="5557031"/>
          </a:xfrm>
        </p:spPr>
        <p:txBody>
          <a:bodyPr>
            <a:normAutofit/>
          </a:bodyPr>
          <a:lstStyle/>
          <a:p>
            <a:r>
              <a:rPr lang="id-ID" dirty="0"/>
              <a:t>industri makanan akan mulai mengembangkan, memproduksi, dan menghadirkan produk-produk baru dengan muatan nutrigenomik yang makin kuat. </a:t>
            </a:r>
            <a:endParaRPr lang="en-US" dirty="0"/>
          </a:p>
          <a:p>
            <a:r>
              <a:rPr lang="id-ID" dirty="0"/>
              <a:t>Akhirnya konsumen memerlukan layanan konsultasi atau konseling untuk memahami arti hasil uji latar belakang genetik dan hubungannya dengan pilihan makanan yang memenuhi kebutuhan dan keinginannya</a:t>
            </a:r>
            <a:endParaRPr lang="en-US" dirty="0"/>
          </a:p>
          <a:p>
            <a:r>
              <a:rPr lang="id-ID" dirty="0"/>
              <a:t>Bagi industri pengolah produk pangan munculnya nutrigenomik tidak bisa lagi dihadapi dengan cara produksi dengan pola lama, tetapi harus dijaga unsur protein, gizi dan mineralnya agar tidak rusak karena proses penanganan yang tidak tepat, pengemasan ataupun lainnya. </a:t>
            </a:r>
          </a:p>
          <a:p>
            <a:pPr marL="0" indent="0">
              <a:buNone/>
            </a:pPr>
            <a:endParaRPr lang="id-ID" dirty="0"/>
          </a:p>
          <a:p>
            <a:endParaRPr lang="id-ID" dirty="0"/>
          </a:p>
        </p:txBody>
      </p:sp>
    </p:spTree>
    <p:extLst>
      <p:ext uri="{BB962C8B-B14F-4D97-AF65-F5344CB8AC3E}">
        <p14:creationId xmlns:p14="http://schemas.microsoft.com/office/powerpoint/2010/main" val="1180085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8350B988-DED5-46AC-8FF9-85201A81AD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F16C65A-5AAE-4421-B65D-06C51CE3CBD5}"/>
              </a:ext>
            </a:extLst>
          </p:cNvPr>
          <p:cNvSpPr>
            <a:spLocks noGrp="1"/>
          </p:cNvSpPr>
          <p:nvPr>
            <p:ph type="title"/>
          </p:nvPr>
        </p:nvSpPr>
        <p:spPr/>
        <p:txBody>
          <a:bodyPr/>
          <a:lstStyle/>
          <a:p>
            <a:r>
              <a:rPr lang="id-ID" dirty="0"/>
              <a:t>Farmakogenomik menuju nutrigenomik </a:t>
            </a:r>
          </a:p>
        </p:txBody>
      </p:sp>
      <p:sp>
        <p:nvSpPr>
          <p:cNvPr id="3" name="Content Placeholder 2">
            <a:extLst>
              <a:ext uri="{FF2B5EF4-FFF2-40B4-BE49-F238E27FC236}">
                <a16:creationId xmlns:a16="http://schemas.microsoft.com/office/drawing/2014/main" id="{764F7D5B-5BBE-47A9-85ED-4F2090E7B4B4}"/>
              </a:ext>
            </a:extLst>
          </p:cNvPr>
          <p:cNvSpPr>
            <a:spLocks noGrp="1"/>
          </p:cNvSpPr>
          <p:nvPr>
            <p:ph idx="1"/>
          </p:nvPr>
        </p:nvSpPr>
        <p:spPr>
          <a:xfrm>
            <a:off x="528235" y="1027906"/>
            <a:ext cx="6662979" cy="5171416"/>
          </a:xfrm>
        </p:spPr>
        <p:txBody>
          <a:bodyPr>
            <a:noAutofit/>
          </a:bodyPr>
          <a:lstStyle/>
          <a:p>
            <a:pPr marL="0" indent="0">
              <a:buNone/>
            </a:pPr>
            <a:r>
              <a:rPr lang="id-ID" dirty="0"/>
              <a:t> </a:t>
            </a:r>
          </a:p>
          <a:p>
            <a:r>
              <a:rPr lang="id-ID" dirty="0"/>
              <a:t>Farmakogenomik menuju nutrigenomik, dapat dikatakan bahwa prinsip-prinsip nutrigenomik merupakan lanjutan dari prinsip farmakogenomik </a:t>
            </a:r>
            <a:endParaRPr lang="en-US" dirty="0"/>
          </a:p>
          <a:p>
            <a:r>
              <a:rPr lang="id-ID" dirty="0"/>
              <a:t>Perubahan perilaku pasien yang diagnosis penyakit tertentu menjadi konsumen yang sehat, tampak ada perbedaan yang signifikan antara manajemen suatu penyakit, tindakan preventif terhadap suatu penyakit, maupun optimalisasi fungsi fisiologis tubuh</a:t>
            </a:r>
            <a:endParaRPr lang="en-US" dirty="0"/>
          </a:p>
          <a:p>
            <a:endParaRPr lang="id-ID" dirty="0"/>
          </a:p>
        </p:txBody>
      </p:sp>
      <p:pic>
        <p:nvPicPr>
          <p:cNvPr id="5" name="Picture 4">
            <a:extLst>
              <a:ext uri="{FF2B5EF4-FFF2-40B4-BE49-F238E27FC236}">
                <a16:creationId xmlns:a16="http://schemas.microsoft.com/office/drawing/2014/main" id="{B6EDFF6A-3E7E-43D4-8D96-49CF7CB86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0698" y="1214009"/>
            <a:ext cx="4333067" cy="4942661"/>
          </a:xfrm>
          <a:prstGeom prst="rect">
            <a:avLst/>
          </a:prstGeom>
        </p:spPr>
      </p:pic>
    </p:spTree>
    <p:extLst>
      <p:ext uri="{BB962C8B-B14F-4D97-AF65-F5344CB8AC3E}">
        <p14:creationId xmlns:p14="http://schemas.microsoft.com/office/powerpoint/2010/main" val="3900860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41FBBC4F-D1CD-40D5-906F-1A6740077B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A1AA444-D752-4CFE-9733-ADBA697C6250}"/>
              </a:ext>
            </a:extLst>
          </p:cNvPr>
          <p:cNvSpPr>
            <a:spLocks noGrp="1"/>
          </p:cNvSpPr>
          <p:nvPr>
            <p:ph type="title"/>
          </p:nvPr>
        </p:nvSpPr>
        <p:spPr>
          <a:xfrm>
            <a:off x="376479" y="150880"/>
            <a:ext cx="11815521" cy="1325563"/>
          </a:xfrm>
        </p:spPr>
        <p:txBody>
          <a:bodyPr>
            <a:normAutofit/>
          </a:bodyPr>
          <a:lstStyle/>
          <a:p>
            <a:r>
              <a:rPr lang="id-ID" sz="4000" b="1" dirty="0"/>
              <a:t>Hubungan makanan dan gen pada metabolisme lemak</a:t>
            </a:r>
            <a:endParaRPr lang="id-ID" sz="4000" dirty="0"/>
          </a:p>
        </p:txBody>
      </p:sp>
      <p:sp>
        <p:nvSpPr>
          <p:cNvPr id="3" name="Content Placeholder 2">
            <a:extLst>
              <a:ext uri="{FF2B5EF4-FFF2-40B4-BE49-F238E27FC236}">
                <a16:creationId xmlns:a16="http://schemas.microsoft.com/office/drawing/2014/main" id="{243B29DE-A754-42DD-9F36-EC41386FEB75}"/>
              </a:ext>
            </a:extLst>
          </p:cNvPr>
          <p:cNvSpPr>
            <a:spLocks noGrp="1"/>
          </p:cNvSpPr>
          <p:nvPr>
            <p:ph idx="1"/>
          </p:nvPr>
        </p:nvSpPr>
        <p:spPr>
          <a:xfrm>
            <a:off x="77814" y="1257299"/>
            <a:ext cx="6683644" cy="4351338"/>
          </a:xfrm>
        </p:spPr>
        <p:txBody>
          <a:bodyPr>
            <a:noAutofit/>
          </a:bodyPr>
          <a:lstStyle/>
          <a:p>
            <a:r>
              <a:rPr lang="id-ID" dirty="0"/>
              <a:t>Sebuah penelitian telah membuktikan bahwa terdapat hubungan dan interaksi antara zat gizi dengan gen saat melakukan metabolisme lemak</a:t>
            </a:r>
            <a:endParaRPr lang="en-US" dirty="0"/>
          </a:p>
          <a:p>
            <a:r>
              <a:rPr lang="id-ID" dirty="0"/>
              <a:t>Hasil penelitian ini menunjukkan bahwa individu yang memiliki gen alel APOA1*</a:t>
            </a:r>
            <a:r>
              <a:rPr lang="en-US" dirty="0"/>
              <a:t>A</a:t>
            </a:r>
            <a:r>
              <a:rPr lang="id-ID" dirty="0"/>
              <a:t> memiliki kadar </a:t>
            </a:r>
            <a:r>
              <a:rPr lang="id-ID" dirty="0">
                <a:hlinkClick r:id="rId3"/>
              </a:rPr>
              <a:t>kolesterol </a:t>
            </a:r>
            <a:r>
              <a:rPr lang="id-ID" dirty="0"/>
              <a:t>jahat (LDL) lebih tinggi dibandingkan dengan individu yang memiliki gen alel APOA1*G</a:t>
            </a:r>
            <a:r>
              <a:rPr lang="en-US" dirty="0"/>
              <a:t> </a:t>
            </a:r>
            <a:r>
              <a:rPr lang="id-ID" dirty="0"/>
              <a:t>setelah mengonsumsi makanan yang tinggi lemak tidak jenuh tunggal, seperti alpukat, minyak kanola, minyak zaitun, dan beberapa kacang-kacangan. </a:t>
            </a:r>
          </a:p>
          <a:p>
            <a:endParaRPr lang="id-ID" dirty="0"/>
          </a:p>
        </p:txBody>
      </p:sp>
      <p:pic>
        <p:nvPicPr>
          <p:cNvPr id="5" name="Picture 4">
            <a:extLst>
              <a:ext uri="{FF2B5EF4-FFF2-40B4-BE49-F238E27FC236}">
                <a16:creationId xmlns:a16="http://schemas.microsoft.com/office/drawing/2014/main" id="{39E93E68-0618-425D-AB0D-49F89351ACA8}"/>
              </a:ext>
            </a:extLst>
          </p:cNvPr>
          <p:cNvPicPr>
            <a:picLocks noChangeAspect="1"/>
          </p:cNvPicPr>
          <p:nvPr/>
        </p:nvPicPr>
        <p:blipFill rotWithShape="1">
          <a:blip r:embed="rId4">
            <a:extLst>
              <a:ext uri="{28A0092B-C50C-407E-A947-70E740481C1C}">
                <a14:useLocalDpi xmlns:a14="http://schemas.microsoft.com/office/drawing/2010/main" val="0"/>
              </a:ext>
            </a:extLst>
          </a:blip>
          <a:srcRect l="12720" r="12451"/>
          <a:stretch/>
        </p:blipFill>
        <p:spPr>
          <a:xfrm>
            <a:off x="6462793" y="1257299"/>
            <a:ext cx="5624593" cy="4787039"/>
          </a:xfrm>
          <a:prstGeom prst="rect">
            <a:avLst/>
          </a:prstGeom>
        </p:spPr>
      </p:pic>
    </p:spTree>
    <p:extLst>
      <p:ext uri="{BB962C8B-B14F-4D97-AF65-F5344CB8AC3E}">
        <p14:creationId xmlns:p14="http://schemas.microsoft.com/office/powerpoint/2010/main" val="3029101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B81B9879-2DC9-47A2-B982-288E96BD9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380B8F9C-2C09-48B3-AE8C-060DB3F3CE99}"/>
              </a:ext>
            </a:extLst>
          </p:cNvPr>
          <p:cNvSpPr>
            <a:spLocks noGrp="1"/>
          </p:cNvSpPr>
          <p:nvPr>
            <p:ph idx="1"/>
          </p:nvPr>
        </p:nvSpPr>
        <p:spPr>
          <a:xfrm>
            <a:off x="397603" y="1614487"/>
            <a:ext cx="7617685" cy="4562475"/>
          </a:xfrm>
        </p:spPr>
        <p:txBody>
          <a:bodyPr>
            <a:normAutofit/>
          </a:bodyPr>
          <a:lstStyle/>
          <a:p>
            <a:r>
              <a:rPr lang="en-US" sz="3200" dirty="0" err="1"/>
              <a:t>Mempelajari</a:t>
            </a:r>
            <a:r>
              <a:rPr lang="en-US" sz="3200" dirty="0"/>
              <a:t> </a:t>
            </a:r>
            <a:r>
              <a:rPr lang="id-ID" sz="3200" dirty="0"/>
              <a:t>nutrigenomik dan nutrigenetic</a:t>
            </a:r>
            <a:r>
              <a:rPr lang="en-US" sz="3200" dirty="0"/>
              <a:t>,</a:t>
            </a:r>
            <a:r>
              <a:rPr lang="id-ID" sz="3200" dirty="0"/>
              <a:t> memahami hubungan antara gen manusia dengan pola metabolism setiap individu dan hubungan nutrisi dengan ekspresi fungsi gen</a:t>
            </a:r>
            <a:endParaRPr lang="en-US" sz="3200" dirty="0"/>
          </a:p>
          <a:p>
            <a:r>
              <a:rPr lang="id-ID" sz="3200" dirty="0"/>
              <a:t>Informasi tersebut dapat digunakan untuk mendesain nutrisi personal (personalized diet) yang didasari oleh genotip setiap individ</a:t>
            </a:r>
            <a:r>
              <a:rPr lang="en-US" sz="3200" dirty="0"/>
              <a:t>u</a:t>
            </a:r>
          </a:p>
        </p:txBody>
      </p:sp>
      <p:sp>
        <p:nvSpPr>
          <p:cNvPr id="5" name="Title 1">
            <a:extLst>
              <a:ext uri="{FF2B5EF4-FFF2-40B4-BE49-F238E27FC236}">
                <a16:creationId xmlns:a16="http://schemas.microsoft.com/office/drawing/2014/main" id="{3DD1B8CC-88BF-4D75-91E1-23FFACF84ED9}"/>
              </a:ext>
            </a:extLst>
          </p:cNvPr>
          <p:cNvSpPr>
            <a:spLocks noGrp="1"/>
          </p:cNvSpPr>
          <p:nvPr>
            <p:ph type="title"/>
          </p:nvPr>
        </p:nvSpPr>
        <p:spPr>
          <a:xfrm>
            <a:off x="871538" y="357188"/>
            <a:ext cx="9824366" cy="986630"/>
          </a:xfrm>
        </p:spPr>
        <p:txBody>
          <a:bodyPr/>
          <a:lstStyle/>
          <a:p>
            <a:r>
              <a:rPr lang="en-US" dirty="0" err="1"/>
              <a:t>Manfaat</a:t>
            </a:r>
            <a:r>
              <a:rPr lang="en-US" dirty="0"/>
              <a:t> </a:t>
            </a:r>
            <a:r>
              <a:rPr lang="en-US" dirty="0" err="1"/>
              <a:t>Nutrigenetik</a:t>
            </a:r>
            <a:r>
              <a:rPr lang="en-US" dirty="0"/>
              <a:t> dan </a:t>
            </a:r>
            <a:r>
              <a:rPr lang="en-US" dirty="0" err="1"/>
              <a:t>nutrigenomik</a:t>
            </a:r>
            <a:r>
              <a:rPr lang="en-US" dirty="0"/>
              <a:t> </a:t>
            </a:r>
            <a:endParaRPr lang="id-ID" dirty="0"/>
          </a:p>
        </p:txBody>
      </p:sp>
      <p:pic>
        <p:nvPicPr>
          <p:cNvPr id="7" name="Picture 6">
            <a:extLst>
              <a:ext uri="{FF2B5EF4-FFF2-40B4-BE49-F238E27FC236}">
                <a16:creationId xmlns:a16="http://schemas.microsoft.com/office/drawing/2014/main" id="{933355A5-6217-4ADA-B83A-44F3B3F09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288" y="1766218"/>
            <a:ext cx="3477295" cy="3477295"/>
          </a:xfrm>
          <a:prstGeom prst="rect">
            <a:avLst/>
          </a:prstGeom>
        </p:spPr>
      </p:pic>
    </p:spTree>
    <p:extLst>
      <p:ext uri="{BB962C8B-B14F-4D97-AF65-F5344CB8AC3E}">
        <p14:creationId xmlns:p14="http://schemas.microsoft.com/office/powerpoint/2010/main" val="352366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8A2F1929-EEA6-4DCC-85C0-8A0503352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D9162A6-942D-480C-8133-5527A4DF3F7D}"/>
              </a:ext>
            </a:extLst>
          </p:cNvPr>
          <p:cNvSpPr>
            <a:spLocks noGrp="1"/>
          </p:cNvSpPr>
          <p:nvPr>
            <p:ph idx="1"/>
          </p:nvPr>
        </p:nvSpPr>
        <p:spPr>
          <a:xfrm>
            <a:off x="356463" y="759417"/>
            <a:ext cx="5238426" cy="5417546"/>
          </a:xfrm>
        </p:spPr>
        <p:txBody>
          <a:bodyPr>
            <a:normAutofit/>
          </a:bodyPr>
          <a:lstStyle/>
          <a:p>
            <a:r>
              <a:rPr lang="id-ID" dirty="0"/>
              <a:t>Pada awalnya, kadar LDL pada orang yang memiliki gen alel APOA1*A hanya 12% kemudian setelah mengonsumsi sumber makanan </a:t>
            </a:r>
            <a:r>
              <a:rPr lang="en-US" dirty="0"/>
              <a:t>lemak </a:t>
            </a:r>
            <a:r>
              <a:rPr lang="en-US" dirty="0" err="1"/>
              <a:t>tidak</a:t>
            </a:r>
            <a:r>
              <a:rPr lang="en-US" dirty="0"/>
              <a:t> </a:t>
            </a:r>
            <a:r>
              <a:rPr lang="en-US" dirty="0" err="1"/>
              <a:t>jenuh</a:t>
            </a:r>
            <a:r>
              <a:rPr lang="id-ID" dirty="0"/>
              <a:t>, kadar LDLnya meningkat menjadi 22%</a:t>
            </a:r>
            <a:endParaRPr lang="en-US" dirty="0"/>
          </a:p>
          <a:p>
            <a:r>
              <a:rPr lang="id-ID" dirty="0"/>
              <a:t>Peningkatan kadar LDL pada tubuh dapat menyebabkan berbagai penyakit kronis seperti, diabetes melitus tipe 2, penyakit jantung koroner, dan penyakit jantung lainny</a:t>
            </a:r>
            <a:r>
              <a:rPr lang="en-US" dirty="0"/>
              <a:t>a</a:t>
            </a:r>
          </a:p>
          <a:p>
            <a:pPr marL="0" indent="0">
              <a:buNone/>
            </a:pPr>
            <a:endParaRPr lang="id-ID" dirty="0"/>
          </a:p>
          <a:p>
            <a:endParaRPr lang="id-ID" dirty="0"/>
          </a:p>
        </p:txBody>
      </p:sp>
      <p:pic>
        <p:nvPicPr>
          <p:cNvPr id="5" name="Picture 4">
            <a:extLst>
              <a:ext uri="{FF2B5EF4-FFF2-40B4-BE49-F238E27FC236}">
                <a16:creationId xmlns:a16="http://schemas.microsoft.com/office/drawing/2014/main" id="{5CEFE8D0-04F6-4320-907C-936F4A959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5512" y="759417"/>
            <a:ext cx="6241504" cy="4100916"/>
          </a:xfrm>
          <a:prstGeom prst="rect">
            <a:avLst/>
          </a:prstGeom>
        </p:spPr>
      </p:pic>
    </p:spTree>
    <p:extLst>
      <p:ext uri="{BB962C8B-B14F-4D97-AF65-F5344CB8AC3E}">
        <p14:creationId xmlns:p14="http://schemas.microsoft.com/office/powerpoint/2010/main" val="2512595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Picture 2" descr="C:\Users\arsil\Desktop\Smartcreative2.jpg">
            <a:extLst>
              <a:ext uri="{FF2B5EF4-FFF2-40B4-BE49-F238E27FC236}">
                <a16:creationId xmlns:a16="http://schemas.microsoft.com/office/drawing/2014/main" id="{3C247B99-6AE7-4274-9E1A-FBB3DEA7A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6B5DE2F-6A0A-42DD-A7DB-D8C451D140B9}"/>
              </a:ext>
            </a:extLst>
          </p:cNvPr>
          <p:cNvSpPr>
            <a:spLocks noGrp="1"/>
          </p:cNvSpPr>
          <p:nvPr>
            <p:ph idx="1"/>
          </p:nvPr>
        </p:nvSpPr>
        <p:spPr>
          <a:xfrm>
            <a:off x="404247" y="1035211"/>
            <a:ext cx="5884258" cy="4351338"/>
          </a:xfrm>
        </p:spPr>
        <p:txBody>
          <a:bodyPr/>
          <a:lstStyle/>
          <a:p>
            <a:r>
              <a:rPr lang="id-ID" dirty="0"/>
              <a:t>Penelitian lain juga membuktikan bahwa dengan mengonsumsi makanan yang mengandung lemak tidak jenuh ganda, seperti minyak ikan, kacang kedelai, dan minyak kelapa, pada individu dengan gen tertentu dapat menurunkan tingkat </a:t>
            </a:r>
            <a:r>
              <a:rPr lang="id-ID" dirty="0">
                <a:hlinkClick r:id="rId3"/>
              </a:rPr>
              <a:t>kolesterol baik (HDL</a:t>
            </a:r>
            <a:r>
              <a:rPr lang="id-ID" dirty="0"/>
              <a:t>) dalam tubuh, sedangkan pada individu lainnya malah meningkatkan kadar HDL</a:t>
            </a:r>
          </a:p>
        </p:txBody>
      </p:sp>
      <p:pic>
        <p:nvPicPr>
          <p:cNvPr id="1027" name="Picture 3" descr="Image result for HDL">
            <a:hlinkClick r:id="rId4"/>
            <a:extLst>
              <a:ext uri="{FF2B5EF4-FFF2-40B4-BE49-F238E27FC236}">
                <a16:creationId xmlns:a16="http://schemas.microsoft.com/office/drawing/2014/main" id="{13F5C2E9-6FDB-4845-8D49-67728C90DB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4049" y="1035212"/>
            <a:ext cx="5704140" cy="361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42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6A3DF639-2D5B-47C9-A2E6-F263431CF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D2CE29B-437E-4221-A4F9-BF5E731B9C2C}"/>
              </a:ext>
            </a:extLst>
          </p:cNvPr>
          <p:cNvSpPr>
            <a:spLocks noGrp="1"/>
          </p:cNvSpPr>
          <p:nvPr>
            <p:ph type="title"/>
          </p:nvPr>
        </p:nvSpPr>
        <p:spPr/>
        <p:txBody>
          <a:bodyPr/>
          <a:lstStyle/>
          <a:p>
            <a:r>
              <a:rPr lang="id-ID" b="1" dirty="0"/>
              <a:t>Hubungan makanan dan gen pada penderita diabetes melitus tipe 2</a:t>
            </a:r>
            <a:endParaRPr lang="id-ID" dirty="0"/>
          </a:p>
        </p:txBody>
      </p:sp>
      <p:sp>
        <p:nvSpPr>
          <p:cNvPr id="3" name="Content Placeholder 2">
            <a:extLst>
              <a:ext uri="{FF2B5EF4-FFF2-40B4-BE49-F238E27FC236}">
                <a16:creationId xmlns:a16="http://schemas.microsoft.com/office/drawing/2014/main" id="{CBFFE76F-1DBC-4AEA-AEAF-8C96D1EAEF65}"/>
              </a:ext>
            </a:extLst>
          </p:cNvPr>
          <p:cNvSpPr>
            <a:spLocks noGrp="1"/>
          </p:cNvSpPr>
          <p:nvPr>
            <p:ph idx="1"/>
          </p:nvPr>
        </p:nvSpPr>
        <p:spPr/>
        <p:txBody>
          <a:bodyPr>
            <a:normAutofit/>
          </a:bodyPr>
          <a:lstStyle/>
          <a:p>
            <a:r>
              <a:rPr lang="en-US" dirty="0"/>
              <a:t>Hasil </a:t>
            </a:r>
            <a:r>
              <a:rPr lang="id-ID" dirty="0"/>
              <a:t>penelitian ditemukan bahwa anak yang lahir dengan kondisi ‘kelaparan’ yang ditandai oleh berat badan lahir rendah, cenderung mempunyai kadar  gula darah post pandrial lebih tinggi</a:t>
            </a:r>
            <a:endParaRPr lang="en-US" dirty="0"/>
          </a:p>
          <a:p>
            <a:r>
              <a:rPr lang="id-ID" dirty="0"/>
              <a:t>pada dua tahun pertama kehidupan akan memiliki risiko tinggi terkena diabetes</a:t>
            </a:r>
            <a:endParaRPr lang="en-US" dirty="0"/>
          </a:p>
          <a:p>
            <a:r>
              <a:rPr lang="id-ID" dirty="0"/>
              <a:t>Oleh karena itu, dapat disimpulkan bahwa keadaan gizi buruk pada kehamilan dan pada masa awal kehidupan menimbulkan pengaruh buruk pada metabolisme karbohidrat dan gula darah, yang akan berakibat pada </a:t>
            </a:r>
            <a:r>
              <a:rPr lang="id-ID" dirty="0">
                <a:hlinkClick r:id="rId3"/>
              </a:rPr>
              <a:t>diabetes melitus tipe 2</a:t>
            </a:r>
            <a:r>
              <a:rPr lang="id-ID" dirty="0"/>
              <a:t>.</a:t>
            </a:r>
          </a:p>
          <a:p>
            <a:endParaRPr lang="id-ID" dirty="0"/>
          </a:p>
        </p:txBody>
      </p:sp>
    </p:spTree>
    <p:extLst>
      <p:ext uri="{BB962C8B-B14F-4D97-AF65-F5344CB8AC3E}">
        <p14:creationId xmlns:p14="http://schemas.microsoft.com/office/powerpoint/2010/main" val="1186525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A0E96BD3-4C38-40F1-AFBE-DBDDEC795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BE0032C-2469-4FCF-9C49-8E2F89A8CEDC}"/>
              </a:ext>
            </a:extLst>
          </p:cNvPr>
          <p:cNvSpPr>
            <a:spLocks noGrp="1"/>
          </p:cNvSpPr>
          <p:nvPr>
            <p:ph type="title"/>
          </p:nvPr>
        </p:nvSpPr>
        <p:spPr/>
        <p:txBody>
          <a:bodyPr/>
          <a:lstStyle/>
          <a:p>
            <a:r>
              <a:rPr lang="en-US" dirty="0" err="1"/>
              <a:t>Pentingnya</a:t>
            </a:r>
            <a:r>
              <a:rPr lang="en-US" dirty="0"/>
              <a:t> data pisang di Indonesia </a:t>
            </a:r>
            <a:endParaRPr lang="id-ID" dirty="0"/>
          </a:p>
        </p:txBody>
      </p:sp>
      <p:sp>
        <p:nvSpPr>
          <p:cNvPr id="3" name="Content Placeholder 2">
            <a:extLst>
              <a:ext uri="{FF2B5EF4-FFF2-40B4-BE49-F238E27FC236}">
                <a16:creationId xmlns:a16="http://schemas.microsoft.com/office/drawing/2014/main" id="{2A8DDFFC-5556-489E-9DCC-5494FADF4F64}"/>
              </a:ext>
            </a:extLst>
          </p:cNvPr>
          <p:cNvSpPr>
            <a:spLocks noGrp="1"/>
          </p:cNvSpPr>
          <p:nvPr>
            <p:ph idx="1"/>
          </p:nvPr>
        </p:nvSpPr>
        <p:spPr/>
        <p:txBody>
          <a:bodyPr/>
          <a:lstStyle/>
          <a:p>
            <a:r>
              <a:rPr lang="id-ID" dirty="0"/>
              <a:t>https://books.google.co.id/books?id=NUpSDwAAQBAJ&amp;pg=PA1&amp;lpg=PA1&amp;dq=nutrigenetik+and+nutrigenomik&amp;source=bl&amp;ots=L7fQkqkXz0&amp;sig=ACfU3U2FadMD6i6g6D7Wpf9B5tBvpptaug&amp;hl=en&amp;sa=X&amp;ved=2ahUKEwi93tru_JnhAhXWXCsKHSHED5Q4FBDoATAHegQICRAB#v=onepage&amp;q=nutrigenetik%20and%20nutrigenomik&amp;f=false</a:t>
            </a:r>
            <a:endParaRPr lang="en-US" dirty="0"/>
          </a:p>
          <a:p>
            <a:endParaRPr lang="id-ID" dirty="0"/>
          </a:p>
          <a:p>
            <a:endParaRPr lang="id-ID" dirty="0"/>
          </a:p>
        </p:txBody>
      </p:sp>
    </p:spTree>
    <p:extLst>
      <p:ext uri="{BB962C8B-B14F-4D97-AF65-F5344CB8AC3E}">
        <p14:creationId xmlns:p14="http://schemas.microsoft.com/office/powerpoint/2010/main" val="374561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54E5-592C-4BB8-8139-C63E87FD92A2}"/>
              </a:ext>
            </a:extLst>
          </p:cNvPr>
          <p:cNvSpPr>
            <a:spLocks noGrp="1"/>
          </p:cNvSpPr>
          <p:nvPr>
            <p:ph type="title"/>
          </p:nvPr>
        </p:nvSpPr>
        <p:spPr/>
        <p:txBody>
          <a:bodyPr/>
          <a:lstStyle/>
          <a:p>
            <a:endParaRPr lang="id-ID"/>
          </a:p>
        </p:txBody>
      </p:sp>
      <p:pic>
        <p:nvPicPr>
          <p:cNvPr id="6" name="Content Placeholder 5">
            <a:extLst>
              <a:ext uri="{FF2B5EF4-FFF2-40B4-BE49-F238E27FC236}">
                <a16:creationId xmlns:a16="http://schemas.microsoft.com/office/drawing/2014/main" id="{10F6F004-D6B9-4D32-982E-D14DF1B952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4659"/>
            <a:ext cx="10515600" cy="7022660"/>
          </a:xfrm>
        </p:spPr>
      </p:pic>
    </p:spTree>
    <p:extLst>
      <p:ext uri="{BB962C8B-B14F-4D97-AF65-F5344CB8AC3E}">
        <p14:creationId xmlns:p14="http://schemas.microsoft.com/office/powerpoint/2010/main" val="1084659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BD428853-7549-48C6-A14F-C2DCC7D8C9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F4C9C651-B0E1-4338-B408-62AE39E66824}"/>
              </a:ext>
            </a:extLst>
          </p:cNvPr>
          <p:cNvSpPr>
            <a:spLocks noGrp="1"/>
          </p:cNvSpPr>
          <p:nvPr>
            <p:ph idx="1"/>
          </p:nvPr>
        </p:nvSpPr>
        <p:spPr>
          <a:xfrm>
            <a:off x="838199" y="1514475"/>
            <a:ext cx="9420225" cy="4662488"/>
          </a:xfrm>
        </p:spPr>
        <p:txBody>
          <a:bodyPr>
            <a:normAutofit/>
          </a:bodyPr>
          <a:lstStyle/>
          <a:p>
            <a:r>
              <a:rPr lang="id-ID" sz="3200" dirty="0"/>
              <a:t>Informasi tersebut dapat digunakan untuk mendesain nutrisi personal (personalized diet) yang didasari oleh genotip setiap individ</a:t>
            </a:r>
            <a:r>
              <a:rPr lang="en-US" sz="3200" dirty="0"/>
              <a:t>u</a:t>
            </a:r>
          </a:p>
          <a:p>
            <a:r>
              <a:rPr lang="id-ID" sz="3200" dirty="0"/>
              <a:t>Menurut Simopoulos dan Milner (2010), nutrigenomik telah banyak  membantu proses penyembuhan dan pemulihan berbagai penyakit</a:t>
            </a:r>
            <a:r>
              <a:rPr lang="en-US" sz="3200" dirty="0"/>
              <a:t>;</a:t>
            </a:r>
            <a:r>
              <a:rPr lang="id-ID" sz="3200" dirty="0"/>
              <a:t> obesitas, kardiovaskular, kanker</a:t>
            </a:r>
          </a:p>
          <a:p>
            <a:endParaRPr lang="id-ID" sz="3200" dirty="0"/>
          </a:p>
        </p:txBody>
      </p:sp>
    </p:spTree>
    <p:extLst>
      <p:ext uri="{BB962C8B-B14F-4D97-AF65-F5344CB8AC3E}">
        <p14:creationId xmlns:p14="http://schemas.microsoft.com/office/powerpoint/2010/main" val="1304106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E8298CFA-7902-4965-B067-0AEA1891B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CB2CA965-BC5E-4BF2-9DF1-925E4FA38540}"/>
              </a:ext>
            </a:extLst>
          </p:cNvPr>
          <p:cNvSpPr>
            <a:spLocks noGrp="1"/>
          </p:cNvSpPr>
          <p:nvPr>
            <p:ph idx="1"/>
          </p:nvPr>
        </p:nvSpPr>
        <p:spPr>
          <a:xfrm>
            <a:off x="838200" y="1253331"/>
            <a:ext cx="10515600" cy="4351338"/>
          </a:xfrm>
        </p:spPr>
        <p:txBody>
          <a:bodyPr>
            <a:noAutofit/>
          </a:bodyPr>
          <a:lstStyle/>
          <a:p>
            <a:r>
              <a:rPr lang="en-US" sz="3200" dirty="0" err="1"/>
              <a:t>Memanfaatkan</a:t>
            </a:r>
            <a:r>
              <a:rPr lang="en-US" sz="3200" dirty="0"/>
              <a:t> factor </a:t>
            </a:r>
            <a:r>
              <a:rPr lang="en-US" sz="3200" dirty="0" err="1"/>
              <a:t>transkripsi</a:t>
            </a:r>
            <a:r>
              <a:rPr lang="en-US" sz="3200" dirty="0"/>
              <a:t> yang </a:t>
            </a:r>
            <a:r>
              <a:rPr lang="en-US" sz="3200" dirty="0" err="1"/>
              <a:t>berfungsi</a:t>
            </a:r>
            <a:r>
              <a:rPr lang="en-US" sz="3200" dirty="0"/>
              <a:t> </a:t>
            </a:r>
            <a:r>
              <a:rPr lang="en-US" sz="3200" dirty="0" err="1"/>
              <a:t>sebagai</a:t>
            </a:r>
            <a:r>
              <a:rPr lang="en-US" sz="3200" dirty="0"/>
              <a:t> sensor nutrient dan target </a:t>
            </a:r>
            <a:r>
              <a:rPr lang="en-US" sz="3200" dirty="0" err="1"/>
              <a:t>gennya</a:t>
            </a:r>
            <a:r>
              <a:rPr lang="en-US" sz="3200" dirty="0"/>
              <a:t> dan </a:t>
            </a:r>
            <a:r>
              <a:rPr lang="en-US" sz="3200" dirty="0" err="1"/>
              <a:t>menjelaskan</a:t>
            </a:r>
            <a:r>
              <a:rPr lang="en-US" sz="3200" dirty="0"/>
              <a:t> </a:t>
            </a:r>
            <a:r>
              <a:rPr lang="en-US" sz="3200" dirty="0" err="1"/>
              <a:t>jalur</a:t>
            </a:r>
            <a:r>
              <a:rPr lang="en-US" sz="3200" dirty="0"/>
              <a:t> </a:t>
            </a:r>
            <a:r>
              <a:rPr lang="en-US" sz="3200" dirty="0" err="1"/>
              <a:t>sinyal</a:t>
            </a:r>
            <a:r>
              <a:rPr lang="en-US" sz="3200" dirty="0"/>
              <a:t> yang </a:t>
            </a:r>
            <a:r>
              <a:rPr lang="en-US" sz="3200" dirty="0" err="1"/>
              <a:t>terkait</a:t>
            </a:r>
            <a:endParaRPr lang="en-US" sz="3200" dirty="0"/>
          </a:p>
          <a:p>
            <a:r>
              <a:rPr lang="en-US" sz="3200" dirty="0" err="1"/>
              <a:t>Karakterisasi</a:t>
            </a:r>
            <a:r>
              <a:rPr lang="en-US" sz="3200" dirty="0"/>
              <a:t> </a:t>
            </a:r>
            <a:r>
              <a:rPr lang="en-US" sz="3200" dirty="0" err="1"/>
              <a:t>sinyal</a:t>
            </a:r>
            <a:r>
              <a:rPr lang="en-US" sz="3200" dirty="0"/>
              <a:t> diet yang </a:t>
            </a:r>
            <a:r>
              <a:rPr lang="en-US" sz="3200" dirty="0" err="1"/>
              <a:t>utama</a:t>
            </a:r>
            <a:endParaRPr lang="en-US" sz="3200" dirty="0"/>
          </a:p>
          <a:p>
            <a:r>
              <a:rPr lang="en-US" sz="3200" dirty="0" err="1"/>
              <a:t>Pengukuran</a:t>
            </a:r>
            <a:r>
              <a:rPr lang="en-US" sz="3200" dirty="0"/>
              <a:t> oleh </a:t>
            </a:r>
            <a:r>
              <a:rPr lang="en-US" sz="3200" dirty="0" err="1"/>
              <a:t>validitas</a:t>
            </a:r>
            <a:r>
              <a:rPr lang="en-US" sz="3200" dirty="0"/>
              <a:t> </a:t>
            </a:r>
            <a:r>
              <a:rPr lang="en-US" sz="3200" dirty="0" err="1"/>
              <a:t>tanda</a:t>
            </a:r>
            <a:r>
              <a:rPr lang="en-US" sz="3200" dirty="0"/>
              <a:t> </a:t>
            </a:r>
            <a:r>
              <a:rPr lang="en-US" sz="3200" dirty="0" err="1"/>
              <a:t>ekspresi</a:t>
            </a:r>
            <a:r>
              <a:rPr lang="en-US" sz="3200" dirty="0"/>
              <a:t> gen organ/</a:t>
            </a:r>
            <a:r>
              <a:rPr lang="en-US" sz="3200" dirty="0" err="1"/>
              <a:t>sel</a:t>
            </a:r>
            <a:r>
              <a:rPr lang="en-US" sz="3200" dirty="0"/>
              <a:t> </a:t>
            </a:r>
            <a:r>
              <a:rPr lang="en-US" sz="3200" dirty="0" err="1"/>
              <a:t>spesifik</a:t>
            </a:r>
            <a:r>
              <a:rPr lang="en-US" sz="3200" dirty="0"/>
              <a:t> </a:t>
            </a:r>
            <a:r>
              <a:rPr lang="en-US" sz="3200" dirty="0" err="1"/>
              <a:t>dari</a:t>
            </a:r>
            <a:r>
              <a:rPr lang="en-US" sz="3200" dirty="0"/>
              <a:t> </a:t>
            </a:r>
            <a:r>
              <a:rPr lang="en-US" sz="3200" dirty="0" err="1"/>
              <a:t>hasil</a:t>
            </a:r>
            <a:r>
              <a:rPr lang="en-US" sz="3200" dirty="0"/>
              <a:t> metabolic </a:t>
            </a:r>
            <a:r>
              <a:rPr lang="en-US" sz="3200" dirty="0" err="1"/>
              <a:t>mikro</a:t>
            </a:r>
            <a:r>
              <a:rPr lang="en-US" sz="3200" dirty="0"/>
              <a:t>/</a:t>
            </a:r>
            <a:r>
              <a:rPr lang="en-US" sz="3200" dirty="0" err="1"/>
              <a:t>makronutrien</a:t>
            </a:r>
            <a:r>
              <a:rPr lang="en-US" sz="3200" dirty="0"/>
              <a:t> </a:t>
            </a:r>
          </a:p>
          <a:p>
            <a:r>
              <a:rPr lang="en-US" sz="3200" dirty="0" err="1"/>
              <a:t>Menjelaskan</a:t>
            </a:r>
            <a:r>
              <a:rPr lang="en-US" sz="3200" dirty="0"/>
              <a:t> </a:t>
            </a:r>
            <a:r>
              <a:rPr lang="en-US" sz="3200" dirty="0" err="1"/>
              <a:t>interaksi</a:t>
            </a:r>
            <a:r>
              <a:rPr lang="en-US" sz="3200" dirty="0"/>
              <a:t> </a:t>
            </a:r>
            <a:r>
              <a:rPr lang="en-US" sz="3200" dirty="0" err="1"/>
              <a:t>jalur</a:t>
            </a:r>
            <a:r>
              <a:rPr lang="en-US" sz="3200" dirty="0"/>
              <a:t> </a:t>
            </a:r>
            <a:r>
              <a:rPr lang="en-US" sz="3200" dirty="0" err="1"/>
              <a:t>regulasi</a:t>
            </a:r>
            <a:r>
              <a:rPr lang="en-US" sz="3200" dirty="0"/>
              <a:t> nutrient dan stress </a:t>
            </a:r>
            <a:r>
              <a:rPr lang="en-US" sz="3200" dirty="0" err="1"/>
              <a:t>oksidatif</a:t>
            </a:r>
            <a:endParaRPr lang="en-US" sz="3200" dirty="0"/>
          </a:p>
          <a:p>
            <a:r>
              <a:rPr lang="en-US" sz="3200" dirty="0" err="1"/>
              <a:t>Memahami</a:t>
            </a:r>
            <a:r>
              <a:rPr lang="en-US" sz="3200" dirty="0"/>
              <a:t> proses </a:t>
            </a:r>
            <a:r>
              <a:rPr lang="en-US" sz="3200" dirty="0" err="1"/>
              <a:t>deregulasi</a:t>
            </a:r>
            <a:r>
              <a:rPr lang="en-US" sz="3200" dirty="0"/>
              <a:t> metabolic yang </a:t>
            </a:r>
            <a:r>
              <a:rPr lang="en-US" sz="3200" dirty="0" err="1"/>
              <a:t>menyebabkan</a:t>
            </a:r>
            <a:r>
              <a:rPr lang="en-US" sz="3200" dirty="0"/>
              <a:t> </a:t>
            </a:r>
            <a:r>
              <a:rPr lang="en-US" sz="3200" dirty="0" err="1"/>
              <a:t>penyakit</a:t>
            </a:r>
            <a:r>
              <a:rPr lang="en-US" sz="3200" dirty="0"/>
              <a:t> yang </a:t>
            </a:r>
            <a:r>
              <a:rPr lang="en-US" sz="3200" dirty="0" err="1"/>
              <a:t>berhubungan</a:t>
            </a:r>
            <a:r>
              <a:rPr lang="en-US" sz="3200" dirty="0"/>
              <a:t> </a:t>
            </a:r>
            <a:r>
              <a:rPr lang="en-US" sz="3200" dirty="0" err="1"/>
              <a:t>dengan</a:t>
            </a:r>
            <a:r>
              <a:rPr lang="en-US" sz="3200" dirty="0"/>
              <a:t> diet</a:t>
            </a:r>
            <a:endParaRPr lang="id-ID" sz="3200" dirty="0"/>
          </a:p>
        </p:txBody>
      </p:sp>
      <p:sp>
        <p:nvSpPr>
          <p:cNvPr id="6" name="Title 5">
            <a:extLst>
              <a:ext uri="{FF2B5EF4-FFF2-40B4-BE49-F238E27FC236}">
                <a16:creationId xmlns:a16="http://schemas.microsoft.com/office/drawing/2014/main" id="{BF72F9AA-F7A0-4409-91F0-FAE72603D646}"/>
              </a:ext>
            </a:extLst>
          </p:cNvPr>
          <p:cNvSpPr>
            <a:spLocks noGrp="1"/>
          </p:cNvSpPr>
          <p:nvPr>
            <p:ph type="title"/>
          </p:nvPr>
        </p:nvSpPr>
        <p:spPr>
          <a:xfrm>
            <a:off x="838200" y="-72232"/>
            <a:ext cx="10515600" cy="1325563"/>
          </a:xfrm>
        </p:spPr>
        <p:txBody>
          <a:bodyPr/>
          <a:lstStyle/>
          <a:p>
            <a:r>
              <a:rPr lang="en-US" dirty="0" err="1"/>
              <a:t>Kelebihan</a:t>
            </a:r>
            <a:r>
              <a:rPr lang="en-US" dirty="0"/>
              <a:t> nutrigenetic dan nutrigenomic </a:t>
            </a:r>
            <a:endParaRPr lang="id-ID" dirty="0"/>
          </a:p>
        </p:txBody>
      </p:sp>
    </p:spTree>
    <p:extLst>
      <p:ext uri="{BB962C8B-B14F-4D97-AF65-F5344CB8AC3E}">
        <p14:creationId xmlns:p14="http://schemas.microsoft.com/office/powerpoint/2010/main" val="183754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a:extLst>
              <a:ext uri="{FF2B5EF4-FFF2-40B4-BE49-F238E27FC236}">
                <a16:creationId xmlns:a16="http://schemas.microsoft.com/office/drawing/2014/main" id="{86392C02-CF3C-493A-BEE3-97EDA71C3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8F3CEB91-DC38-457F-A0BD-C3F3D61E4964}"/>
              </a:ext>
            </a:extLst>
          </p:cNvPr>
          <p:cNvSpPr>
            <a:spLocks noGrp="1"/>
          </p:cNvSpPr>
          <p:nvPr>
            <p:ph idx="1"/>
          </p:nvPr>
        </p:nvSpPr>
        <p:spPr/>
        <p:txBody>
          <a:bodyPr/>
          <a:lstStyle/>
          <a:p>
            <a:pPr marL="0" indent="0">
              <a:buNone/>
            </a:pPr>
            <a:r>
              <a:rPr lang="id-ID" dirty="0"/>
              <a:t>(1) bereaksi secara langsung sebagai ligand untuk reseptor factor transkripsi, </a:t>
            </a:r>
            <a:endParaRPr lang="en-US" dirty="0"/>
          </a:p>
          <a:p>
            <a:pPr marL="0" indent="0">
              <a:buNone/>
            </a:pPr>
            <a:r>
              <a:rPr lang="id-ID" dirty="0"/>
              <a:t>(2) dimetabolisir oleh jalur metabolik primer maupun sekunder dalam regulasi gen aau pensinyalan selular, dan </a:t>
            </a:r>
            <a:endParaRPr lang="en-US" dirty="0"/>
          </a:p>
          <a:p>
            <a:pPr marL="0" indent="0">
              <a:buNone/>
            </a:pPr>
            <a:r>
              <a:rPr lang="id-ID" dirty="0"/>
              <a:t>(3) dapat mengubah signal tranduksi dan pensinyalannya </a:t>
            </a:r>
            <a:endParaRPr lang="en-US" dirty="0"/>
          </a:p>
          <a:p>
            <a:endParaRPr lang="en-US" dirty="0"/>
          </a:p>
          <a:p>
            <a:r>
              <a:rPr lang="id-ID" dirty="0"/>
              <a:t>Peningkatan pengetahuan tentang nutrisi berbasis gen diharapkan pemilihan diet dan gaya hidup dapat mengubah kerentanan terhadap  penyakit dan meningkatkan potensi kesehatan</a:t>
            </a:r>
          </a:p>
        </p:txBody>
      </p:sp>
      <p:sp>
        <p:nvSpPr>
          <p:cNvPr id="2" name="Title 1">
            <a:extLst>
              <a:ext uri="{FF2B5EF4-FFF2-40B4-BE49-F238E27FC236}">
                <a16:creationId xmlns:a16="http://schemas.microsoft.com/office/drawing/2014/main" id="{FB5914D0-1E3E-4C7D-B20A-6148416CD620}"/>
              </a:ext>
            </a:extLst>
          </p:cNvPr>
          <p:cNvSpPr>
            <a:spLocks noGrp="1"/>
          </p:cNvSpPr>
          <p:nvPr>
            <p:ph type="title"/>
          </p:nvPr>
        </p:nvSpPr>
        <p:spPr/>
        <p:txBody>
          <a:bodyPr/>
          <a:lstStyle/>
          <a:p>
            <a:r>
              <a:rPr lang="en-US" dirty="0" err="1"/>
              <a:t>Fungsi</a:t>
            </a:r>
            <a:r>
              <a:rPr lang="en-US" dirty="0"/>
              <a:t> </a:t>
            </a:r>
            <a:r>
              <a:rPr lang="en-US" dirty="0" err="1"/>
              <a:t>makanan</a:t>
            </a:r>
            <a:r>
              <a:rPr lang="en-US" dirty="0"/>
              <a:t> </a:t>
            </a:r>
            <a:r>
              <a:rPr lang="id-ID" dirty="0"/>
              <a:t>Pada level selular</a:t>
            </a:r>
          </a:p>
        </p:txBody>
      </p:sp>
    </p:spTree>
    <p:extLst>
      <p:ext uri="{BB962C8B-B14F-4D97-AF65-F5344CB8AC3E}">
        <p14:creationId xmlns:p14="http://schemas.microsoft.com/office/powerpoint/2010/main" val="218372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a:extLst>
              <a:ext uri="{FF2B5EF4-FFF2-40B4-BE49-F238E27FC236}">
                <a16:creationId xmlns:a16="http://schemas.microsoft.com/office/drawing/2014/main" id="{0BA925A7-C3A9-4E1B-B4F6-996235B7C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67EB4C1-EFB5-4890-8E75-7DC1E5E63F2C}"/>
              </a:ext>
            </a:extLst>
          </p:cNvPr>
          <p:cNvSpPr>
            <a:spLocks noGrp="1"/>
          </p:cNvSpPr>
          <p:nvPr>
            <p:ph type="title"/>
          </p:nvPr>
        </p:nvSpPr>
        <p:spPr>
          <a:xfrm>
            <a:off x="666749" y="93662"/>
            <a:ext cx="11061879" cy="1325563"/>
          </a:xfrm>
        </p:spPr>
        <p:txBody>
          <a:bodyPr/>
          <a:lstStyle/>
          <a:p>
            <a:r>
              <a:rPr lang="id-ID" dirty="0"/>
              <a:t>5 prinsip </a:t>
            </a:r>
            <a:r>
              <a:rPr lang="en-US" dirty="0"/>
              <a:t>pada </a:t>
            </a:r>
            <a:r>
              <a:rPr lang="en-US" dirty="0" err="1"/>
              <a:t>nutrigenetika</a:t>
            </a:r>
            <a:r>
              <a:rPr lang="en-US" dirty="0"/>
              <a:t> dan </a:t>
            </a:r>
            <a:r>
              <a:rPr lang="en-US" dirty="0" err="1"/>
              <a:t>nutrigenomika</a:t>
            </a:r>
            <a:endParaRPr lang="id-ID" dirty="0"/>
          </a:p>
        </p:txBody>
      </p:sp>
      <p:sp>
        <p:nvSpPr>
          <p:cNvPr id="3" name="Content Placeholder 2">
            <a:extLst>
              <a:ext uri="{FF2B5EF4-FFF2-40B4-BE49-F238E27FC236}">
                <a16:creationId xmlns:a16="http://schemas.microsoft.com/office/drawing/2014/main" id="{FC53E2B2-88E8-49A5-930A-476D36C17F7F}"/>
              </a:ext>
            </a:extLst>
          </p:cNvPr>
          <p:cNvSpPr>
            <a:spLocks noGrp="1"/>
          </p:cNvSpPr>
          <p:nvPr>
            <p:ph idx="1"/>
          </p:nvPr>
        </p:nvSpPr>
        <p:spPr>
          <a:xfrm>
            <a:off x="666749" y="628812"/>
            <a:ext cx="10515600" cy="4351338"/>
          </a:xfrm>
        </p:spPr>
        <p:txBody>
          <a:bodyPr>
            <a:noAutofit/>
          </a:bodyPr>
          <a:lstStyle/>
          <a:p>
            <a:pPr marL="0" indent="0">
              <a:buNone/>
            </a:pPr>
            <a:endParaRPr lang="id-ID" dirty="0"/>
          </a:p>
          <a:p>
            <a:r>
              <a:rPr lang="id-ID" dirty="0"/>
              <a:t>Zat makanan berpengaruh pada gen manusia, </a:t>
            </a:r>
            <a:r>
              <a:rPr lang="en-US" dirty="0" err="1"/>
              <a:t>secara</a:t>
            </a:r>
            <a:r>
              <a:rPr lang="en-US" dirty="0"/>
              <a:t> l</a:t>
            </a:r>
            <a:r>
              <a:rPr lang="id-ID" dirty="0"/>
              <a:t>angsung maupun tak langsung.</a:t>
            </a:r>
          </a:p>
          <a:p>
            <a:r>
              <a:rPr lang="id-ID" dirty="0"/>
              <a:t>Pada kondisi tertentu, diet atau zat makanan yang dimakan adalah faktor risiko penyebab timbulnya suatu penyakit.</a:t>
            </a:r>
          </a:p>
          <a:p>
            <a:r>
              <a:rPr lang="id-ID" dirty="0"/>
              <a:t>Zat gizi pada makanan </a:t>
            </a:r>
            <a:r>
              <a:rPr lang="en-US" dirty="0" err="1"/>
              <a:t>ber</a:t>
            </a:r>
            <a:r>
              <a:rPr lang="id-ID" dirty="0"/>
              <a:t>pengaruh besar </a:t>
            </a:r>
            <a:r>
              <a:rPr lang="en-US" dirty="0" err="1"/>
              <a:t>untuk</a:t>
            </a:r>
            <a:r>
              <a:rPr lang="en-US" dirty="0"/>
              <a:t> </a:t>
            </a:r>
            <a:r>
              <a:rPr lang="en-US" dirty="0" err="1"/>
              <a:t>menstimulasi</a:t>
            </a:r>
            <a:r>
              <a:rPr lang="en-US" dirty="0"/>
              <a:t> </a:t>
            </a:r>
            <a:r>
              <a:rPr lang="id-ID" dirty="0"/>
              <a:t>tubuh </a:t>
            </a:r>
            <a:r>
              <a:rPr lang="en-US" dirty="0" err="1"/>
              <a:t>menjadi</a:t>
            </a:r>
            <a:r>
              <a:rPr lang="en-US" dirty="0"/>
              <a:t> </a:t>
            </a:r>
            <a:r>
              <a:rPr lang="id-ID" dirty="0"/>
              <a:t>sehat atau pun sakit, tergantung </a:t>
            </a:r>
            <a:r>
              <a:rPr lang="en-US" dirty="0"/>
              <a:t>pada </a:t>
            </a:r>
            <a:r>
              <a:rPr lang="id-ID" dirty="0"/>
              <a:t>susunan genetik individu.</a:t>
            </a:r>
          </a:p>
          <a:p>
            <a:r>
              <a:rPr lang="id-ID" dirty="0"/>
              <a:t>Beberapa gen dalam tubuh, yang jumlah serta strukturnya diatur dan dipengaruhi oleh diet, dapat mempengaruhi tingkat keparahan suatu penyakit kronis.</a:t>
            </a:r>
          </a:p>
          <a:p>
            <a:r>
              <a:rPr lang="id-ID" dirty="0"/>
              <a:t>Konsumsi makanan ternyata dapat digunakan untuk mencegah, mengatasi, serta menyembuhkan berbagai penyakit kronis.</a:t>
            </a:r>
          </a:p>
          <a:p>
            <a:endParaRPr lang="id-ID" dirty="0"/>
          </a:p>
        </p:txBody>
      </p:sp>
    </p:spTree>
    <p:extLst>
      <p:ext uri="{BB962C8B-B14F-4D97-AF65-F5344CB8AC3E}">
        <p14:creationId xmlns:p14="http://schemas.microsoft.com/office/powerpoint/2010/main" val="51779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rsil\Desktop\Smartcreative2.jpg">
            <a:extLst>
              <a:ext uri="{FF2B5EF4-FFF2-40B4-BE49-F238E27FC236}">
                <a16:creationId xmlns:a16="http://schemas.microsoft.com/office/drawing/2014/main" id="{6A93AD49-64EC-48E0-A84D-C4FAB3EA6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638B7664-A4B6-4CE8-8469-249AD5D6E77D}"/>
              </a:ext>
            </a:extLst>
          </p:cNvPr>
          <p:cNvSpPr>
            <a:spLocks noGrp="1"/>
          </p:cNvSpPr>
          <p:nvPr>
            <p:ph idx="1"/>
          </p:nvPr>
        </p:nvSpPr>
        <p:spPr>
          <a:xfrm>
            <a:off x="667719" y="1394846"/>
            <a:ext cx="4896174" cy="4070337"/>
          </a:xfrm>
        </p:spPr>
        <p:txBody>
          <a:bodyPr>
            <a:noAutofit/>
          </a:bodyPr>
          <a:lstStyle/>
          <a:p>
            <a:r>
              <a:rPr lang="id-ID" sz="3200" dirty="0"/>
              <a:t>Menurut Farhud et al. (2010),  nutrisi dan genom dapat berinteraksi pada dua tingkatan: nutrisi dapat menginduksi ekspresi gen, sehingga dapat mengubah fenotip; </a:t>
            </a:r>
            <a:endParaRPr lang="en-US" sz="3200" dirty="0"/>
          </a:p>
        </p:txBody>
      </p:sp>
      <p:pic>
        <p:nvPicPr>
          <p:cNvPr id="6" name="Picture 5">
            <a:extLst>
              <a:ext uri="{FF2B5EF4-FFF2-40B4-BE49-F238E27FC236}">
                <a16:creationId xmlns:a16="http://schemas.microsoft.com/office/drawing/2014/main" id="{EA6E4AE7-F4F3-4E55-90E5-A0E5BE43E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031" y="1007390"/>
            <a:ext cx="6383668" cy="4194323"/>
          </a:xfrm>
          <a:prstGeom prst="rect">
            <a:avLst/>
          </a:prstGeom>
        </p:spPr>
      </p:pic>
    </p:spTree>
    <p:extLst>
      <p:ext uri="{BB962C8B-B14F-4D97-AF65-F5344CB8AC3E}">
        <p14:creationId xmlns:p14="http://schemas.microsoft.com/office/powerpoint/2010/main" val="327050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B905-6BD4-497D-AF81-E7818D663081}"/>
              </a:ext>
            </a:extLst>
          </p:cNvPr>
          <p:cNvSpPr>
            <a:spLocks noGrp="1"/>
          </p:cNvSpPr>
          <p:nvPr>
            <p:ph type="title"/>
          </p:nvPr>
        </p:nvSpPr>
        <p:spPr/>
        <p:txBody>
          <a:bodyPr/>
          <a:lstStyle/>
          <a:p>
            <a:endParaRPr lang="id-ID"/>
          </a:p>
        </p:txBody>
      </p:sp>
      <p:sp>
        <p:nvSpPr>
          <p:cNvPr id="3" name="Content Placeholder 2">
            <a:extLst>
              <a:ext uri="{FF2B5EF4-FFF2-40B4-BE49-F238E27FC236}">
                <a16:creationId xmlns:a16="http://schemas.microsoft.com/office/drawing/2014/main" id="{5A47BA41-B4F1-4A3E-AD8E-8C6C54619A59}"/>
              </a:ext>
            </a:extLst>
          </p:cNvPr>
          <p:cNvSpPr>
            <a:spLocks noGrp="1"/>
          </p:cNvSpPr>
          <p:nvPr>
            <p:ph idx="1"/>
          </p:nvPr>
        </p:nvSpPr>
        <p:spPr/>
        <p:txBody>
          <a:bodyPr/>
          <a:lstStyle/>
          <a:p>
            <a:endParaRPr lang="id-ID"/>
          </a:p>
        </p:txBody>
      </p:sp>
      <p:pic>
        <p:nvPicPr>
          <p:cNvPr id="4" name="Content Placeholder 6">
            <a:extLst>
              <a:ext uri="{FF2B5EF4-FFF2-40B4-BE49-F238E27FC236}">
                <a16:creationId xmlns:a16="http://schemas.microsoft.com/office/drawing/2014/main" id="{A47C8D5C-674A-4B55-9177-5C905DCBB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75" y="365124"/>
            <a:ext cx="8485161" cy="6363871"/>
          </a:xfrm>
          <a:prstGeom prst="rect">
            <a:avLst/>
          </a:prstGeom>
        </p:spPr>
      </p:pic>
    </p:spTree>
    <p:extLst>
      <p:ext uri="{BB962C8B-B14F-4D97-AF65-F5344CB8AC3E}">
        <p14:creationId xmlns:p14="http://schemas.microsoft.com/office/powerpoint/2010/main" val="269095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arsil\Desktop\Smartcreative2.jpg">
            <a:extLst>
              <a:ext uri="{FF2B5EF4-FFF2-40B4-BE49-F238E27FC236}">
                <a16:creationId xmlns:a16="http://schemas.microsoft.com/office/drawing/2014/main" id="{BF341965-DB28-4103-AE7E-D88A471D48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81CDD1A-FE25-4442-9CB7-E2C62542BA24}"/>
              </a:ext>
            </a:extLst>
          </p:cNvPr>
          <p:cNvSpPr>
            <a:spLocks noGrp="1"/>
          </p:cNvSpPr>
          <p:nvPr>
            <p:ph type="title"/>
          </p:nvPr>
        </p:nvSpPr>
        <p:spPr/>
        <p:txBody>
          <a:bodyPr/>
          <a:lstStyle/>
          <a:p>
            <a:endParaRPr lang="id-ID"/>
          </a:p>
        </p:txBody>
      </p:sp>
      <p:pic>
        <p:nvPicPr>
          <p:cNvPr id="5" name="Content Placeholder 4">
            <a:extLst>
              <a:ext uri="{FF2B5EF4-FFF2-40B4-BE49-F238E27FC236}">
                <a16:creationId xmlns:a16="http://schemas.microsoft.com/office/drawing/2014/main" id="{E38B88D9-FF30-4A86-B693-401701E045C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710" y="1359977"/>
            <a:ext cx="3723177" cy="4138046"/>
          </a:xfrm>
        </p:spPr>
      </p:pic>
      <p:sp>
        <p:nvSpPr>
          <p:cNvPr id="8" name="Rectangle 7">
            <a:extLst>
              <a:ext uri="{FF2B5EF4-FFF2-40B4-BE49-F238E27FC236}">
                <a16:creationId xmlns:a16="http://schemas.microsoft.com/office/drawing/2014/main" id="{857A7DD7-F5EA-4039-822E-CF8FFE0D6CEF}"/>
              </a:ext>
            </a:extLst>
          </p:cNvPr>
          <p:cNvSpPr/>
          <p:nvPr/>
        </p:nvSpPr>
        <p:spPr>
          <a:xfrm>
            <a:off x="5258802" y="2090172"/>
            <a:ext cx="5775991" cy="2677656"/>
          </a:xfrm>
          <a:prstGeom prst="rect">
            <a:avLst/>
          </a:prstGeom>
        </p:spPr>
        <p:txBody>
          <a:bodyPr wrap="square">
            <a:spAutoFit/>
          </a:bodyPr>
          <a:lstStyle/>
          <a:p>
            <a:r>
              <a:rPr lang="id-ID" sz="2800" dirty="0"/>
              <a:t>sebaliknya, Single Nucleotide Polymorphisme (SNP) dapat pula mengubah bioaktivitas jalur metabolism</a:t>
            </a:r>
            <a:r>
              <a:rPr lang="en-US" sz="2800" dirty="0"/>
              <a:t>e</a:t>
            </a:r>
            <a:r>
              <a:rPr lang="id-ID" sz="2800" dirty="0"/>
              <a:t>, sehingga dapat mempengaruhi kemampuan nutrisi untuk bereaksi dengan metabolism</a:t>
            </a:r>
            <a:endParaRPr lang="en-US" sz="2800" dirty="0"/>
          </a:p>
        </p:txBody>
      </p:sp>
    </p:spTree>
    <p:extLst>
      <p:ext uri="{BB962C8B-B14F-4D97-AF65-F5344CB8AC3E}">
        <p14:creationId xmlns:p14="http://schemas.microsoft.com/office/powerpoint/2010/main" val="4180356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1136</Words>
  <Application>Microsoft Office PowerPoint</Application>
  <PresentationFormat>Widescreen</PresentationFormat>
  <Paragraphs>69</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Manfaat Nutrigenetik dan Nutrigenomik</vt:lpstr>
      <vt:lpstr>Manfaat Nutrigenetik dan nutrigenomik </vt:lpstr>
      <vt:lpstr>PowerPoint Presentation</vt:lpstr>
      <vt:lpstr>Kelebihan nutrigenetic dan nutrigenomic </vt:lpstr>
      <vt:lpstr>Fungsi makanan Pada level selular</vt:lpstr>
      <vt:lpstr>5 prinsip pada nutrigenetika dan nutrigenomika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Prospek Nutrigenetik dan nutrigenomik</vt:lpstr>
      <vt:lpstr>PowerPoint Presentation</vt:lpstr>
      <vt:lpstr>Farmakogenomik menuju nutrigenomik </vt:lpstr>
      <vt:lpstr>Hubungan makanan dan gen pada metabolisme lemak</vt:lpstr>
      <vt:lpstr>PowerPoint Presentation</vt:lpstr>
      <vt:lpstr>PowerPoint Presentation</vt:lpstr>
      <vt:lpstr>Hubungan makanan dan gen pada penderita diabetes melitus tipe 2</vt:lpstr>
      <vt:lpstr>Pentingnya data pisang di Indonesia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Manfaat Nutrigenetik</dc:title>
  <dc:creator>Shinanju Keep</dc:creator>
  <cp:lastModifiedBy>Shinanju Keep</cp:lastModifiedBy>
  <cp:revision>28</cp:revision>
  <dcterms:created xsi:type="dcterms:W3CDTF">2019-03-24T03:05:39Z</dcterms:created>
  <dcterms:modified xsi:type="dcterms:W3CDTF">2019-03-26T23:02:20Z</dcterms:modified>
</cp:coreProperties>
</file>