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59" r:id="rId6"/>
    <p:sldId id="260" r:id="rId7"/>
    <p:sldId id="261" r:id="rId8"/>
    <p:sldId id="262" r:id="rId9"/>
    <p:sldId id="263" r:id="rId10"/>
    <p:sldId id="277" r:id="rId11"/>
    <p:sldId id="264" r:id="rId12"/>
    <p:sldId id="265" r:id="rId13"/>
    <p:sldId id="269" r:id="rId14"/>
    <p:sldId id="270" r:id="rId15"/>
    <p:sldId id="271" r:id="rId16"/>
    <p:sldId id="272" r:id="rId17"/>
    <p:sldId id="273" r:id="rId18"/>
    <p:sldId id="274" r:id="rId1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63518-DC71-4249-978A-C2C692C325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E170E592-FECA-4CA3-8EFA-260624E971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39250219-F939-4A98-9597-DD5FE9154877}"/>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5" name="Footer Placeholder 4">
            <a:extLst>
              <a:ext uri="{FF2B5EF4-FFF2-40B4-BE49-F238E27FC236}">
                <a16:creationId xmlns:a16="http://schemas.microsoft.com/office/drawing/2014/main" id="{2BA68E1F-97CB-473A-B3AE-602DA40073D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0FDF1EA7-3E6B-4477-87A8-BB87FB9CE9CA}"/>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193275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B61F3-5A71-4ED7-B9C2-CD2EEAE862EA}"/>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048F6873-4619-48DD-A68D-364D2C77AD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467D3929-F362-423D-97DC-F817F046BD65}"/>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5" name="Footer Placeholder 4">
            <a:extLst>
              <a:ext uri="{FF2B5EF4-FFF2-40B4-BE49-F238E27FC236}">
                <a16:creationId xmlns:a16="http://schemas.microsoft.com/office/drawing/2014/main" id="{62BEED7E-9BAD-4FFB-82E1-906A354E1B1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D4AC5287-26F5-47BD-AC61-790E0993D808}"/>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1539170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8B821D-12D0-46B9-8C6D-F8CFADB25F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38B0C0A0-09BB-4B73-911C-E3414EBC3E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5D6849BA-2B81-4E7D-9605-36F44FDA8B96}"/>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5" name="Footer Placeholder 4">
            <a:extLst>
              <a:ext uri="{FF2B5EF4-FFF2-40B4-BE49-F238E27FC236}">
                <a16:creationId xmlns:a16="http://schemas.microsoft.com/office/drawing/2014/main" id="{47A9AD4C-BD2A-4453-ABA7-FA9DF9B739B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AE7E1877-57CB-4CC9-81CD-B93527FCC0B1}"/>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303312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69743-A71E-47B0-914E-6DB446833D1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CAB17D11-DFE4-4DAC-A93D-745C8805F2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E1C967B-F0A4-4317-BAC6-B5EDD66E1C16}"/>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5" name="Footer Placeholder 4">
            <a:extLst>
              <a:ext uri="{FF2B5EF4-FFF2-40B4-BE49-F238E27FC236}">
                <a16:creationId xmlns:a16="http://schemas.microsoft.com/office/drawing/2014/main" id="{D5350BE9-DE9D-454A-985B-4A8572FFF486}"/>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CBEA4113-B7ED-4740-9B44-CDE1B0E490E5}"/>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211171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2E0A-97D6-403D-9C52-7B096997B5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95F415D1-58AF-4B6A-A186-6612F21121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67F005-8A57-4D68-8FCC-74CE57201581}"/>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5" name="Footer Placeholder 4">
            <a:extLst>
              <a:ext uri="{FF2B5EF4-FFF2-40B4-BE49-F238E27FC236}">
                <a16:creationId xmlns:a16="http://schemas.microsoft.com/office/drawing/2014/main" id="{BB4F227E-FB0D-44F5-82A8-B755A39E547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F7ACDF54-2267-4FC9-92DB-2032794AA0F2}"/>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161681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1BBFE-C4B2-43F4-9274-40FE3856475C}"/>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5B9B472C-EBA6-4232-9B1D-6948D1DF30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B87F68FA-1AB0-40E6-AC6C-9A4AC60109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55135316-B5B2-4437-B45A-BEA8D9F8E9DF}"/>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6" name="Footer Placeholder 5">
            <a:extLst>
              <a:ext uri="{FF2B5EF4-FFF2-40B4-BE49-F238E27FC236}">
                <a16:creationId xmlns:a16="http://schemas.microsoft.com/office/drawing/2014/main" id="{ACC876DF-636D-4580-B1E6-AB361351A9EF}"/>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5B84764F-4ADE-4D1C-AD6B-625E4CD05BC2}"/>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77277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B42C1-EF60-4A90-A688-6B66F2A67256}"/>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EDC213BC-5814-4A6D-87E7-F381F32FC7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D1CD26-7A75-4308-9FA5-DE78CBBF92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F5AA65E3-5D71-4387-8215-2D1E32DEF0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880872-2D40-424E-9C3C-218170E70B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D0D46560-3E73-4957-8CC8-43B84208B0FE}"/>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8" name="Footer Placeholder 7">
            <a:extLst>
              <a:ext uri="{FF2B5EF4-FFF2-40B4-BE49-F238E27FC236}">
                <a16:creationId xmlns:a16="http://schemas.microsoft.com/office/drawing/2014/main" id="{531B4FD5-E53D-4068-98DB-BEC7C576DB16}"/>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0B2BA739-C859-4D1E-9D3D-F1185D05DF92}"/>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278832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ADD98-F2C1-46BA-BFC1-516143B0FB5C}"/>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C40F6B0B-3A88-407C-B422-EA495C3646BA}"/>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4" name="Footer Placeholder 3">
            <a:extLst>
              <a:ext uri="{FF2B5EF4-FFF2-40B4-BE49-F238E27FC236}">
                <a16:creationId xmlns:a16="http://schemas.microsoft.com/office/drawing/2014/main" id="{36B068DE-9179-4D33-9F6F-C3E0DE21845E}"/>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D68D99AF-C155-4EE4-BA53-1D5ED55660BB}"/>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183686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41CE01-09D2-4415-84EA-8BFC0716E011}"/>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3" name="Footer Placeholder 2">
            <a:extLst>
              <a:ext uri="{FF2B5EF4-FFF2-40B4-BE49-F238E27FC236}">
                <a16:creationId xmlns:a16="http://schemas.microsoft.com/office/drawing/2014/main" id="{1F0B468B-D501-4AB7-A973-A222A2A9C290}"/>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6ECE06D1-5D15-499B-95E6-CB7045E596C9}"/>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281207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C113-62B0-40B9-8119-78FC4FE0B4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3F2ABEED-9763-4DCB-80B0-43BCFE3DB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EA5BD6B5-0865-46EF-9FBC-B66DFD8CB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6E12A6-8463-4956-9CF6-33ABCE8492F6}"/>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6" name="Footer Placeholder 5">
            <a:extLst>
              <a:ext uri="{FF2B5EF4-FFF2-40B4-BE49-F238E27FC236}">
                <a16:creationId xmlns:a16="http://schemas.microsoft.com/office/drawing/2014/main" id="{52F31692-7EA0-4259-A310-AFC58BBEE623}"/>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0A48CC9F-6E39-4DFB-888D-D09F9444DAD4}"/>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138160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6CAA0-6EC7-4ECC-9041-984FC4C2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F8AFE5E5-ABB8-473E-923B-EE516785B1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1B7C9DE9-F31C-4D7A-9AAF-86DCD19F92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775F54-2718-4394-825C-18BFB6642FED}"/>
              </a:ext>
            </a:extLst>
          </p:cNvPr>
          <p:cNvSpPr>
            <a:spLocks noGrp="1"/>
          </p:cNvSpPr>
          <p:nvPr>
            <p:ph type="dt" sz="half" idx="10"/>
          </p:nvPr>
        </p:nvSpPr>
        <p:spPr/>
        <p:txBody>
          <a:bodyPr/>
          <a:lstStyle/>
          <a:p>
            <a:fld id="{3E80B617-5661-4856-8053-7109D5F9E6EB}" type="datetimeFigureOut">
              <a:rPr lang="id-ID" smtClean="0"/>
              <a:t>06/04/2019</a:t>
            </a:fld>
            <a:endParaRPr lang="id-ID"/>
          </a:p>
        </p:txBody>
      </p:sp>
      <p:sp>
        <p:nvSpPr>
          <p:cNvPr id="6" name="Footer Placeholder 5">
            <a:extLst>
              <a:ext uri="{FF2B5EF4-FFF2-40B4-BE49-F238E27FC236}">
                <a16:creationId xmlns:a16="http://schemas.microsoft.com/office/drawing/2014/main" id="{FDEEE808-422A-45E3-94CC-8680A306828C}"/>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062E9463-3201-433E-B0EF-B922061F6508}"/>
              </a:ext>
            </a:extLst>
          </p:cNvPr>
          <p:cNvSpPr>
            <a:spLocks noGrp="1"/>
          </p:cNvSpPr>
          <p:nvPr>
            <p:ph type="sldNum" sz="quarter" idx="12"/>
          </p:nvPr>
        </p:nvSpPr>
        <p:spPr/>
        <p:txBody>
          <a:bodyPr/>
          <a:lstStyle/>
          <a:p>
            <a:fld id="{FBFC65B8-CC9C-401B-9297-D444B2C9E0DC}" type="slidenum">
              <a:rPr lang="id-ID" smtClean="0"/>
              <a:t>‹#›</a:t>
            </a:fld>
            <a:endParaRPr lang="id-ID"/>
          </a:p>
        </p:txBody>
      </p:sp>
    </p:spTree>
    <p:extLst>
      <p:ext uri="{BB962C8B-B14F-4D97-AF65-F5344CB8AC3E}">
        <p14:creationId xmlns:p14="http://schemas.microsoft.com/office/powerpoint/2010/main" val="374648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0F0D55-A05C-4407-BF63-D5525478AF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D86EB908-46F3-49BB-AFD1-A40F28A8B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AE9AFDFD-97F9-4559-BA09-922E4B4DE7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0B617-5661-4856-8053-7109D5F9E6EB}" type="datetimeFigureOut">
              <a:rPr lang="id-ID" smtClean="0"/>
              <a:t>06/04/2019</a:t>
            </a:fld>
            <a:endParaRPr lang="id-ID"/>
          </a:p>
        </p:txBody>
      </p:sp>
      <p:sp>
        <p:nvSpPr>
          <p:cNvPr id="5" name="Footer Placeholder 4">
            <a:extLst>
              <a:ext uri="{FF2B5EF4-FFF2-40B4-BE49-F238E27FC236}">
                <a16:creationId xmlns:a16="http://schemas.microsoft.com/office/drawing/2014/main" id="{F55BBF14-8071-46B3-9518-0D5DE54BE7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81DE8614-EC62-4227-8A41-BA7B20F5DC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C65B8-CC9C-401B-9297-D444B2C9E0DC}" type="slidenum">
              <a:rPr lang="id-ID" smtClean="0"/>
              <a:t>‹#›</a:t>
            </a:fld>
            <a:endParaRPr lang="id-ID"/>
          </a:p>
        </p:txBody>
      </p:sp>
    </p:spTree>
    <p:extLst>
      <p:ext uri="{BB962C8B-B14F-4D97-AF65-F5344CB8AC3E}">
        <p14:creationId xmlns:p14="http://schemas.microsoft.com/office/powerpoint/2010/main" val="3955120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FF77E686-B485-4FE7-87D0-376A7D2691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C923E61-679D-4D9A-88F5-FF2C6E192550}"/>
              </a:ext>
            </a:extLst>
          </p:cNvPr>
          <p:cNvSpPr>
            <a:spLocks noGrp="1"/>
          </p:cNvSpPr>
          <p:nvPr>
            <p:ph type="ctrTitle"/>
          </p:nvPr>
        </p:nvSpPr>
        <p:spPr/>
        <p:txBody>
          <a:bodyPr>
            <a:normAutofit fontScale="90000"/>
          </a:bodyPr>
          <a:lstStyle/>
          <a:p>
            <a:r>
              <a:rPr lang="en-US" dirty="0" err="1"/>
              <a:t>Hubungan</a:t>
            </a:r>
            <a:r>
              <a:rPr lang="en-US" dirty="0"/>
              <a:t> </a:t>
            </a:r>
            <a:r>
              <a:rPr lang="en-US" dirty="0" err="1"/>
              <a:t>makanan</a:t>
            </a:r>
            <a:r>
              <a:rPr lang="en-US" dirty="0"/>
              <a:t> </a:t>
            </a:r>
            <a:r>
              <a:rPr lang="en-US" dirty="0" err="1"/>
              <a:t>dengan</a:t>
            </a:r>
            <a:r>
              <a:rPr lang="en-US" dirty="0"/>
              <a:t> </a:t>
            </a:r>
            <a:r>
              <a:rPr lang="en-US" dirty="0" err="1"/>
              <a:t>ekspresi</a:t>
            </a:r>
            <a:r>
              <a:rPr lang="en-US" dirty="0"/>
              <a:t> gen Insulin </a:t>
            </a:r>
            <a:br>
              <a:rPr lang="en-US" dirty="0"/>
            </a:br>
            <a:endParaRPr lang="id-ID" dirty="0"/>
          </a:p>
        </p:txBody>
      </p:sp>
      <p:sp>
        <p:nvSpPr>
          <p:cNvPr id="3" name="Subtitle 2">
            <a:extLst>
              <a:ext uri="{FF2B5EF4-FFF2-40B4-BE49-F238E27FC236}">
                <a16:creationId xmlns:a16="http://schemas.microsoft.com/office/drawing/2014/main" id="{D8EA3751-4B00-4AAB-8EBA-E447794814BD}"/>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3581213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43F86DDB-1FE1-4874-8591-42495E8A7B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09820B87-96AE-4C9E-B321-53ABEE45F8DE}"/>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id="{B290D478-919F-4703-B124-C359A8BA3D10}"/>
              </a:ext>
            </a:extLst>
          </p:cNvPr>
          <p:cNvSpPr>
            <a:spLocks noGrp="1"/>
          </p:cNvSpPr>
          <p:nvPr>
            <p:ph idx="1"/>
          </p:nvPr>
        </p:nvSpPr>
        <p:spPr/>
        <p:txBody>
          <a:bodyPr/>
          <a:lstStyle/>
          <a:p>
            <a:r>
              <a:rPr lang="id-ID" dirty="0"/>
              <a:t>Peningkatan gula ini tanda bagi pankreas untuk mengeluarkan insulin, agar gula darah cepat dibawa ke dalam sel-sel dan tidak menumpuk di aliran darah. </a:t>
            </a:r>
          </a:p>
          <a:p>
            <a:r>
              <a:rPr lang="id-ID" dirty="0"/>
              <a:t>Ketika insulin diproduksi, hormon glukagon ditekan. Insulin merangsang sel di seluruh tubuh untuk mengambil glukosa dari aliran darah</a:t>
            </a:r>
            <a:endParaRPr lang="en-US" dirty="0"/>
          </a:p>
          <a:p>
            <a:r>
              <a:rPr lang="id-ID" dirty="0"/>
              <a:t>Sel-sel tersebut kemudian mengubahnya glukosa sebagai energi.</a:t>
            </a:r>
          </a:p>
          <a:p>
            <a:endParaRPr lang="id-ID" dirty="0"/>
          </a:p>
        </p:txBody>
      </p:sp>
    </p:spTree>
    <p:extLst>
      <p:ext uri="{BB962C8B-B14F-4D97-AF65-F5344CB8AC3E}">
        <p14:creationId xmlns:p14="http://schemas.microsoft.com/office/powerpoint/2010/main" val="1231597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CF74D055-AD19-4A4C-BC51-4F903A2D88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75DB5DB9-D4E8-41B4-BDE7-3414947F12D4}"/>
              </a:ext>
            </a:extLst>
          </p:cNvPr>
          <p:cNvSpPr>
            <a:spLocks noGrp="1"/>
          </p:cNvSpPr>
          <p:nvPr>
            <p:ph type="title"/>
          </p:nvPr>
        </p:nvSpPr>
        <p:spPr/>
        <p:txBody>
          <a:bodyPr/>
          <a:lstStyle/>
          <a:p>
            <a:r>
              <a:rPr lang="id-ID" dirty="0"/>
              <a:t>HORMON INCRETIN </a:t>
            </a:r>
          </a:p>
        </p:txBody>
      </p:sp>
      <p:sp>
        <p:nvSpPr>
          <p:cNvPr id="3" name="Content Placeholder 2">
            <a:extLst>
              <a:ext uri="{FF2B5EF4-FFF2-40B4-BE49-F238E27FC236}">
                <a16:creationId xmlns:a16="http://schemas.microsoft.com/office/drawing/2014/main" id="{8914836A-E628-4127-A7B8-29967D176B51}"/>
              </a:ext>
            </a:extLst>
          </p:cNvPr>
          <p:cNvSpPr>
            <a:spLocks noGrp="1"/>
          </p:cNvSpPr>
          <p:nvPr>
            <p:ph idx="1"/>
          </p:nvPr>
        </p:nvSpPr>
        <p:spPr/>
        <p:txBody>
          <a:bodyPr>
            <a:normAutofit/>
          </a:bodyPr>
          <a:lstStyle/>
          <a:p>
            <a:r>
              <a:rPr lang="en-US" dirty="0"/>
              <a:t>hormone </a:t>
            </a:r>
            <a:r>
              <a:rPr lang="id-ID" dirty="0"/>
              <a:t>yang dikeluarkan dari usus yang dapat </a:t>
            </a:r>
            <a:r>
              <a:rPr lang="en-US" dirty="0" err="1"/>
              <a:t>menambah</a:t>
            </a:r>
            <a:r>
              <a:rPr lang="en-US" dirty="0"/>
              <a:t> </a:t>
            </a:r>
            <a:r>
              <a:rPr lang="id-ID" dirty="0"/>
              <a:t>sekresi insulin setelah asupan glukosa oral dibandingkan setelah infus glukosa intravena</a:t>
            </a:r>
            <a:r>
              <a:rPr lang="en-US" dirty="0"/>
              <a:t>,</a:t>
            </a:r>
            <a:r>
              <a:rPr lang="id-ID" dirty="0"/>
              <a:t> </a:t>
            </a:r>
            <a:r>
              <a:rPr lang="en-US" dirty="0" err="1"/>
              <a:t>dengan</a:t>
            </a:r>
            <a:r>
              <a:rPr lang="en-US" dirty="0"/>
              <a:t> </a:t>
            </a:r>
            <a:r>
              <a:rPr lang="en-US" dirty="0" err="1"/>
              <a:t>melihat</a:t>
            </a:r>
            <a:r>
              <a:rPr lang="en-US" dirty="0"/>
              <a:t> </a:t>
            </a:r>
            <a:r>
              <a:rPr lang="id-ID" dirty="0"/>
              <a:t>identik glukosa plasma</a:t>
            </a:r>
            <a:endParaRPr lang="en-US" dirty="0"/>
          </a:p>
          <a:p>
            <a:r>
              <a:rPr lang="en-US" dirty="0"/>
              <a:t>B</a:t>
            </a:r>
            <a:r>
              <a:rPr lang="id-ID" dirty="0"/>
              <a:t>agaimana pankreas </a:t>
            </a:r>
            <a:r>
              <a:rPr lang="en-US" dirty="0" err="1"/>
              <a:t>dapat</a:t>
            </a:r>
            <a:r>
              <a:rPr lang="en-US" dirty="0"/>
              <a:t> </a:t>
            </a:r>
            <a:r>
              <a:rPr lang="en-US" dirty="0" err="1"/>
              <a:t>menerima</a:t>
            </a:r>
            <a:r>
              <a:rPr lang="en-US" dirty="0"/>
              <a:t> </a:t>
            </a:r>
            <a:r>
              <a:rPr lang="en-US" dirty="0" err="1"/>
              <a:t>sinyal</a:t>
            </a:r>
            <a:r>
              <a:rPr lang="en-US" dirty="0"/>
              <a:t> </a:t>
            </a:r>
            <a:r>
              <a:rPr lang="id-ID" dirty="0"/>
              <a:t>untuk menyesuaikan sekresi insulinnya dengan glukosa yang masuk ketika sinyal langsung,</a:t>
            </a:r>
            <a:r>
              <a:rPr lang="en-US" dirty="0"/>
              <a:t> </a:t>
            </a:r>
            <a:r>
              <a:rPr lang="en-US" dirty="0" err="1"/>
              <a:t>padahal</a:t>
            </a:r>
            <a:r>
              <a:rPr lang="id-ID" dirty="0"/>
              <a:t> konsentrasi glukosa plasma arteri</a:t>
            </a:r>
            <a:r>
              <a:rPr lang="en-US" dirty="0"/>
              <a:t> </a:t>
            </a:r>
            <a:r>
              <a:rPr lang="id-ID" dirty="0"/>
              <a:t>sama</a:t>
            </a:r>
            <a:r>
              <a:rPr lang="en-US" dirty="0"/>
              <a:t> </a:t>
            </a:r>
            <a:r>
              <a:rPr lang="en-US" dirty="0" err="1"/>
              <a:t>antara</a:t>
            </a:r>
            <a:r>
              <a:rPr lang="en-US" dirty="0"/>
              <a:t> </a:t>
            </a:r>
            <a:r>
              <a:rPr lang="en-US" dirty="0" err="1"/>
              <a:t>asupan</a:t>
            </a:r>
            <a:r>
              <a:rPr lang="en-US" dirty="0"/>
              <a:t> </a:t>
            </a:r>
            <a:r>
              <a:rPr lang="en-US" dirty="0" err="1"/>
              <a:t>glukosa</a:t>
            </a:r>
            <a:r>
              <a:rPr lang="en-US" dirty="0"/>
              <a:t> oral dan </a:t>
            </a:r>
            <a:r>
              <a:rPr lang="en-US" dirty="0" err="1"/>
              <a:t>intravena</a:t>
            </a:r>
            <a:endParaRPr lang="en-US" dirty="0"/>
          </a:p>
          <a:p>
            <a:r>
              <a:rPr lang="en-US" dirty="0" err="1"/>
              <a:t>Diduga</a:t>
            </a:r>
            <a:r>
              <a:rPr lang="en-US" dirty="0"/>
              <a:t> </a:t>
            </a:r>
            <a:r>
              <a:rPr lang="en-US" dirty="0" err="1"/>
              <a:t>adalah</a:t>
            </a:r>
            <a:r>
              <a:rPr lang="en-US" dirty="0"/>
              <a:t> </a:t>
            </a:r>
            <a:r>
              <a:rPr lang="id-ID" dirty="0"/>
              <a:t>berupa refleks saraf, seperti stimulasi sekresi insulin fase-sefalik yang dihasilkan oleh sinyal sensorik, serta impuls yang ditransmisikan ke</a:t>
            </a:r>
            <a:r>
              <a:rPr lang="en-US" dirty="0"/>
              <a:t> </a:t>
            </a:r>
            <a:r>
              <a:rPr lang="id-ID" dirty="0"/>
              <a:t>otak melalui neuron sensitif glukosa di mukosa usus </a:t>
            </a:r>
          </a:p>
        </p:txBody>
      </p:sp>
    </p:spTree>
    <p:extLst>
      <p:ext uri="{BB962C8B-B14F-4D97-AF65-F5344CB8AC3E}">
        <p14:creationId xmlns:p14="http://schemas.microsoft.com/office/powerpoint/2010/main" val="2591530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0B2175F6-EDC3-4C4A-9A78-BA489AD7E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CCA5B58-F5AB-498D-8CB3-65F7373C6C6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4209413D-A02F-4000-AE47-9527AD6E4F30}"/>
              </a:ext>
            </a:extLst>
          </p:cNvPr>
          <p:cNvSpPr>
            <a:spLocks noGrp="1"/>
          </p:cNvSpPr>
          <p:nvPr>
            <p:ph idx="1"/>
          </p:nvPr>
        </p:nvSpPr>
        <p:spPr/>
        <p:txBody>
          <a:bodyPr>
            <a:normAutofit/>
          </a:bodyPr>
          <a:lstStyle/>
          <a:p>
            <a:r>
              <a:rPr lang="id-ID" dirty="0"/>
              <a:t>Hormon incretin dianggap merupakan bagian penting dari sumbu enteroinsular, yang berarti input gabungan ke pankreas dari substrat, impuls saraf, dan hormon yang dihasilkan oleh konsumsi makanan</a:t>
            </a:r>
            <a:endParaRPr lang="en-US" dirty="0"/>
          </a:p>
          <a:p>
            <a:r>
              <a:rPr lang="id-ID" dirty="0"/>
              <a:t>sejauh mana fungsi incretin yang rusak bertanggung jawab atas gangguan sekresi insulin pada penyakit </a:t>
            </a:r>
            <a:r>
              <a:rPr lang="en-US" dirty="0"/>
              <a:t>DM</a:t>
            </a:r>
          </a:p>
          <a:p>
            <a:r>
              <a:rPr lang="id-ID" dirty="0"/>
              <a:t>pemberian hormon inkretin (berlebih) untuk pasien diabetes dapat sepenuhnya menormalkan respon sel? -Sel mereka terhadap glukosa serta sebagian mengembalikan sekresi insulin fase pertama yang hilang dan sepenuhnya menormalkan sekresi fase kedua sebagai respons terhadap sebuah penjepit glukosa</a:t>
            </a:r>
          </a:p>
          <a:p>
            <a:endParaRPr lang="id-ID" dirty="0"/>
          </a:p>
        </p:txBody>
      </p:sp>
    </p:spTree>
    <p:extLst>
      <p:ext uri="{BB962C8B-B14F-4D97-AF65-F5344CB8AC3E}">
        <p14:creationId xmlns:p14="http://schemas.microsoft.com/office/powerpoint/2010/main" val="2125765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E914BF30-343C-48DD-8C30-0314B16E81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3F41C94-C93D-4E74-9682-ED11BC331C84}"/>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id="{6BC36ECE-E912-4762-92AF-CF561B3010E6}"/>
              </a:ext>
            </a:extLst>
          </p:cNvPr>
          <p:cNvSpPr>
            <a:spLocks noGrp="1"/>
          </p:cNvSpPr>
          <p:nvPr>
            <p:ph idx="1"/>
          </p:nvPr>
        </p:nvSpPr>
        <p:spPr/>
        <p:txBody>
          <a:bodyPr>
            <a:normAutofit fontScale="92500"/>
          </a:bodyPr>
          <a:lstStyle/>
          <a:p>
            <a:r>
              <a:rPr lang="id-ID" dirty="0"/>
              <a:t>Secretin menstimulasi sekresi insulin pada </a:t>
            </a:r>
            <a:r>
              <a:rPr lang="en-US" dirty="0"/>
              <a:t>orang </a:t>
            </a:r>
            <a:r>
              <a:rPr lang="en-US" dirty="0" err="1"/>
              <a:t>sehat</a:t>
            </a:r>
            <a:r>
              <a:rPr lang="en-US" dirty="0"/>
              <a:t> </a:t>
            </a:r>
            <a:r>
              <a:rPr lang="id-ID" dirty="0"/>
              <a:t>dan juga pada pasien dengan diabetes tipe 2 </a:t>
            </a:r>
            <a:endParaRPr lang="en-US" dirty="0"/>
          </a:p>
          <a:p>
            <a:r>
              <a:rPr lang="id-ID" dirty="0"/>
              <a:t>Secretin tidak dilepaskan oleh glukosa intraduodenal atau oral dan karena itu tidak memenuhi syarat sebagai incretin dalam arti yang</a:t>
            </a:r>
            <a:r>
              <a:rPr lang="en-US" dirty="0"/>
              <a:t> </a:t>
            </a:r>
            <a:r>
              <a:rPr lang="en-US" dirty="0" err="1"/>
              <a:t>sempi</a:t>
            </a:r>
            <a:r>
              <a:rPr lang="id-ID" dirty="0"/>
              <a:t>t tetapi dapat berkontribusi dalam pengaturan yang lebih kompleks dari konsumsi makanan campuran</a:t>
            </a:r>
            <a:endParaRPr lang="en-US" dirty="0"/>
          </a:p>
          <a:p>
            <a:r>
              <a:rPr lang="id-ID" dirty="0"/>
              <a:t>Di antara peptida yang benar-benar dilepaskan sebagai respons terhadap glukosa oral, dua anggota tambahan dari keluarga peptida yang sama, yaitu polipeptida insulinotropik yang bergantung pada glukosa (GIP, sebelumnya dikenal sebagai polipeptida penghambat lambung) dan peptida seperti glukagon (GLP-1) memiliki menarik perhatian paling banyak</a:t>
            </a:r>
          </a:p>
        </p:txBody>
      </p:sp>
    </p:spTree>
    <p:extLst>
      <p:ext uri="{BB962C8B-B14F-4D97-AF65-F5344CB8AC3E}">
        <p14:creationId xmlns:p14="http://schemas.microsoft.com/office/powerpoint/2010/main" val="735339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2AC01AFB-3273-47DF-AF66-CF3F3D9FF9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6384614-7426-4142-940A-4196CA874F9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7372DFEF-B3E0-4694-AC26-DE4BA52E4B7E}"/>
              </a:ext>
            </a:extLst>
          </p:cNvPr>
          <p:cNvSpPr>
            <a:spLocks noGrp="1"/>
          </p:cNvSpPr>
          <p:nvPr>
            <p:ph idx="1"/>
          </p:nvPr>
        </p:nvSpPr>
        <p:spPr/>
        <p:txBody>
          <a:bodyPr>
            <a:normAutofit fontScale="77500" lnSpcReduction="20000"/>
          </a:bodyPr>
          <a:lstStyle/>
          <a:p>
            <a:r>
              <a:rPr lang="id-ID" dirty="0"/>
              <a:t>GIP adalah peptida dari 42 asam amino yang diproses dari prekursor 153 asam amino </a:t>
            </a:r>
            <a:endParaRPr lang="en-US" dirty="0"/>
          </a:p>
          <a:p>
            <a:r>
              <a:rPr lang="id-ID" dirty="0"/>
              <a:t>Reseptor GIP adalah reseptor berpasangan protein G tipe II yang termasuk dalam superfamili reseptor ligan yang (dengan beberapa pengecualian) dibentuk oleh anggota keluarga sekretin-glukagon peptida </a:t>
            </a:r>
            <a:endParaRPr lang="en-US" dirty="0"/>
          </a:p>
          <a:p>
            <a:r>
              <a:rPr lang="id-ID" dirty="0"/>
              <a:t> Ini diekspresikan di pulau pankreas dan juga di usus, jaringan adiposa, jantung, hipofisis, korteks adrenal, dan beberapa daerah otak</a:t>
            </a:r>
            <a:endParaRPr lang="en-US" dirty="0"/>
          </a:p>
          <a:p>
            <a:r>
              <a:rPr lang="id-ID" dirty="0"/>
              <a:t>Fungsinya di banyak lokasi tersebut umumnya tidak diketahui</a:t>
            </a:r>
            <a:endParaRPr lang="en-US" dirty="0"/>
          </a:p>
          <a:p>
            <a:r>
              <a:rPr lang="id-ID" dirty="0"/>
              <a:t>GIP dikeluarkan dari sel endokrin tertentu, yang disebut sel K, yang menunjukkan kepadatan tertinggi dalam duodenum, tetapi sel-sel yang memproduksi GIP dapat ditemukan di seluruh mukosa usus kecil </a:t>
            </a:r>
            <a:endParaRPr lang="en-US" dirty="0"/>
          </a:p>
          <a:p>
            <a:r>
              <a:rPr lang="id-ID" dirty="0"/>
              <a:t>Sekresi dirangsang oleh karbohidrat yang dapat diserap dan oleh lemak</a:t>
            </a:r>
            <a:endParaRPr lang="en-US" dirty="0"/>
          </a:p>
          <a:p>
            <a:r>
              <a:rPr lang="id-ID" dirty="0"/>
              <a:t>Oleh karena itu sekresi GIP sangat meningkat dalam menanggapi</a:t>
            </a:r>
            <a:br>
              <a:rPr lang="id-ID" dirty="0"/>
            </a:br>
            <a:r>
              <a:rPr lang="id-ID" dirty="0"/>
              <a:t>konsumsi, menghasilkan peningkatan konsentrasi plasma 10 hingga 20 kali lipat</a:t>
            </a:r>
          </a:p>
        </p:txBody>
      </p:sp>
    </p:spTree>
    <p:extLst>
      <p:ext uri="{BB962C8B-B14F-4D97-AF65-F5344CB8AC3E}">
        <p14:creationId xmlns:p14="http://schemas.microsoft.com/office/powerpoint/2010/main" val="76141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FE8DA838-8D88-408E-8793-904D4A652F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56B847AA-3F84-417E-99DC-872DE08500D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3BF6EDED-B548-4F90-8A77-41380739FCF0}"/>
              </a:ext>
            </a:extLst>
          </p:cNvPr>
          <p:cNvSpPr>
            <a:spLocks noGrp="1"/>
          </p:cNvSpPr>
          <p:nvPr>
            <p:ph idx="1"/>
          </p:nvPr>
        </p:nvSpPr>
        <p:spPr/>
        <p:txBody>
          <a:bodyPr/>
          <a:lstStyle/>
          <a:p>
            <a:r>
              <a:rPr lang="id-ID" dirty="0"/>
              <a:t>Interaksi GIP dengan reseptornya pada sel pankreas? Sel menyebabkan peningkatan kadar cAMP, </a:t>
            </a:r>
            <a:r>
              <a:rPr lang="en-US" dirty="0" err="1"/>
              <a:t>sehingga</a:t>
            </a:r>
            <a:r>
              <a:rPr lang="en-US" dirty="0"/>
              <a:t> </a:t>
            </a:r>
            <a:r>
              <a:rPr lang="id-ID" dirty="0"/>
              <a:t>meningkatkan konsentrasi kalsium intraseluler dan meningkatkan eksositosis dari butiran yang mengandung insulin </a:t>
            </a:r>
            <a:endParaRPr lang="en-US" dirty="0"/>
          </a:p>
          <a:p>
            <a:r>
              <a:rPr lang="id-ID" dirty="0"/>
              <a:t>Sejumlah jalur pensinyalan lain juga dapat diaktifkan (mungkin sekunder akibat kenaikan cAMP), termasuk jalur kinase MAP serta jalur fosfatidlinositol 3-kinase / protein kinase B </a:t>
            </a:r>
            <a:endParaRPr lang="en-US" dirty="0"/>
          </a:p>
          <a:p>
            <a:r>
              <a:rPr lang="id-ID" dirty="0"/>
              <a:t>Fungsi incretin GIP telah diteliti dalam studi imunoneutralisasi dan, baru-baru ini, dalam penelitian yang menggunakan fragmen, GIP- (7-30) amida, yang ternyata menjadi antagonis reseptor GIP </a:t>
            </a:r>
          </a:p>
        </p:txBody>
      </p:sp>
    </p:spTree>
    <p:extLst>
      <p:ext uri="{BB962C8B-B14F-4D97-AF65-F5344CB8AC3E}">
        <p14:creationId xmlns:p14="http://schemas.microsoft.com/office/powerpoint/2010/main" val="2841043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3A146E54-A6CF-4C0A-B681-0FF02AB6DA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863F7268-71DB-4077-A436-149AEA33A2E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88065598-596A-40D6-B1B2-392079B948DF}"/>
              </a:ext>
            </a:extLst>
          </p:cNvPr>
          <p:cNvSpPr>
            <a:spLocks noGrp="1"/>
          </p:cNvSpPr>
          <p:nvPr>
            <p:ph idx="1"/>
          </p:nvPr>
        </p:nvSpPr>
        <p:spPr/>
        <p:txBody>
          <a:bodyPr>
            <a:normAutofit fontScale="92500" lnSpcReduction="10000"/>
          </a:bodyPr>
          <a:lstStyle/>
          <a:p>
            <a:r>
              <a:rPr lang="id-ID" dirty="0"/>
              <a:t>Semua perawatan mengurangi respons insulin terhadap glukosa oral dan gangguan toleransi glukosa</a:t>
            </a:r>
            <a:endParaRPr lang="en-US" dirty="0"/>
          </a:p>
          <a:p>
            <a:r>
              <a:rPr lang="id-ID" dirty="0"/>
              <a:t>Tikus dengan penghapusan gen reseptor GIP yang ditargetkan menjadi intoleransi glukosa </a:t>
            </a:r>
            <a:endParaRPr lang="en-US" dirty="0"/>
          </a:p>
          <a:p>
            <a:r>
              <a:rPr lang="id-ID" dirty="0"/>
              <a:t>Menggunakan Pro (3) antagonis GIP pada tikus ob / ob, Gault et al.  menemukan bahwa GIP mungkin bertanggung jawab atas sebanyak 80% dari efek incretin pada hewan ini</a:t>
            </a:r>
            <a:endParaRPr lang="en-US" dirty="0"/>
          </a:p>
          <a:p>
            <a:r>
              <a:rPr lang="id-ID" dirty="0"/>
              <a:t>Dengan menggunakan pendekatan mimikri, di mana konsentrasi endogen ditiru oleh infus intravena (dalam hal ini infus GIP dan glukosa), Nauck et al. (55) menunjukkan bahwa peningkatan konsentrasi GIP yang ditimbulkan oleh glukosa oral dapat sepenuhnya menjelaskan pelepasan insulin tambahan yang menyertainya. </a:t>
            </a:r>
          </a:p>
        </p:txBody>
      </p:sp>
    </p:spTree>
    <p:extLst>
      <p:ext uri="{BB962C8B-B14F-4D97-AF65-F5344CB8AC3E}">
        <p14:creationId xmlns:p14="http://schemas.microsoft.com/office/powerpoint/2010/main" val="861363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66613B47-44ED-45D0-A57D-A271AA2A51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839D5D6C-CA37-426C-A326-7619EB3F46B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32253376-9E59-4A2D-A08D-570A70EF5904}"/>
              </a:ext>
            </a:extLst>
          </p:cNvPr>
          <p:cNvSpPr>
            <a:spLocks noGrp="1"/>
          </p:cNvSpPr>
          <p:nvPr>
            <p:ph idx="1"/>
          </p:nvPr>
        </p:nvSpPr>
        <p:spPr/>
        <p:txBody>
          <a:bodyPr>
            <a:normAutofit lnSpcReduction="10000"/>
          </a:bodyPr>
          <a:lstStyle/>
          <a:p>
            <a:r>
              <a:rPr lang="id-ID" dirty="0"/>
              <a:t>Namun demikian, dari percobaan lain terbukti bahwa GIP bukan satu-satunya hormon incretin</a:t>
            </a:r>
            <a:endParaRPr lang="en-US" dirty="0"/>
          </a:p>
          <a:p>
            <a:r>
              <a:rPr lang="id-ID" dirty="0"/>
              <a:t>Eksperimen imunoneutralisasi dengan jelas menunjukkan bahwa ekstrak usus mengandung agen insulinotropic yang kuat selain GIP </a:t>
            </a:r>
            <a:endParaRPr lang="en-US" dirty="0"/>
          </a:p>
          <a:p>
            <a:r>
              <a:rPr lang="id-ID" dirty="0"/>
              <a:t>Selanjutnya, investigasi oleh Lauritsen et al. pada pasien dengan reseksi berbagai bagian dari usus kecil, serta pada pasien dengan penyakit celiac, menunjukkan bahwa efek incretin (seperti yang dipelajari menggunakan isoglikemik intravena dan tantangan glukosa oral seperti dijelaskan di atas)  berkorelasi dengan sekresi </a:t>
            </a:r>
            <a:endParaRPr lang="en-US" dirty="0"/>
          </a:p>
          <a:p>
            <a:r>
              <a:rPr lang="id-ID" dirty="0"/>
              <a:t>Oleh ka</a:t>
            </a:r>
            <a:r>
              <a:rPr lang="sv-SE" dirty="0"/>
              <a:t>leh karena itu, usus kecil bagian distal harus melepaskan hormon incretin tambahan </a:t>
            </a:r>
          </a:p>
        </p:txBody>
      </p:sp>
    </p:spTree>
    <p:extLst>
      <p:ext uri="{BB962C8B-B14F-4D97-AF65-F5344CB8AC3E}">
        <p14:creationId xmlns:p14="http://schemas.microsoft.com/office/powerpoint/2010/main" val="1887091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A4F47-BD8C-498B-A7E5-3F998BFF5BE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734989C2-9C74-4232-9F53-4B44728265F4}"/>
              </a:ext>
            </a:extLst>
          </p:cNvPr>
          <p:cNvSpPr>
            <a:spLocks noGrp="1"/>
          </p:cNvSpPr>
          <p:nvPr>
            <p:ph idx="1"/>
          </p:nvPr>
        </p:nvSpPr>
        <p:spPr/>
        <p:txBody>
          <a:bodyPr/>
          <a:lstStyle/>
          <a:p>
            <a:endParaRPr lang="id-ID"/>
          </a:p>
        </p:txBody>
      </p:sp>
      <p:pic>
        <p:nvPicPr>
          <p:cNvPr id="6" name="Picture 5">
            <a:extLst>
              <a:ext uri="{FF2B5EF4-FFF2-40B4-BE49-F238E27FC236}">
                <a16:creationId xmlns:a16="http://schemas.microsoft.com/office/drawing/2014/main" id="{747B9729-DE7B-4C36-8872-1A620B014363}"/>
              </a:ext>
            </a:extLst>
          </p:cNvPr>
          <p:cNvPicPr>
            <a:picLocks noChangeAspect="1"/>
          </p:cNvPicPr>
          <p:nvPr/>
        </p:nvPicPr>
        <p:blipFill>
          <a:blip r:embed="rId2"/>
          <a:stretch>
            <a:fillRect/>
          </a:stretch>
        </p:blipFill>
        <p:spPr>
          <a:xfrm>
            <a:off x="849942" y="528034"/>
            <a:ext cx="10573631" cy="5847008"/>
          </a:xfrm>
          <a:prstGeom prst="rect">
            <a:avLst/>
          </a:prstGeom>
        </p:spPr>
      </p:pic>
    </p:spTree>
    <p:extLst>
      <p:ext uri="{BB962C8B-B14F-4D97-AF65-F5344CB8AC3E}">
        <p14:creationId xmlns:p14="http://schemas.microsoft.com/office/powerpoint/2010/main" val="338598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93B75821-C8E9-4901-AE16-B50656951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84C406DC-7485-419E-95AB-12B2AB182097}"/>
              </a:ext>
            </a:extLst>
          </p:cNvPr>
          <p:cNvSpPr>
            <a:spLocks noGrp="1"/>
          </p:cNvSpPr>
          <p:nvPr>
            <p:ph type="title"/>
          </p:nvPr>
        </p:nvSpPr>
        <p:spPr/>
        <p:txBody>
          <a:bodyPr/>
          <a:lstStyle/>
          <a:p>
            <a:r>
              <a:rPr lang="en-US" dirty="0" err="1"/>
              <a:t>Pendahuluan</a:t>
            </a:r>
            <a:endParaRPr lang="id-ID" dirty="0"/>
          </a:p>
        </p:txBody>
      </p:sp>
      <p:sp>
        <p:nvSpPr>
          <p:cNvPr id="3" name="Content Placeholder 2">
            <a:extLst>
              <a:ext uri="{FF2B5EF4-FFF2-40B4-BE49-F238E27FC236}">
                <a16:creationId xmlns:a16="http://schemas.microsoft.com/office/drawing/2014/main" id="{4AF193AC-7C14-4A71-94CB-E02EF6120104}"/>
              </a:ext>
            </a:extLst>
          </p:cNvPr>
          <p:cNvSpPr>
            <a:spLocks noGrp="1"/>
          </p:cNvSpPr>
          <p:nvPr>
            <p:ph idx="1"/>
          </p:nvPr>
        </p:nvSpPr>
        <p:spPr>
          <a:xfrm>
            <a:off x="838200" y="1390918"/>
            <a:ext cx="10515600" cy="4786045"/>
          </a:xfrm>
        </p:spPr>
        <p:txBody>
          <a:bodyPr>
            <a:normAutofit/>
          </a:bodyPr>
          <a:lstStyle/>
          <a:p>
            <a:r>
              <a:rPr lang="id-ID" dirty="0"/>
              <a:t>Diabetes Mellitus (DM) merupakan kelainan metabolik yang disebabkan oleh banyak factor</a:t>
            </a:r>
            <a:r>
              <a:rPr lang="en-US" dirty="0"/>
              <a:t>, </a:t>
            </a:r>
            <a:r>
              <a:rPr lang="en-US" dirty="0" err="1"/>
              <a:t>antara</a:t>
            </a:r>
            <a:r>
              <a:rPr lang="en-US" dirty="0"/>
              <a:t> </a:t>
            </a:r>
            <a:r>
              <a:rPr lang="id-ID" dirty="0"/>
              <a:t>lain</a:t>
            </a:r>
            <a:r>
              <a:rPr lang="en-US" dirty="0"/>
              <a:t> </a:t>
            </a:r>
            <a:r>
              <a:rPr lang="id-ID" dirty="0"/>
              <a:t>faktor genetik, pertambahan</a:t>
            </a:r>
            <a:r>
              <a:rPr lang="en-US" dirty="0"/>
              <a:t> </a:t>
            </a:r>
            <a:r>
              <a:rPr lang="id-ID" dirty="0"/>
              <a:t>usia, kurangnya aktifitas fisik dan pola</a:t>
            </a:r>
            <a:r>
              <a:rPr lang="en-US" dirty="0"/>
              <a:t> </a:t>
            </a:r>
            <a:r>
              <a:rPr lang="id-ID" dirty="0"/>
              <a:t>makan</a:t>
            </a:r>
            <a:r>
              <a:rPr lang="en-US" dirty="0"/>
              <a:t> </a:t>
            </a:r>
            <a:r>
              <a:rPr lang="id-ID" dirty="0"/>
              <a:t>atau diet yang tidak seimbang</a:t>
            </a:r>
            <a:endParaRPr lang="en-US" dirty="0"/>
          </a:p>
          <a:p>
            <a:r>
              <a:rPr lang="id-ID" dirty="0"/>
              <a:t>Diabetes Melitus (DM) merupakan </a:t>
            </a:r>
            <a:r>
              <a:rPr lang="en-US" dirty="0"/>
              <a:t>k</a:t>
            </a:r>
            <a:r>
              <a:rPr lang="id-ID" dirty="0"/>
              <a:t>elainan metabolik dengan etiologi multifa</a:t>
            </a:r>
            <a:r>
              <a:rPr lang="en-US" dirty="0"/>
              <a:t>k</a:t>
            </a:r>
            <a:r>
              <a:rPr lang="id-ID" dirty="0"/>
              <a:t>torial</a:t>
            </a:r>
            <a:endParaRPr lang="en-US" dirty="0"/>
          </a:p>
          <a:p>
            <a:r>
              <a:rPr lang="en-US" dirty="0"/>
              <a:t>P</a:t>
            </a:r>
            <a:r>
              <a:rPr lang="id-ID" dirty="0"/>
              <a:t>enyakit ini ditandai dengan hiperglikemia kronis </a:t>
            </a:r>
            <a:r>
              <a:rPr lang="en-US" dirty="0"/>
              <a:t>d</a:t>
            </a:r>
            <a:r>
              <a:rPr lang="id-ID" dirty="0"/>
              <a:t>an mempengaruhi metabolisme karbohidrat, </a:t>
            </a:r>
            <a:r>
              <a:rPr lang="en-US" dirty="0"/>
              <a:t>p</a:t>
            </a:r>
            <a:r>
              <a:rPr lang="id-ID" dirty="0"/>
              <a:t>rotein</a:t>
            </a:r>
            <a:r>
              <a:rPr lang="en-US" dirty="0"/>
              <a:t> </a:t>
            </a:r>
            <a:r>
              <a:rPr lang="id-ID" dirty="0"/>
              <a:t>dan</a:t>
            </a:r>
            <a:r>
              <a:rPr lang="en-US" dirty="0"/>
              <a:t> </a:t>
            </a:r>
            <a:r>
              <a:rPr lang="id-ID" dirty="0"/>
              <a:t>lemak</a:t>
            </a:r>
            <a:endParaRPr lang="en-US" dirty="0"/>
          </a:p>
        </p:txBody>
      </p:sp>
    </p:spTree>
    <p:extLst>
      <p:ext uri="{BB962C8B-B14F-4D97-AF65-F5344CB8AC3E}">
        <p14:creationId xmlns:p14="http://schemas.microsoft.com/office/powerpoint/2010/main" val="37399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E5322024-B694-4DA9-890C-0B7E1038B9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6D8CB47-338B-44A9-9DA1-1AAB14FB719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0AE80D5A-C51F-43CB-A5D7-C9B5B8C353F8}"/>
              </a:ext>
            </a:extLst>
          </p:cNvPr>
          <p:cNvSpPr>
            <a:spLocks noGrp="1"/>
          </p:cNvSpPr>
          <p:nvPr>
            <p:ph idx="1"/>
          </p:nvPr>
        </p:nvSpPr>
        <p:spPr/>
        <p:txBody>
          <a:bodyPr/>
          <a:lstStyle/>
          <a:p>
            <a:r>
              <a:rPr lang="id-ID" dirty="0"/>
              <a:t>Penyandang</a:t>
            </a:r>
            <a:r>
              <a:rPr lang="en-US" dirty="0"/>
              <a:t> </a:t>
            </a:r>
            <a:r>
              <a:rPr lang="id-ID" dirty="0"/>
              <a:t>DM</a:t>
            </a:r>
            <a:r>
              <a:rPr lang="en-US" dirty="0"/>
              <a:t> </a:t>
            </a:r>
            <a:r>
              <a:rPr lang="id-ID" dirty="0"/>
              <a:t>akan</a:t>
            </a:r>
            <a:r>
              <a:rPr lang="en-US" dirty="0"/>
              <a:t> </a:t>
            </a:r>
            <a:r>
              <a:rPr lang="id-ID" dirty="0"/>
              <a:t>ditemukan </a:t>
            </a:r>
            <a:r>
              <a:rPr lang="en-US" dirty="0"/>
              <a:t> d</a:t>
            </a:r>
            <a:r>
              <a:rPr lang="id-ID" dirty="0"/>
              <a:t>engan berbagai gejala seperti poliuria (banyak </a:t>
            </a:r>
            <a:r>
              <a:rPr lang="en-US" dirty="0"/>
              <a:t>b</a:t>
            </a:r>
            <a:r>
              <a:rPr lang="id-ID" dirty="0"/>
              <a:t>erkemih),</a:t>
            </a:r>
            <a:r>
              <a:rPr lang="en-US" dirty="0"/>
              <a:t> </a:t>
            </a:r>
            <a:r>
              <a:rPr lang="id-ID" dirty="0"/>
              <a:t>polydipsia</a:t>
            </a:r>
            <a:r>
              <a:rPr lang="en-US" dirty="0"/>
              <a:t> </a:t>
            </a:r>
            <a:r>
              <a:rPr lang="id-ID" dirty="0"/>
              <a:t>(banyak</a:t>
            </a:r>
            <a:r>
              <a:rPr lang="en-US" dirty="0"/>
              <a:t> </a:t>
            </a:r>
            <a:r>
              <a:rPr lang="id-ID" dirty="0"/>
              <a:t>minum)</a:t>
            </a:r>
            <a:r>
              <a:rPr lang="en-US" dirty="0"/>
              <a:t> </a:t>
            </a:r>
            <a:r>
              <a:rPr lang="id-ID" dirty="0"/>
              <a:t>dan</a:t>
            </a:r>
            <a:r>
              <a:rPr lang="en-US" dirty="0"/>
              <a:t> </a:t>
            </a:r>
            <a:r>
              <a:rPr lang="id-ID" dirty="0"/>
              <a:t>polifagia </a:t>
            </a:r>
            <a:r>
              <a:rPr lang="en-US" dirty="0"/>
              <a:t>(</a:t>
            </a:r>
            <a:r>
              <a:rPr lang="id-ID" dirty="0"/>
              <a:t>banyak makan) dengan penurunan berat badan. </a:t>
            </a:r>
            <a:endParaRPr lang="en-US" dirty="0"/>
          </a:p>
          <a:p>
            <a:r>
              <a:rPr lang="id-ID" dirty="0"/>
              <a:t>3M jangka waktu lama menimbulkan rangkaian jangguan metabolik yang menyebabkan kelainan </a:t>
            </a:r>
            <a:r>
              <a:rPr lang="en-US" dirty="0"/>
              <a:t>p</a:t>
            </a:r>
            <a:r>
              <a:rPr lang="id-ID" dirty="0"/>
              <a:t>atologis makrovaskular</a:t>
            </a:r>
            <a:r>
              <a:rPr lang="en-US" dirty="0"/>
              <a:t> </a:t>
            </a:r>
            <a:r>
              <a:rPr lang="id-ID" dirty="0"/>
              <a:t>dan</a:t>
            </a:r>
            <a:r>
              <a:rPr lang="en-US" dirty="0"/>
              <a:t> </a:t>
            </a:r>
            <a:r>
              <a:rPr lang="id-ID" dirty="0"/>
              <a:t>mikrovaskular </a:t>
            </a:r>
          </a:p>
          <a:p>
            <a:endParaRPr lang="id-ID" dirty="0"/>
          </a:p>
        </p:txBody>
      </p:sp>
    </p:spTree>
    <p:extLst>
      <p:ext uri="{BB962C8B-B14F-4D97-AF65-F5344CB8AC3E}">
        <p14:creationId xmlns:p14="http://schemas.microsoft.com/office/powerpoint/2010/main" val="5778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A5DB9A5F-9F4F-43FC-918F-5A28352B67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57E7A73C-D3C4-4193-BE3B-38C9CCB479E1}"/>
              </a:ext>
            </a:extLst>
          </p:cNvPr>
          <p:cNvSpPr>
            <a:spLocks noGrp="1"/>
          </p:cNvSpPr>
          <p:nvPr>
            <p:ph type="title"/>
          </p:nvPr>
        </p:nvSpPr>
        <p:spPr/>
        <p:txBody>
          <a:bodyPr/>
          <a:lstStyle/>
          <a:p>
            <a:r>
              <a:rPr lang="en-US" dirty="0" err="1"/>
              <a:t>Penderita</a:t>
            </a:r>
            <a:r>
              <a:rPr lang="en-US" dirty="0"/>
              <a:t> DM</a:t>
            </a:r>
            <a:endParaRPr lang="id-ID" dirty="0"/>
          </a:p>
        </p:txBody>
      </p:sp>
      <p:sp>
        <p:nvSpPr>
          <p:cNvPr id="3" name="Content Placeholder 2">
            <a:extLst>
              <a:ext uri="{FF2B5EF4-FFF2-40B4-BE49-F238E27FC236}">
                <a16:creationId xmlns:a16="http://schemas.microsoft.com/office/drawing/2014/main" id="{A19B77D1-9480-4059-8CCB-CC3D8F7F1D37}"/>
              </a:ext>
            </a:extLst>
          </p:cNvPr>
          <p:cNvSpPr>
            <a:spLocks noGrp="1"/>
          </p:cNvSpPr>
          <p:nvPr>
            <p:ph idx="1"/>
          </p:nvPr>
        </p:nvSpPr>
        <p:spPr/>
        <p:txBody>
          <a:bodyPr/>
          <a:lstStyle/>
          <a:p>
            <a:r>
              <a:rPr lang="id-ID" dirty="0"/>
              <a:t>Jumlah penderita DM diperkirakan nengalami kenaikan di seluruh dunia</a:t>
            </a:r>
            <a:r>
              <a:rPr lang="en-US" dirty="0"/>
              <a:t>, </a:t>
            </a:r>
            <a:r>
              <a:rPr lang="id-ID" dirty="0"/>
              <a:t>tidak hanya diderita oleh penduduk di legara-negara maju namun di negara-negara terkembang</a:t>
            </a:r>
            <a:endParaRPr lang="en-US" dirty="0"/>
          </a:p>
          <a:p>
            <a:r>
              <a:rPr lang="id-ID" dirty="0"/>
              <a:t>Indonesia merupakan salah satu </a:t>
            </a:r>
            <a:r>
              <a:rPr lang="en-US" dirty="0"/>
              <a:t>n</a:t>
            </a:r>
            <a:r>
              <a:rPr lang="id-ID" dirty="0"/>
              <a:t>egara berkembang </a:t>
            </a:r>
            <a:r>
              <a:rPr lang="en-US" dirty="0"/>
              <a:t>yang </a:t>
            </a:r>
            <a:r>
              <a:rPr lang="id-ID" dirty="0"/>
              <a:t>menunjukkan adanya </a:t>
            </a:r>
            <a:r>
              <a:rPr lang="en-US" dirty="0"/>
              <a:t>p</a:t>
            </a:r>
            <a:r>
              <a:rPr lang="id-ID" dirty="0"/>
              <a:t>eningkatan penderita DM</a:t>
            </a:r>
            <a:endParaRPr lang="en-US" dirty="0"/>
          </a:p>
          <a:p>
            <a:r>
              <a:rPr lang="id-ID" dirty="0"/>
              <a:t>Laporan Riset </a:t>
            </a:r>
            <a:r>
              <a:rPr lang="en-US" dirty="0"/>
              <a:t>K</a:t>
            </a:r>
            <a:r>
              <a:rPr lang="id-ID" dirty="0"/>
              <a:t>esehatan Dasar (Riskesdas) Tahun 2007,</a:t>
            </a:r>
            <a:r>
              <a:rPr lang="en-US" dirty="0"/>
              <a:t> </a:t>
            </a:r>
            <a:r>
              <a:rPr lang="id-ID" dirty="0"/>
              <a:t>prevalensi nasional Penyakit DM adalah 1,1% berdasarkan diagnosis </a:t>
            </a:r>
            <a:r>
              <a:rPr lang="en-US" dirty="0"/>
              <a:t>dan </a:t>
            </a:r>
            <a:r>
              <a:rPr lang="en-US" dirty="0" err="1"/>
              <a:t>gejala</a:t>
            </a:r>
            <a:r>
              <a:rPr lang="en-US" dirty="0"/>
              <a:t> DM </a:t>
            </a:r>
          </a:p>
          <a:p>
            <a:r>
              <a:rPr lang="id-ID" dirty="0"/>
              <a:t>Sebanyak 17 propinsi mempunyai prevalensi penyakit DM diatas prevalensi nasional, salah satunya Propinsi Sumatera</a:t>
            </a:r>
            <a:r>
              <a:rPr lang="en-US" dirty="0"/>
              <a:t> </a:t>
            </a:r>
            <a:r>
              <a:rPr lang="id-ID" dirty="0"/>
              <a:t>Bara</a:t>
            </a:r>
            <a:r>
              <a:rPr lang="en-US" dirty="0"/>
              <a:t>t</a:t>
            </a:r>
            <a:endParaRPr lang="id-ID" dirty="0"/>
          </a:p>
        </p:txBody>
      </p:sp>
    </p:spTree>
    <p:extLst>
      <p:ext uri="{BB962C8B-B14F-4D97-AF65-F5344CB8AC3E}">
        <p14:creationId xmlns:p14="http://schemas.microsoft.com/office/powerpoint/2010/main" val="196915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13EF5DBB-B38E-431F-A86F-42671889C2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DE461CD2-C720-4FC7-A7F5-3EF04F95F699}"/>
              </a:ext>
            </a:extLst>
          </p:cNvPr>
          <p:cNvSpPr>
            <a:spLocks noGrp="1"/>
          </p:cNvSpPr>
          <p:nvPr>
            <p:ph idx="1"/>
          </p:nvPr>
        </p:nvSpPr>
        <p:spPr/>
        <p:txBody>
          <a:bodyPr>
            <a:normAutofit fontScale="92500" lnSpcReduction="20000"/>
          </a:bodyPr>
          <a:lstStyle/>
          <a:p>
            <a:pPr marL="0" indent="0">
              <a:buNone/>
            </a:pPr>
            <a:r>
              <a:rPr lang="id-ID" dirty="0"/>
              <a:t>Klasifikasi</a:t>
            </a:r>
            <a:r>
              <a:rPr lang="en-US" dirty="0"/>
              <a:t> </a:t>
            </a:r>
            <a:r>
              <a:rPr lang="id-ID" dirty="0"/>
              <a:t>etiologi</a:t>
            </a:r>
            <a:r>
              <a:rPr lang="en-US" dirty="0"/>
              <a:t> </a:t>
            </a:r>
            <a:r>
              <a:rPr lang="id-ID" dirty="0"/>
              <a:t>kelainan</a:t>
            </a:r>
            <a:r>
              <a:rPr lang="en-US" dirty="0"/>
              <a:t> </a:t>
            </a:r>
            <a:r>
              <a:rPr lang="id-ID" dirty="0"/>
              <a:t>glikemia</a:t>
            </a:r>
            <a:r>
              <a:rPr lang="en-US" dirty="0"/>
              <a:t> </a:t>
            </a:r>
            <a:r>
              <a:rPr lang="id-ID" dirty="0"/>
              <a:t>(DM) sebagai berikut :</a:t>
            </a:r>
            <a:endParaRPr lang="en-US" dirty="0"/>
          </a:p>
          <a:p>
            <a:pPr marL="0" indent="0">
              <a:buNone/>
            </a:pPr>
            <a:r>
              <a:rPr lang="id-ID" dirty="0"/>
              <a:t>Tipe 1, ditandai dengan kegagalan produksi insulin yang parsial atau total oleh sel-sel B pankreas</a:t>
            </a:r>
            <a:endParaRPr lang="en-US" dirty="0"/>
          </a:p>
          <a:p>
            <a:pPr marL="0" indent="0">
              <a:buNone/>
            </a:pPr>
            <a:r>
              <a:rPr lang="id-ID" dirty="0"/>
              <a:t>Faktor penyebab masih belum</a:t>
            </a:r>
            <a:r>
              <a:rPr lang="en-US" dirty="0"/>
              <a:t> </a:t>
            </a:r>
            <a:r>
              <a:rPr lang="id-ID" dirty="0"/>
              <a:t>dimengerti</a:t>
            </a:r>
            <a:r>
              <a:rPr lang="en-US" dirty="0"/>
              <a:t> </a:t>
            </a:r>
            <a:r>
              <a:rPr lang="id-ID" dirty="0"/>
              <a:t>dengan</a:t>
            </a:r>
            <a:r>
              <a:rPr lang="en-US" dirty="0"/>
              <a:t> </a:t>
            </a:r>
            <a:r>
              <a:rPr lang="id-ID" dirty="0"/>
              <a:t>jelas tetapi</a:t>
            </a:r>
            <a:r>
              <a:rPr lang="en-US" dirty="0"/>
              <a:t> </a:t>
            </a:r>
            <a:r>
              <a:rPr lang="id-ID" dirty="0"/>
              <a:t>beberapa</a:t>
            </a:r>
            <a:r>
              <a:rPr lang="en-US" dirty="0"/>
              <a:t> </a:t>
            </a:r>
            <a:r>
              <a:rPr lang="id-ID" dirty="0"/>
              <a:t>virus tertentu, penyakit autoimun dan faktor-faktor genetik mungkin</a:t>
            </a:r>
            <a:r>
              <a:rPr lang="en-US" dirty="0"/>
              <a:t> </a:t>
            </a:r>
            <a:r>
              <a:rPr lang="id-ID" dirty="0"/>
              <a:t>turut berperan</a:t>
            </a:r>
            <a:endParaRPr lang="en-US" dirty="0"/>
          </a:p>
          <a:p>
            <a:pPr marL="0" indent="0">
              <a:buNone/>
            </a:pPr>
            <a:r>
              <a:rPr lang="id-ID" dirty="0"/>
              <a:t>Tipe 2,ditandai dengan resistensi insulin ketika hormon insulin diproduksi</a:t>
            </a:r>
            <a:r>
              <a:rPr lang="en-US" dirty="0"/>
              <a:t> </a:t>
            </a:r>
            <a:r>
              <a:rPr lang="id-ID" dirty="0"/>
              <a:t>dengan</a:t>
            </a:r>
            <a:r>
              <a:rPr lang="en-US" dirty="0"/>
              <a:t> </a:t>
            </a:r>
            <a:r>
              <a:rPr lang="id-ID" dirty="0"/>
              <a:t>jumlah yang tidak memadai</a:t>
            </a:r>
            <a:r>
              <a:rPr lang="en-US" dirty="0"/>
              <a:t> </a:t>
            </a:r>
            <a:r>
              <a:rPr lang="id-ID" dirty="0"/>
              <a:t>atau dengan bentuk yang tidak efektif</a:t>
            </a:r>
            <a:endParaRPr lang="en-US" dirty="0"/>
          </a:p>
          <a:p>
            <a:pPr marL="0" indent="0">
              <a:buNone/>
            </a:pPr>
            <a:r>
              <a:rPr lang="id-ID" dirty="0"/>
              <a:t>Ada korelasi genetik yang kuat pada tipe diabetes ini</a:t>
            </a:r>
            <a:r>
              <a:rPr lang="en-US" dirty="0"/>
              <a:t> </a:t>
            </a:r>
            <a:r>
              <a:rPr lang="id-ID" dirty="0"/>
              <a:t>dan proses terjadinya berkaitan erat dengan obesitas</a:t>
            </a:r>
            <a:endParaRPr lang="en-US" dirty="0"/>
          </a:p>
          <a:p>
            <a:pPr marL="0" indent="0">
              <a:buNone/>
            </a:pPr>
            <a:r>
              <a:rPr lang="id-ID" dirty="0"/>
              <a:t>Anak dengan diabetes tipe 2 dilaporkan</a:t>
            </a:r>
            <a:r>
              <a:rPr lang="en-US" dirty="0"/>
              <a:t> </a:t>
            </a:r>
            <a:r>
              <a:rPr lang="id-ID" dirty="0"/>
              <a:t>memiliki</a:t>
            </a:r>
            <a:r>
              <a:rPr lang="en-US" dirty="0"/>
              <a:t> </a:t>
            </a:r>
            <a:r>
              <a:rPr lang="id-ID" dirty="0"/>
              <a:t>riwayat penyakit kardivaskular dalam keluarga dan atau sindrom</a:t>
            </a:r>
            <a:r>
              <a:rPr lang="en-US" dirty="0"/>
              <a:t> </a:t>
            </a:r>
            <a:r>
              <a:rPr lang="id-ID" dirty="0"/>
              <a:t>metabolik. </a:t>
            </a:r>
          </a:p>
        </p:txBody>
      </p:sp>
    </p:spTree>
    <p:extLst>
      <p:ext uri="{BB962C8B-B14F-4D97-AF65-F5344CB8AC3E}">
        <p14:creationId xmlns:p14="http://schemas.microsoft.com/office/powerpoint/2010/main" val="243107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73478-A54E-402A-91EB-EA62C7C03445}"/>
              </a:ext>
            </a:extLst>
          </p:cNvPr>
          <p:cNvSpPr>
            <a:spLocks noGrp="1"/>
          </p:cNvSpPr>
          <p:nvPr>
            <p:ph type="title"/>
          </p:nvPr>
        </p:nvSpPr>
        <p:spPr/>
        <p:txBody>
          <a:bodyPr/>
          <a:lstStyle/>
          <a:p>
            <a:endParaRPr lang="id-ID"/>
          </a:p>
        </p:txBody>
      </p:sp>
      <p:pic>
        <p:nvPicPr>
          <p:cNvPr id="4" name="Picture 2" descr="C:\Users\arsil\Desktop\Smartcreative2.jpg">
            <a:extLst>
              <a:ext uri="{FF2B5EF4-FFF2-40B4-BE49-F238E27FC236}">
                <a16:creationId xmlns:a16="http://schemas.microsoft.com/office/drawing/2014/main" id="{CD906087-539B-4CA8-8E2A-09F2A04D84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D192C4CF-E051-4823-935C-B06DD1F38A9D}"/>
              </a:ext>
            </a:extLst>
          </p:cNvPr>
          <p:cNvSpPr>
            <a:spLocks noGrp="1"/>
          </p:cNvSpPr>
          <p:nvPr>
            <p:ph idx="1"/>
          </p:nvPr>
        </p:nvSpPr>
        <p:spPr/>
        <p:txBody>
          <a:bodyPr/>
          <a:lstStyle/>
          <a:p>
            <a:r>
              <a:rPr lang="id-ID" dirty="0"/>
              <a:t>Tipe lain DM, yaitu Tipe spesifik lainnya, berupa defek genetik pada fungsi sel-B, defek genetik pada kerja insulin, penyakit pada kelenjar eksokrin pankreas, endokrinopati, ditimbulkan</a:t>
            </a:r>
            <a:r>
              <a:rPr lang="en-US" dirty="0"/>
              <a:t> </a:t>
            </a:r>
            <a:r>
              <a:rPr lang="id-ID" dirty="0"/>
              <a:t>oleh</a:t>
            </a:r>
            <a:r>
              <a:rPr lang="en-US" dirty="0"/>
              <a:t> </a:t>
            </a:r>
            <a:r>
              <a:rPr lang="id-ID" dirty="0"/>
              <a:t>obat-obatan</a:t>
            </a:r>
            <a:r>
              <a:rPr lang="en-US" dirty="0"/>
              <a:t> </a:t>
            </a:r>
            <a:r>
              <a:rPr lang="id-ID" dirty="0"/>
              <a:t>atau</a:t>
            </a:r>
            <a:r>
              <a:rPr lang="en-US" dirty="0"/>
              <a:t> </a:t>
            </a:r>
            <a:r>
              <a:rPr lang="id-ID" dirty="0"/>
              <a:t>zat</a:t>
            </a:r>
            <a:r>
              <a:rPr lang="en-US" dirty="0"/>
              <a:t> </a:t>
            </a:r>
            <a:r>
              <a:rPr lang="id-ID" dirty="0"/>
              <a:t>kimia,infeksi, bentuk immune-mediated diabetes yang langka</a:t>
            </a:r>
            <a:endParaRPr lang="en-US" dirty="0"/>
          </a:p>
          <a:p>
            <a:r>
              <a:rPr lang="id-ID" dirty="0"/>
              <a:t>Kadang-kadang sindrom genetik lain yang disertai diabetes.</a:t>
            </a:r>
            <a:endParaRPr lang="en-US" dirty="0"/>
          </a:p>
          <a:p>
            <a:r>
              <a:rPr lang="id-ID" dirty="0"/>
              <a:t> Diabetes gestasional :bentuk diabetes yang terjadi selama kehamilan. Kebanyakan, tapi tidak</a:t>
            </a:r>
            <a:r>
              <a:rPr lang="en-US" dirty="0"/>
              <a:t> </a:t>
            </a:r>
            <a:r>
              <a:rPr lang="id-ID" dirty="0"/>
              <a:t>semuanya,akan</a:t>
            </a:r>
            <a:r>
              <a:rPr lang="en-US" dirty="0"/>
              <a:t> </a:t>
            </a:r>
            <a:r>
              <a:rPr lang="id-ID" dirty="0"/>
              <a:t>sembuh</a:t>
            </a:r>
            <a:r>
              <a:rPr lang="en-US" dirty="0"/>
              <a:t> </a:t>
            </a:r>
            <a:r>
              <a:rPr lang="id-ID" dirty="0"/>
              <a:t>setelah</a:t>
            </a:r>
            <a:r>
              <a:rPr lang="en-US" dirty="0"/>
              <a:t> </a:t>
            </a:r>
            <a:r>
              <a:rPr lang="id-ID" dirty="0"/>
              <a:t>melahirkan</a:t>
            </a:r>
          </a:p>
        </p:txBody>
      </p:sp>
    </p:spTree>
    <p:extLst>
      <p:ext uri="{BB962C8B-B14F-4D97-AF65-F5344CB8AC3E}">
        <p14:creationId xmlns:p14="http://schemas.microsoft.com/office/powerpoint/2010/main" val="93785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A9DADAC9-5635-4132-8372-FF1806EFCF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E64CE2D7-1B7A-4EFE-8618-DE36D51FD04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59745347-0DD7-4F3D-BFA4-A1C93CFC51A3}"/>
              </a:ext>
            </a:extLst>
          </p:cNvPr>
          <p:cNvSpPr>
            <a:spLocks noGrp="1"/>
          </p:cNvSpPr>
          <p:nvPr>
            <p:ph idx="1"/>
          </p:nvPr>
        </p:nvSpPr>
        <p:spPr/>
        <p:txBody>
          <a:bodyPr/>
          <a:lstStyle/>
          <a:p>
            <a:r>
              <a:rPr lang="id-ID" dirty="0"/>
              <a:t>Obesitas merupakan faktor risiko utama untuk terjadinya DM. Hubungannya dengan DM tipe 2 sangat kompleks</a:t>
            </a:r>
            <a:endParaRPr lang="en-US" dirty="0"/>
          </a:p>
          <a:p>
            <a:r>
              <a:rPr lang="id-ID" dirty="0"/>
              <a:t>Meskipun angka obesitas yang diukur melalui Indeks Massa Tubuh (IMT) umumnya rendah pada orang-orang India, namun angka tersebut berkaitan erat dengan intoleransi glukosa pada populasi perkotaan dan pedesaan</a:t>
            </a:r>
            <a:endParaRPr lang="en-US" dirty="0"/>
          </a:p>
          <a:p>
            <a:r>
              <a:rPr lang="id-ID" dirty="0"/>
              <a:t>Sekalipun masih berada di dalam kisaran berat badan yang dapat diterima, namun kenaikan berat badan dapat meningkatkan risiko DM, khususnya jika</a:t>
            </a:r>
            <a:r>
              <a:rPr lang="en-US" dirty="0"/>
              <a:t> </a:t>
            </a:r>
            <a:r>
              <a:rPr lang="id-ID" dirty="0"/>
              <a:t>ada</a:t>
            </a:r>
            <a:r>
              <a:rPr lang="en-US" dirty="0"/>
              <a:t> </a:t>
            </a:r>
            <a:r>
              <a:rPr lang="id-ID" dirty="0"/>
              <a:t>predisposisi</a:t>
            </a:r>
            <a:r>
              <a:rPr lang="en-US" dirty="0"/>
              <a:t> </a:t>
            </a:r>
            <a:r>
              <a:rPr lang="id-ID" dirty="0"/>
              <a:t>familial</a:t>
            </a:r>
          </a:p>
        </p:txBody>
      </p:sp>
    </p:spTree>
    <p:extLst>
      <p:ext uri="{BB962C8B-B14F-4D97-AF65-F5344CB8AC3E}">
        <p14:creationId xmlns:p14="http://schemas.microsoft.com/office/powerpoint/2010/main" val="3772434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14DF2309-4047-49CD-90C2-FAC6349904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43D17EF-C56C-4BC5-95AB-F14717683170}"/>
              </a:ext>
            </a:extLst>
          </p:cNvPr>
          <p:cNvSpPr>
            <a:spLocks noGrp="1"/>
          </p:cNvSpPr>
          <p:nvPr>
            <p:ph type="title"/>
          </p:nvPr>
        </p:nvSpPr>
        <p:spPr/>
        <p:txBody>
          <a:bodyPr/>
          <a:lstStyle/>
          <a:p>
            <a:r>
              <a:rPr lang="en-US" dirty="0" err="1"/>
              <a:t>Glukosa</a:t>
            </a:r>
            <a:endParaRPr lang="id-ID" dirty="0"/>
          </a:p>
        </p:txBody>
      </p:sp>
      <p:sp>
        <p:nvSpPr>
          <p:cNvPr id="3" name="Content Placeholder 2">
            <a:extLst>
              <a:ext uri="{FF2B5EF4-FFF2-40B4-BE49-F238E27FC236}">
                <a16:creationId xmlns:a16="http://schemas.microsoft.com/office/drawing/2014/main" id="{AF89B846-1B74-4024-B1B3-F89549631043}"/>
              </a:ext>
            </a:extLst>
          </p:cNvPr>
          <p:cNvSpPr>
            <a:spLocks noGrp="1"/>
          </p:cNvSpPr>
          <p:nvPr>
            <p:ph idx="1"/>
          </p:nvPr>
        </p:nvSpPr>
        <p:spPr/>
        <p:txBody>
          <a:bodyPr>
            <a:normAutofit fontScale="92500" lnSpcReduction="10000"/>
          </a:bodyPr>
          <a:lstStyle/>
          <a:p>
            <a:r>
              <a:rPr lang="id-ID" dirty="0"/>
              <a:t>Glukosa atau gula darah adalah sumber energi yang didapatkan dari makanan</a:t>
            </a:r>
            <a:r>
              <a:rPr lang="en-US" dirty="0"/>
              <a:t>, </a:t>
            </a:r>
            <a:r>
              <a:rPr lang="id-ID" dirty="0"/>
              <a:t>untuk mengatur jumlahnya agar tetap normal, terdapat hormon insulin dan glukagon.</a:t>
            </a:r>
          </a:p>
          <a:p>
            <a:r>
              <a:rPr lang="id-ID" dirty="0"/>
              <a:t>Cara kerja dan fungsi hormon insulin dan glukagon </a:t>
            </a:r>
            <a:r>
              <a:rPr lang="en-US" dirty="0" err="1"/>
              <a:t>harus</a:t>
            </a:r>
            <a:r>
              <a:rPr lang="en-US" dirty="0"/>
              <a:t> </a:t>
            </a:r>
            <a:r>
              <a:rPr lang="en-US" dirty="0" err="1"/>
              <a:t>seimbang</a:t>
            </a:r>
            <a:r>
              <a:rPr lang="en-US" dirty="0"/>
              <a:t> </a:t>
            </a:r>
            <a:r>
              <a:rPr lang="id-ID" dirty="0"/>
              <a:t>dalam mengatur kadar glukosa darah</a:t>
            </a:r>
            <a:endParaRPr lang="en-US" dirty="0"/>
          </a:p>
          <a:p>
            <a:r>
              <a:rPr lang="id-ID" dirty="0"/>
              <a:t>Hormon ini bekerja bersama untuk menyeimbangkan gula darah, menjaganya agar tetap berada pada tingkat yang dibutuhkan oleh tubuh. </a:t>
            </a:r>
          </a:p>
          <a:p>
            <a:r>
              <a:rPr lang="id-ID" dirty="0"/>
              <a:t>Ketika makan, pankreas mengeluarkan insulin untuk membantu menurunkan gula darah</a:t>
            </a:r>
            <a:endParaRPr lang="en-US" dirty="0"/>
          </a:p>
          <a:p>
            <a:r>
              <a:rPr lang="id-ID" dirty="0"/>
              <a:t>Di antara waktu makan tersebut, pankreas juga mengeluarkan glukagon untuk menjaga kadar gula darah agar seimbang.</a:t>
            </a:r>
          </a:p>
          <a:p>
            <a:endParaRPr lang="id-ID" dirty="0"/>
          </a:p>
        </p:txBody>
      </p:sp>
    </p:spTree>
    <p:extLst>
      <p:ext uri="{BB962C8B-B14F-4D97-AF65-F5344CB8AC3E}">
        <p14:creationId xmlns:p14="http://schemas.microsoft.com/office/powerpoint/2010/main" val="104111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a:extLst>
              <a:ext uri="{FF2B5EF4-FFF2-40B4-BE49-F238E27FC236}">
                <a16:creationId xmlns:a16="http://schemas.microsoft.com/office/drawing/2014/main" id="{48CDE1B5-A46C-467F-8A80-28D657F5E7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7992737-277C-4B82-AA50-01AF42506B02}"/>
              </a:ext>
            </a:extLst>
          </p:cNvPr>
          <p:cNvSpPr>
            <a:spLocks noGrp="1"/>
          </p:cNvSpPr>
          <p:nvPr>
            <p:ph type="title"/>
          </p:nvPr>
        </p:nvSpPr>
        <p:spPr/>
        <p:txBody>
          <a:bodyPr/>
          <a:lstStyle/>
          <a:p>
            <a:r>
              <a:rPr lang="en-US" dirty="0" err="1"/>
              <a:t>Hormon</a:t>
            </a:r>
            <a:r>
              <a:rPr lang="en-US" dirty="0"/>
              <a:t> Insulin</a:t>
            </a:r>
            <a:endParaRPr lang="id-ID" dirty="0"/>
          </a:p>
        </p:txBody>
      </p:sp>
      <p:sp>
        <p:nvSpPr>
          <p:cNvPr id="3" name="Content Placeholder 2">
            <a:extLst>
              <a:ext uri="{FF2B5EF4-FFF2-40B4-BE49-F238E27FC236}">
                <a16:creationId xmlns:a16="http://schemas.microsoft.com/office/drawing/2014/main" id="{5CE8BB63-0244-4E78-BF97-B914B4493BB2}"/>
              </a:ext>
            </a:extLst>
          </p:cNvPr>
          <p:cNvSpPr>
            <a:spLocks noGrp="1"/>
          </p:cNvSpPr>
          <p:nvPr>
            <p:ph idx="1"/>
          </p:nvPr>
        </p:nvSpPr>
        <p:spPr/>
        <p:txBody>
          <a:bodyPr>
            <a:normAutofit/>
          </a:bodyPr>
          <a:lstStyle/>
          <a:p>
            <a:r>
              <a:rPr lang="id-ID" dirty="0"/>
              <a:t>Insulin adalah hormon utama yang diproduksi oleh sel dalam pankreas</a:t>
            </a:r>
            <a:endParaRPr lang="en-US" dirty="0"/>
          </a:p>
          <a:p>
            <a:r>
              <a:rPr lang="id-ID" dirty="0"/>
              <a:t>Fungsi hormon insulin adalah bekerja dengan memindahkan glukosa dari darah ke dalam sel sebagai energi atau penyimpanan energi untuk nanti.</a:t>
            </a:r>
          </a:p>
          <a:p>
            <a:r>
              <a:rPr lang="id-ID" dirty="0"/>
              <a:t>Selama proses pencernaan, makanan yang mengandung karbohidrat dicerna dan diubah menjadi glukosa</a:t>
            </a:r>
            <a:endParaRPr lang="en-US" dirty="0"/>
          </a:p>
          <a:p>
            <a:r>
              <a:rPr lang="id-ID" dirty="0"/>
              <a:t>Hal ini menyebabkan peningkatan glukosa dalam darah</a:t>
            </a:r>
            <a:endParaRPr lang="en-US" dirty="0"/>
          </a:p>
          <a:p>
            <a:endParaRPr lang="id-ID" dirty="0"/>
          </a:p>
        </p:txBody>
      </p:sp>
    </p:spTree>
    <p:extLst>
      <p:ext uri="{BB962C8B-B14F-4D97-AF65-F5344CB8AC3E}">
        <p14:creationId xmlns:p14="http://schemas.microsoft.com/office/powerpoint/2010/main" val="3083244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1284</Words>
  <Application>Microsoft Office PowerPoint</Application>
  <PresentationFormat>Widescreen</PresentationFormat>
  <Paragraphs>66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Hubungan makanan dengan ekspresi gen Insulin  </vt:lpstr>
      <vt:lpstr>Pendahuluan</vt:lpstr>
      <vt:lpstr>PowerPoint Presentation</vt:lpstr>
      <vt:lpstr>Penderita DM</vt:lpstr>
      <vt:lpstr>PowerPoint Presentation</vt:lpstr>
      <vt:lpstr>PowerPoint Presentation</vt:lpstr>
      <vt:lpstr>PowerPoint Presentation</vt:lpstr>
      <vt:lpstr>Glukosa</vt:lpstr>
      <vt:lpstr>Hormon Insulin</vt:lpstr>
      <vt:lpstr>PowerPoint Presentation</vt:lpstr>
      <vt:lpstr>HORMON INCRETIN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Hubungan makanan dengan ekspresi gen Insulin</dc:title>
  <dc:creator>Shinanju Keep</dc:creator>
  <cp:lastModifiedBy>Shinanju Keep</cp:lastModifiedBy>
  <cp:revision>10</cp:revision>
  <dcterms:created xsi:type="dcterms:W3CDTF">2019-04-06T03:11:56Z</dcterms:created>
  <dcterms:modified xsi:type="dcterms:W3CDTF">2019-04-06T05:36:00Z</dcterms:modified>
</cp:coreProperties>
</file>