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7" r:id="rId7"/>
    <p:sldId id="279" r:id="rId8"/>
    <p:sldId id="265" r:id="rId9"/>
    <p:sldId id="270" r:id="rId10"/>
    <p:sldId id="273" r:id="rId11"/>
    <p:sldId id="274" r:id="rId12"/>
    <p:sldId id="263" r:id="rId13"/>
    <p:sldId id="275" r:id="rId14"/>
    <p:sldId id="276" r:id="rId15"/>
    <p:sldId id="259" r:id="rId16"/>
    <p:sldId id="261" r:id="rId17"/>
    <p:sldId id="280" r:id="rId18"/>
    <p:sldId id="277" r:id="rId19"/>
    <p:sldId id="281" r:id="rId20"/>
    <p:sldId id="272" r:id="rId21"/>
    <p:sldId id="278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7AE9-7826-4C65-BE9A-08FC4A68D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ECB66-9476-4758-AE02-F2731A2A5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38002-7A4D-4FB7-BC2C-ACFA6134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92A1-3738-4541-AFB0-EC12BDCE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65900-0F70-42E5-9D8C-E4F0E172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375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2AEA-A7BD-4391-9D10-AC80B362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9FA70-B813-4583-A825-F85AC0553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0938-A5CE-48A0-8D3E-26D8E657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967C4-C3B8-4E76-8145-291F1300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FE9A2-6E92-417A-AA86-D0D830CB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898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6B9EE-E337-42A1-A5A7-94FE96A3C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6AA81-C8F7-45BB-8D25-D32A7C5D9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77703-D6F4-48E2-B2C7-8D0F1360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5A47E-6441-46EA-B0E2-2D57B83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5BCD1-80DD-4EA5-9197-92DE0A84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339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9354-2D17-4868-9B40-4350258E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0C2E-E59D-43B3-B929-2BE8892C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43019-91D1-47CD-8B26-48E8643D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A059-C916-4AC3-A5A6-FFFD20DD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BDD54-2DE2-42A8-A2EC-40AB3801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57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7DE4-7D00-4D1F-949C-89DC1FD2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7375E-7A48-49CF-A1B1-5A85AB742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18373-4121-43B0-8C25-437F492D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B4E2C-BA9F-41A1-85AD-0D42E097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1C85B-63A9-46E5-B545-30C0AE30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99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7FB1A-4CE7-4288-BD06-444A9533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D9A7-F8AA-4F8D-BFA0-261D64D6B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4674C-B152-4ED8-A3CB-C7458F3C9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7BEA0-9C30-405C-A854-8343CA79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9E6E7-B6C2-435B-8B6E-1B61354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C6008-B1CC-429D-9B9C-1381B235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417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ECA7-D4C1-4222-BC80-9EFDD3E3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C740A-EA64-4AEB-AA50-D7485CE54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2EC3F-5131-48C5-AB2A-AA77EA48C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E4807-393E-4BF7-B4A3-AB73A3B21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F5498-7D8E-48E2-8F33-06D684BF6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75344-1C03-413F-8369-59AA8338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696BD-F09D-4EFE-B452-BB112CF8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5E1EB-27BE-4F5A-80F7-8C1D7CE2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5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AC8B-23E3-4EFB-85F7-215B69B3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D89F6-C1B8-4F6C-A1C4-986578E5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B6696-0CE7-43F4-8B97-7DF607D9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4997-0933-4CB3-AE7A-7E84CFF3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0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E6B00-DF46-4740-95B3-476B571F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4D509-97C3-409C-BC69-92DDAE3F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1F8B2-9CEF-45CD-9477-703F98F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920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90E7-262B-4CF4-B55B-4FAEE0D9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2D41-B95B-4252-8B0B-18CF176DE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46D7D-2D0B-454A-92BD-A4115F7F3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C0668-5DC0-494D-B825-09FC06DF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2139F-509F-4A8D-9086-78FB66E8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6ED42-72F5-4ACF-8781-C54FA648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006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52BE-A07A-46DD-BDC8-18EBD615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47756-BBD0-4C03-920D-8098270AA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33F6D-95FB-4930-927D-1B54B7B03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C0491-E2C0-4A59-AB3D-16F7DA1E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726D1-CA0D-454D-A545-7C398534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6A724-FCBF-4676-98DD-33028923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694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67E8D-F4A7-4850-93D5-1B743BDB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43D3-862F-4690-A2CF-FF857CA3E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AAFDD-990F-4D85-A053-CCDEA0E7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A27B-093F-445B-85C4-099CD764EA3E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D33C2-BCAA-4DA0-B925-024FB86D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134-5A55-4213-A3EE-70837C331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6B62-4120-433D-BBAE-BFCDFAB10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98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ysOGSyYziAhVZ4HMBHTSqDhUQjRx6BAgBEAU&amp;url=https%3A%2F%2Fwww.carotene.org%2Fpalm-mixed-carotene%2Falpha-carotene%2F&amp;psig=AOvVaw1_osp8AgScjGoqIdtjT8d-&amp;ust=155742681333985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imgres?imgurl=https%3A%2F%2Fdraxe.com%2Fwp-content%2Fuploads%2F2015%2F09%2FLuteinArticleMeme.jpg&amp;imgrefurl=https%3A%2F%2Fdraxe.com%2Flutein%2F&amp;docid=RdvoTiwf3kpewM&amp;tbnid=l2I8H-VOdYU6tM%3A&amp;vet=10ahUKEwjlqLC8yoziAhX1muYKHZlYCJ0QMwh5KBEwEQ..i&amp;w=735&amp;h=735&amp;safe=strict&amp;bih=553&amp;biw=1093&amp;q=lutein&amp;ved=0ahUKEwjlqLC8yoziAhX1muYKHZlYCJ0QMwh5KBEwEQ&amp;iact=mrc&amp;uact=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imgres?imgurl=https%3A%2F%2Fpeluangbisnismoment.files.wordpress.com%2F2017%2F01%2Fastaxanthin1.jpg%3Fw%3D630%26h%3D475&amp;imgrefurl=https%3A%2F%2Fpeluangbisnismoment.com%2F2017%2F01%2F04%2Fmengenal-astaxanthin-dan-manfaatnya-untuk-kecantikan-dan-kesehatan%2F&amp;docid=t8Vve4-2ym-cZM&amp;tbnid=BNyA6JQDMHAhRM%3A&amp;vet=10ahUKEwik1-GsyoziAhUg7XMBHVnhCG8QMwgsKAQwBA..i&amp;w=630&amp;h=475&amp;safe=strict&amp;bih=553&amp;biw=1093&amp;q=fungsi%20astaxanthin&amp;ved=0ahUKEwik1-GsyoziAhUg7XMBHVnhCG8QMwgsKAQwBA&amp;iact=mrc&amp;uact=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imgres?imgurl=https%3A%2F%2Flookaside.fbsbx.com%2Flookaside%2Fcrawler%2Fmedia%2F%3Fmedia_id%3D1201551243320881&amp;imgrefurl=https%3A%2F%2Fes-la.facebook.com%2FMarionSam.PT%2Fposts%2Fapakah-nutrasetikalnutrasetikal-adalah-tanaman-tanaman-yang-bersifat-sebagai-fun%2F1201551243320881%2F&amp;docid=ISIxnHRPbhYL5M&amp;tbnid=pBDZfB2radkIHM%3A&amp;vet=10ahUKEwih8fjy7YviAhUMbo8KHakFDVgQMwgxKAkwCQ..i&amp;w=459&amp;h=321&amp;itg=1&amp;safe=strict&amp;bih=446&amp;biw=881&amp;q=nutrasetikal&amp;ved=0ahUKEwih8fjy7YviAhUMbo8KHakFDVgQMwgxKAkwCQ&amp;iact=mrc&amp;uact=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5FFD-3DCE-4972-B516-1CE43BD55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Nutrasetikal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47703-05D5-479F-957F-17285075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168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29A779-2E0D-4145-B5C0-BEAD8BD29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4"/>
            <a:ext cx="10744200" cy="671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9F2D4-8CB6-4B06-AEF8-33ED8C22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7E53-CC71-4811-9970-0B68B8AF5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Banyak </a:t>
            </a:r>
            <a:r>
              <a:rPr lang="id-ID" dirty="0">
                <a:solidFill>
                  <a:schemeClr val="bg1"/>
                </a:solidFill>
              </a:rPr>
              <a:t>Produk bahan alam popular dari pengobatan rakyat, dengan kemampuan yang telah diketahui namun tanpa marker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id-ID" dirty="0">
                <a:solidFill>
                  <a:schemeClr val="bg1"/>
                </a:solidFill>
              </a:rPr>
              <a:t>Strandarisasi didasarkan kepada formulasi dan proses ekstraksi atas dasar penggunaan secara tradisional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id-ID" dirty="0">
                <a:solidFill>
                  <a:schemeClr val="bg1"/>
                </a:solidFill>
              </a:rPr>
              <a:t>Integrasi formulasi –formulasi semacam ini dari nutr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id-ID" dirty="0">
                <a:solidFill>
                  <a:schemeClr val="bg1"/>
                </a:solidFill>
              </a:rPr>
              <a:t>seti</a:t>
            </a:r>
            <a:r>
              <a:rPr lang="en-US" dirty="0">
                <a:solidFill>
                  <a:schemeClr val="bg1"/>
                </a:solidFill>
              </a:rPr>
              <a:t>ka</a:t>
            </a:r>
            <a:r>
              <a:rPr lang="id-ID" dirty="0">
                <a:solidFill>
                  <a:schemeClr val="bg1"/>
                </a:solidFill>
              </a:rPr>
              <a:t>l tradisional ke nutrisetikal global adalah rumit, khususnya dari perspektif analitik penggolongan fitokimia dan konsistensi kualitas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id-ID" dirty="0">
                <a:solidFill>
                  <a:schemeClr val="bg1"/>
                </a:solidFill>
              </a:rPr>
              <a:t>MakananSuplemen makanan juga dikembangkan untuk mengatasi berbagai jenis penyakit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840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41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Fitokimia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4953000" cy="43735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yang di </a:t>
            </a:r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buah-buahan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sayuran</a:t>
            </a:r>
            <a:endParaRPr lang="en-US" dirty="0"/>
          </a:p>
          <a:p>
            <a:r>
              <a:rPr lang="en-US" dirty="0" err="1"/>
              <a:t>fitokimia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khasiat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bewarna</a:t>
            </a:r>
            <a:r>
              <a:rPr lang="en-US" dirty="0"/>
              <a:t> </a:t>
            </a:r>
            <a:r>
              <a:rPr lang="en-US" dirty="0" err="1"/>
              <a:t>terang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cromofor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single-bonded </a:t>
            </a:r>
            <a:r>
              <a:rPr lang="en-US" dirty="0" err="1"/>
              <a:t>dan</a:t>
            </a:r>
            <a:r>
              <a:rPr lang="en-US" dirty="0"/>
              <a:t> double-bonded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bertukar-tukar</a:t>
            </a:r>
            <a:endParaRPr lang="en-US" dirty="0"/>
          </a:p>
        </p:txBody>
      </p:sp>
      <p:pic>
        <p:nvPicPr>
          <p:cNvPr id="1028" name="Picture 4" descr="Image result for sayuran warna ce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1"/>
            <a:ext cx="4035494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nyawa chromof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 b="70977"/>
          <a:stretch/>
        </p:blipFill>
        <p:spPr bwMode="auto">
          <a:xfrm>
            <a:off x="6324599" y="4561114"/>
            <a:ext cx="4634009" cy="11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5820369"/>
            <a:ext cx="61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kromofor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lain, yang </a:t>
            </a:r>
            <a:r>
              <a:rPr lang="en-US" dirty="0" err="1"/>
              <a:t>menampakkan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absorpsi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UV-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(l&gt;200 nm)</a:t>
            </a:r>
          </a:p>
        </p:txBody>
      </p:sp>
    </p:spTree>
    <p:extLst>
      <p:ext uri="{BB962C8B-B14F-4D97-AF65-F5344CB8AC3E}">
        <p14:creationId xmlns:p14="http://schemas.microsoft.com/office/powerpoint/2010/main" val="323093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762919"/>
            <a:ext cx="4495800" cy="4525963"/>
          </a:xfrm>
        </p:spPr>
        <p:txBody>
          <a:bodyPr/>
          <a:lstStyle/>
          <a:p>
            <a:r>
              <a:rPr lang="en-US" dirty="0" err="1"/>
              <a:t>Sayuran</a:t>
            </a:r>
            <a:r>
              <a:rPr lang="en-US" dirty="0"/>
              <a:t> </a:t>
            </a:r>
            <a:r>
              <a:rPr lang="en-US" dirty="0" err="1"/>
              <a:t>bewarna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gelap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sayuran</a:t>
            </a:r>
            <a:r>
              <a:rPr lang="en-US" dirty="0"/>
              <a:t> 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.</a:t>
            </a:r>
          </a:p>
          <a:p>
            <a:endParaRPr lang="en-US" dirty="0"/>
          </a:p>
        </p:txBody>
      </p:sp>
      <p:pic>
        <p:nvPicPr>
          <p:cNvPr id="4" name="Picture 2" descr="Image result for sayuran warna hij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4267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9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 err="1"/>
              <a:t>Fitokimia</a:t>
            </a:r>
            <a:r>
              <a:rPr lang="en-US" dirty="0"/>
              <a:t> : </a:t>
            </a:r>
            <a:r>
              <a:rPr lang="en-US" dirty="0" err="1"/>
              <a:t>Karotenoid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1"/>
            <a:ext cx="4876800" cy="4811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Karotenoid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jagung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wortel</a:t>
            </a:r>
            <a:r>
              <a:rPr lang="en-US" dirty="0"/>
              <a:t> </a:t>
            </a:r>
            <a:r>
              <a:rPr lang="en-US" dirty="0" err="1"/>
              <a:t>jingga-kemerahan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tomat</a:t>
            </a:r>
            <a:r>
              <a:rPr lang="en-US" dirty="0"/>
              <a:t> </a:t>
            </a:r>
            <a:r>
              <a:rPr lang="en-US" dirty="0" err="1"/>
              <a:t>bewarna</a:t>
            </a:r>
            <a:r>
              <a:rPr lang="en-US" dirty="0"/>
              <a:t> </a:t>
            </a:r>
            <a:r>
              <a:rPr lang="en-US" dirty="0" err="1"/>
              <a:t>merah</a:t>
            </a:r>
            <a:endParaRPr lang="en-US" dirty="0"/>
          </a:p>
          <a:p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separuh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 </a:t>
            </a:r>
            <a:r>
              <a:rPr lang="en-US" dirty="0" err="1"/>
              <a:t>karotenoid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  <a:p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karoten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Vitamin A</a:t>
            </a:r>
          </a:p>
          <a:p>
            <a:r>
              <a:rPr lang="en-US" dirty="0" err="1"/>
              <a:t>karoten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endParaRPr lang="en-US" dirty="0"/>
          </a:p>
          <a:p>
            <a:r>
              <a:rPr lang="en-US" dirty="0" err="1"/>
              <a:t>Pemanasan</a:t>
            </a:r>
            <a:r>
              <a:rPr lang="en-US" dirty="0"/>
              <a:t>, </a:t>
            </a:r>
            <a:r>
              <a:rPr lang="en-US" dirty="0" err="1"/>
              <a:t>pemotongan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pencicangan</a:t>
            </a:r>
            <a:r>
              <a:rPr lang="en-US" dirty="0"/>
              <a:t> </a:t>
            </a:r>
            <a:r>
              <a:rPr lang="en-US" dirty="0" err="1"/>
              <a:t>sayuran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karotenoid</a:t>
            </a:r>
            <a:endParaRPr lang="en-US" dirty="0"/>
          </a:p>
          <a:p>
            <a:r>
              <a:rPr lang="en-US" dirty="0" err="1"/>
              <a:t>Karotenoid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di </a:t>
            </a:r>
            <a:r>
              <a:rPr lang="en-US" dirty="0" err="1"/>
              <a:t>serap</a:t>
            </a:r>
            <a:r>
              <a:rPr lang="en-US" dirty="0"/>
              <a:t> </a:t>
            </a:r>
            <a:r>
              <a:rPr lang="en-US" dirty="0" err="1"/>
              <a:t>minyak</a:t>
            </a:r>
            <a:endParaRPr lang="en-US" dirty="0"/>
          </a:p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karotenoid</a:t>
            </a:r>
            <a:r>
              <a:rPr lang="en-US" dirty="0"/>
              <a:t> </a:t>
            </a:r>
            <a:r>
              <a:rPr lang="en-US" dirty="0" err="1"/>
              <a:t>diangkut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yang paling kaya </a:t>
            </a:r>
            <a:r>
              <a:rPr lang="en-US" dirty="0" err="1"/>
              <a:t>akan</a:t>
            </a:r>
            <a:r>
              <a:rPr lang="en-US" dirty="0"/>
              <a:t> lipid ( LDL ). 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1"/>
            <a:ext cx="4622800" cy="33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9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-</a:t>
            </a:r>
            <a:r>
              <a:rPr lang="en-US" dirty="0" err="1"/>
              <a:t>caroten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vitamin A ( Retinol ) oleh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, system </a:t>
            </a:r>
            <a:r>
              <a:rPr lang="en-US" dirty="0" err="1"/>
              <a:t>imun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 dan </a:t>
            </a:r>
            <a:r>
              <a:rPr lang="en-US" dirty="0" err="1"/>
              <a:t>selaput</a:t>
            </a:r>
            <a:r>
              <a:rPr lang="en-US" dirty="0"/>
              <a:t> lender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/>
              <a:t>-</a:t>
            </a:r>
            <a:r>
              <a:rPr lang="en-US" dirty="0" err="1"/>
              <a:t>caroten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yang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-carotene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buah-buahan</a:t>
            </a:r>
            <a:r>
              <a:rPr lang="en-US" dirty="0"/>
              <a:t> dan </a:t>
            </a:r>
            <a:r>
              <a:rPr lang="en-US" dirty="0" err="1"/>
              <a:t>sayuran</a:t>
            </a:r>
            <a:r>
              <a:rPr lang="en-US" dirty="0"/>
              <a:t> </a:t>
            </a:r>
            <a:r>
              <a:rPr lang="en-US" dirty="0" err="1"/>
              <a:t>bewarna</a:t>
            </a:r>
            <a:r>
              <a:rPr lang="en-US" dirty="0"/>
              <a:t>,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/>
              <a:t>-</a:t>
            </a:r>
            <a:r>
              <a:rPr lang="en-US" dirty="0" err="1"/>
              <a:t>caroten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precursor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caroten</a:t>
            </a:r>
            <a:r>
              <a:rPr lang="en-US" dirty="0"/>
              <a:t> </a:t>
            </a:r>
            <a:r>
              <a:rPr lang="en-US" dirty="0" err="1"/>
              <a:t>mejadi</a:t>
            </a:r>
            <a:r>
              <a:rPr lang="en-US" dirty="0"/>
              <a:t> Vitamin A, dan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C8E5A-6594-404C-841D-58B2C7A2929B}"/>
              </a:ext>
            </a:extLst>
          </p:cNvPr>
          <p:cNvSpPr txBox="1"/>
          <p:nvPr/>
        </p:nvSpPr>
        <p:spPr>
          <a:xfrm>
            <a:off x="812800" y="368300"/>
            <a:ext cx="979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3200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karoten</a:t>
            </a:r>
            <a:r>
              <a:rPr lang="en-US" sz="3200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dan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carotene </a:t>
            </a:r>
            <a:endParaRPr lang="id-ID" sz="3200" dirty="0">
              <a:latin typeface="Adobe Garamond Pro" panose="020205020605060204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EAD69-1944-4989-97F9-675A14C1A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5019963"/>
            <a:ext cx="3790950" cy="1200150"/>
          </a:xfrm>
          <a:prstGeom prst="rect">
            <a:avLst/>
          </a:prstGeom>
        </p:spPr>
      </p:pic>
      <p:pic>
        <p:nvPicPr>
          <p:cNvPr id="2050" name="Picture 2" descr="Image result for alpha carotene">
            <a:hlinkClick r:id="rId3"/>
            <a:extLst>
              <a:ext uri="{FF2B5EF4-FFF2-40B4-BE49-F238E27FC236}">
                <a16:creationId xmlns:a16="http://schemas.microsoft.com/office/drawing/2014/main" id="{C49BD301-3EB3-4182-A399-96642493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4800888"/>
            <a:ext cx="52482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7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 err="1"/>
              <a:t>Licopen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1"/>
            <a:ext cx="6705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fitokimia</a:t>
            </a:r>
            <a:r>
              <a:rPr lang="en-US" dirty="0"/>
              <a:t> yang </a:t>
            </a:r>
            <a:r>
              <a:rPr lang="en-US" dirty="0" err="1"/>
              <a:t>disintesis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endParaRPr lang="en-US" dirty="0"/>
          </a:p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licopen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mengkonsumsi</a:t>
            </a:r>
            <a:r>
              <a:rPr lang="en-US" dirty="0"/>
              <a:t> </a:t>
            </a:r>
            <a:r>
              <a:rPr lang="en-US" dirty="0" err="1"/>
              <a:t>buah-buahan</a:t>
            </a:r>
            <a:endParaRPr lang="en-US" dirty="0"/>
          </a:p>
          <a:p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, </a:t>
            </a:r>
            <a:r>
              <a:rPr lang="en-US" dirty="0" err="1"/>
              <a:t>peranannya</a:t>
            </a:r>
            <a:r>
              <a:rPr lang="en-US" dirty="0"/>
              <a:t> </a:t>
            </a:r>
            <a:r>
              <a:rPr lang="en-US" dirty="0" err="1"/>
              <a:t>menonaktifkan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endParaRPr lang="en-US" dirty="0"/>
          </a:p>
          <a:p>
            <a:r>
              <a:rPr lang="en-US" dirty="0" err="1"/>
              <a:t>licopen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oxygen </a:t>
            </a:r>
            <a:r>
              <a:rPr lang="en-US" dirty="0" err="1"/>
              <a:t>bebas</a:t>
            </a:r>
            <a:r>
              <a:rPr lang="en-US" dirty="0"/>
              <a:t>,  </a:t>
            </a:r>
            <a:r>
              <a:rPr lang="en-US" dirty="0" err="1"/>
              <a:t>dua</a:t>
            </a:r>
            <a:r>
              <a:rPr lang="en-US" dirty="0"/>
              <a:t> kali </a:t>
            </a:r>
            <a:r>
              <a:rPr lang="en-US" dirty="0" err="1"/>
              <a:t>lipat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b-</a:t>
            </a:r>
            <a:r>
              <a:rPr lang="en-US" dirty="0" err="1"/>
              <a:t>caroten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10 kali </a:t>
            </a:r>
            <a:r>
              <a:rPr lang="en-US" dirty="0" err="1"/>
              <a:t>lipat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B-</a:t>
            </a:r>
            <a:r>
              <a:rPr lang="en-US" dirty="0" err="1"/>
              <a:t>tocoferol</a:t>
            </a:r>
            <a:r>
              <a:rPr lang="en-US" dirty="0"/>
              <a:t> </a:t>
            </a:r>
          </a:p>
          <a:p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gap-junction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en-US" dirty="0"/>
          </a:p>
          <a:p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karsinogenesis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antogenesis</a:t>
            </a:r>
            <a:r>
              <a:rPr lang="en-US" dirty="0"/>
              <a:t> </a:t>
            </a:r>
            <a:r>
              <a:rPr lang="en-US" dirty="0" err="1"/>
              <a:t>denganmelindungi</a:t>
            </a:r>
            <a:r>
              <a:rPr lang="en-US" dirty="0"/>
              <a:t> </a:t>
            </a:r>
            <a:r>
              <a:rPr lang="en-US" dirty="0" err="1"/>
              <a:t>biomolekul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lipid, protein, </a:t>
            </a:r>
            <a:r>
              <a:rPr lang="en-US" dirty="0" err="1"/>
              <a:t>dan</a:t>
            </a:r>
            <a:r>
              <a:rPr lang="en-US" dirty="0"/>
              <a:t> DNA.</a:t>
            </a:r>
          </a:p>
          <a:p>
            <a:endParaRPr lang="en-US" dirty="0"/>
          </a:p>
        </p:txBody>
      </p:sp>
      <p:pic>
        <p:nvPicPr>
          <p:cNvPr id="4098" name="Picture 2" descr="Image result for lic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97023"/>
            <a:ext cx="408295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1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Lutein dan Zeaxanthin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444625"/>
            <a:ext cx="8077200" cy="4351338"/>
          </a:xfrm>
        </p:spPr>
        <p:txBody>
          <a:bodyPr>
            <a:normAutofit/>
          </a:bodyPr>
          <a:lstStyle/>
          <a:p>
            <a:r>
              <a:rPr lang="en-US" dirty="0"/>
              <a:t>Lutein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xantofil</a:t>
            </a:r>
            <a:r>
              <a:rPr lang="en-US" dirty="0"/>
              <a:t> dan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600 </a:t>
            </a:r>
            <a:r>
              <a:rPr lang="en-US" dirty="0" err="1"/>
              <a:t>karotenoid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sayuran</a:t>
            </a:r>
            <a:r>
              <a:rPr lang="en-US" dirty="0"/>
              <a:t> </a:t>
            </a:r>
            <a:r>
              <a:rPr lang="en-US" dirty="0" err="1"/>
              <a:t>berdaun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bayam</a:t>
            </a:r>
            <a:r>
              <a:rPr lang="en-US" dirty="0"/>
              <a:t> dan </a:t>
            </a:r>
            <a:r>
              <a:rPr lang="en-US" dirty="0" err="1"/>
              <a:t>kangkung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dan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mata</a:t>
            </a:r>
            <a:endParaRPr lang="en-US" dirty="0"/>
          </a:p>
          <a:p>
            <a:r>
              <a:rPr lang="en-US" dirty="0"/>
              <a:t>Zeaxanthin </a:t>
            </a:r>
            <a:r>
              <a:rPr lang="en-US" dirty="0" err="1"/>
              <a:t>merupakan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karotenoid</a:t>
            </a:r>
            <a:r>
              <a:rPr lang="en-US" dirty="0"/>
              <a:t> alcohol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di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id-ID" dirty="0"/>
              <a:t>berperan dalam melawan radikal bebas yang berkaitan dengan stres oksidatif dan kerusakan retina, sehingga dapat membantu dalam mencegah katarak</a:t>
            </a:r>
            <a:endParaRPr lang="en-US" dirty="0"/>
          </a:p>
        </p:txBody>
      </p:sp>
      <p:pic>
        <p:nvPicPr>
          <p:cNvPr id="4099" name="Picture 3" descr="Image result for lutein">
            <a:hlinkClick r:id="rId2"/>
            <a:extLst>
              <a:ext uri="{FF2B5EF4-FFF2-40B4-BE49-F238E27FC236}">
                <a16:creationId xmlns:a16="http://schemas.microsoft.com/office/drawing/2014/main" id="{CC107AA7-730D-49F4-B81D-9615347D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7" y="2091531"/>
            <a:ext cx="3057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934-0591-438D-B5FE-F7534FAE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Karotenoid</a:t>
            </a:r>
            <a:r>
              <a:rPr lang="en-US" dirty="0"/>
              <a:t>; Astaxanthin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D8854-1797-4652-A9F6-ABFEEE2F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4700" cy="4351338"/>
          </a:xfrm>
        </p:spPr>
        <p:txBody>
          <a:bodyPr/>
          <a:lstStyle/>
          <a:p>
            <a:r>
              <a:rPr lang="en-US" dirty="0"/>
              <a:t>Astaxanthin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vitamin A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id-ID" dirty="0"/>
              <a:t>igunakan untuk membantu mengatasi penyakit degenerasi ma</a:t>
            </a:r>
            <a:r>
              <a:rPr lang="en-US" dirty="0"/>
              <a:t>n</a:t>
            </a:r>
            <a:r>
              <a:rPr lang="id-ID" dirty="0"/>
              <a:t>ula, nyeri otot, rheumatoid arthritis, kulit keriput, dan kerusakan kulit akibat paparan sinar ultraviolet</a:t>
            </a:r>
            <a:endParaRPr lang="en-US" dirty="0"/>
          </a:p>
          <a:p>
            <a:endParaRPr lang="id-ID" dirty="0"/>
          </a:p>
        </p:txBody>
      </p:sp>
      <p:pic>
        <p:nvPicPr>
          <p:cNvPr id="3075" name="Picture 3" descr="Image result for fungsi astaxanthin">
            <a:hlinkClick r:id="rId2"/>
            <a:extLst>
              <a:ext uri="{FF2B5EF4-FFF2-40B4-BE49-F238E27FC236}">
                <a16:creationId xmlns:a16="http://schemas.microsoft.com/office/drawing/2014/main" id="{817E1DA3-C622-45CD-A7C4-350D92AB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97" y="1498601"/>
            <a:ext cx="4992989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Anti </a:t>
            </a:r>
            <a:r>
              <a:rPr lang="en-US" dirty="0" err="1"/>
              <a:t>Oksidan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memperlambat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yang di </a:t>
            </a:r>
            <a:r>
              <a:rPr lang="en-US" dirty="0" err="1"/>
              <a:t>sebabkan</a:t>
            </a:r>
            <a:r>
              <a:rPr lang="en-US" dirty="0"/>
              <a:t> oleh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yang di </a:t>
            </a:r>
            <a:r>
              <a:rPr lang="en-US" dirty="0" err="1"/>
              <a:t>sebabkan</a:t>
            </a:r>
            <a:r>
              <a:rPr lang="en-US" dirty="0"/>
              <a:t> oleh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,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endogen,disamping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endogen </a:t>
            </a:r>
            <a:r>
              <a:rPr lang="en-US" dirty="0" err="1"/>
              <a:t>tubuh</a:t>
            </a:r>
            <a:r>
              <a:rPr lang="en-US" dirty="0"/>
              <a:t> juga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</a:p>
          <a:p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donor electron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dan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yang relative </a:t>
            </a:r>
            <a:r>
              <a:rPr lang="en-US" dirty="0" err="1"/>
              <a:t>kecil</a:t>
            </a:r>
            <a:endParaRPr lang="en-US" dirty="0"/>
          </a:p>
          <a:p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zinc dan vitamin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system </a:t>
            </a:r>
            <a:r>
              <a:rPr lang="en-US" dirty="0" err="1"/>
              <a:t>penangkapan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,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biosintesis</a:t>
            </a:r>
            <a:r>
              <a:rPr lang="en-US" dirty="0"/>
              <a:t>, membrane, </a:t>
            </a:r>
            <a:r>
              <a:rPr lang="en-US" dirty="0" err="1"/>
              <a:t>enzim</a:t>
            </a:r>
            <a:r>
              <a:rPr lang="en-US" dirty="0"/>
              <a:t>, dan DNA</a:t>
            </a:r>
          </a:p>
          <a:p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sayur,seperti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kedele,minyak</a:t>
            </a:r>
            <a:r>
              <a:rPr lang="en-US" dirty="0"/>
              <a:t> </a:t>
            </a:r>
            <a:r>
              <a:rPr lang="en-US" dirty="0" err="1"/>
              <a:t>kanola,minyak</a:t>
            </a:r>
            <a:r>
              <a:rPr lang="en-US" dirty="0"/>
              <a:t> </a:t>
            </a:r>
            <a:r>
              <a:rPr lang="en-US" dirty="0" err="1"/>
              <a:t>jagung,minyak</a:t>
            </a:r>
            <a:r>
              <a:rPr lang="en-US" dirty="0"/>
              <a:t> </a:t>
            </a:r>
            <a:r>
              <a:rPr lang="en-US" dirty="0" err="1"/>
              <a:t>gandum,minyak</a:t>
            </a:r>
            <a:r>
              <a:rPr lang="en-US" dirty="0"/>
              <a:t> </a:t>
            </a:r>
            <a:r>
              <a:rPr lang="en-US" dirty="0" err="1"/>
              <a:t>palem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7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21E9-1F63-4027-BEB9-159BFEC3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41B831-A607-4434-A736-84BDF33ED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482917"/>
            <a:ext cx="6616700" cy="6192817"/>
          </a:xfrm>
        </p:spPr>
      </p:pic>
    </p:spTree>
    <p:extLst>
      <p:ext uri="{BB962C8B-B14F-4D97-AF65-F5344CB8AC3E}">
        <p14:creationId xmlns:p14="http://schemas.microsoft.com/office/powerpoint/2010/main" val="276648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BF6D-96A9-424D-BB42-030F551D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B9C2F-634C-44BB-BE98-B65BFB9E3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123" y="1980985"/>
            <a:ext cx="8342871" cy="4351338"/>
          </a:xfrm>
        </p:spPr>
        <p:txBody>
          <a:bodyPr>
            <a:normAutofit/>
          </a:bodyPr>
          <a:lstStyle/>
          <a:p>
            <a:r>
              <a:rPr lang="id-ID" dirty="0"/>
              <a:t>Nutrasetikal </a:t>
            </a:r>
            <a:r>
              <a:rPr lang="en-US" dirty="0"/>
              <a:t>: </a:t>
            </a:r>
            <a:r>
              <a:rPr lang="id-ID" dirty="0"/>
              <a:t>jenis makanan yang memiliki manfaat untuk kesehatan secara medis, termasuk pencegahan dan pengobatan penyakit </a:t>
            </a:r>
          </a:p>
          <a:p>
            <a:r>
              <a:rPr lang="id-ID" dirty="0"/>
              <a:t>Istilah ini diperkenalkan di akhir tahun 1980an oleh Stephen Defelice, M.D., pendiri dan ketua </a:t>
            </a:r>
            <a:r>
              <a:rPr lang="en-US" dirty="0"/>
              <a:t> </a:t>
            </a:r>
            <a:r>
              <a:rPr lang="id-ID" dirty="0"/>
              <a:t>foundation for innovation in Medicine</a:t>
            </a:r>
          </a:p>
          <a:p>
            <a:r>
              <a:rPr lang="id-ID" dirty="0"/>
              <a:t>Makanan seperti ini sering disebut functional food,</a:t>
            </a:r>
            <a:r>
              <a:rPr lang="en-US" dirty="0"/>
              <a:t> </a:t>
            </a:r>
            <a:r>
              <a:rPr lang="id-ID" dirty="0"/>
              <a:t>komponennya memberikan manfaat untuk kesehatan</a:t>
            </a:r>
          </a:p>
        </p:txBody>
      </p:sp>
      <p:pic>
        <p:nvPicPr>
          <p:cNvPr id="1027" name="Picture 3" descr="Image result for nutrasetikal">
            <a:hlinkClick r:id="rId2"/>
            <a:extLst>
              <a:ext uri="{FF2B5EF4-FFF2-40B4-BE49-F238E27FC236}">
                <a16:creationId xmlns:a16="http://schemas.microsoft.com/office/drawing/2014/main" id="{46E84F29-1D91-45E0-8CF0-D2CB112A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93" y="571929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4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5C8B2-0D5E-4304-B718-CB16D254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600D-0BD3-454A-BD67-C415B23B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Jenis –jenis produk bahan alam yang digunakan seb</a:t>
            </a:r>
            <a:r>
              <a:rPr lang="en-US" dirty="0"/>
              <a:t>a</a:t>
            </a:r>
            <a:r>
              <a:rPr lang="id-ID" dirty="0"/>
              <a:t>gai nutr</a:t>
            </a:r>
            <a:r>
              <a:rPr lang="en-US"/>
              <a:t>a</a:t>
            </a:r>
            <a:r>
              <a:rPr lang="id-ID"/>
              <a:t>setikal </a:t>
            </a:r>
            <a:r>
              <a:rPr lang="id-ID" dirty="0"/>
              <a:t>:</a:t>
            </a:r>
          </a:p>
          <a:p>
            <a:pPr marL="0" indent="0">
              <a:buNone/>
            </a:pPr>
            <a:r>
              <a:rPr lang="id-ID" dirty="0"/>
              <a:t>1.Produk bahan alam yang distandarisasi dengan kemampuan dan marker yang telah diketahui. Standarisasi berdasarkan kepada kandungan fitokimia dengan metodemetode analitik untuk mendukungnya.</a:t>
            </a:r>
          </a:p>
          <a:p>
            <a:pPr marL="0" indent="0">
              <a:buNone/>
            </a:pPr>
            <a:r>
              <a:rPr lang="id-ID" dirty="0"/>
              <a:t>2</a:t>
            </a:r>
            <a:r>
              <a:rPr lang="en-US" dirty="0"/>
              <a:t>. </a:t>
            </a:r>
            <a:r>
              <a:rPr lang="id-ID" dirty="0"/>
              <a:t>Produk bahan alam dengan kemampuan dan marker yang telah diketahui , namun belum ada standarisasi.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071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0402-E8A6-4C85-AEA6-CBA93779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56242E-B839-4DC2-A2D0-A49D1689A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" y="469900"/>
            <a:ext cx="9449991" cy="6299994"/>
          </a:xfrm>
        </p:spPr>
      </p:pic>
    </p:spTree>
    <p:extLst>
      <p:ext uri="{BB962C8B-B14F-4D97-AF65-F5344CB8AC3E}">
        <p14:creationId xmlns:p14="http://schemas.microsoft.com/office/powerpoint/2010/main" val="371637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AE8C8-B7DE-4BCD-8B3F-567259F4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6" y="861798"/>
            <a:ext cx="10515600" cy="4351338"/>
          </a:xfrm>
        </p:spPr>
        <p:txBody>
          <a:bodyPr>
            <a:normAutofit/>
          </a:bodyPr>
          <a:lstStyle/>
          <a:p>
            <a:r>
              <a:rPr lang="id-ID" dirty="0"/>
              <a:t>dalam beberapa tahun terakhir, komposisi makanan telah dibuktikan secara ilmiah dapat menyebabkan penyakit berkaitan dengan gaya hidup,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juga </a:t>
            </a:r>
            <a:r>
              <a:rPr lang="en-US" dirty="0" err="1"/>
              <a:t>diyakini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menyembuhkan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17D7A-625C-4087-B521-7FD896875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2" t="17642" r="35540" b="51712"/>
          <a:stretch/>
        </p:blipFill>
        <p:spPr>
          <a:xfrm>
            <a:off x="2524177" y="2677813"/>
            <a:ext cx="7143645" cy="253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9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A19D4-DD23-4B1D-8AC7-8B0F8A03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1018"/>
            <a:ext cx="7254335" cy="5160963"/>
          </a:xfrm>
        </p:spPr>
        <p:txBody>
          <a:bodyPr>
            <a:normAutofit/>
          </a:bodyPr>
          <a:lstStyle/>
          <a:p>
            <a:r>
              <a:rPr lang="en-US" dirty="0"/>
              <a:t>Th </a:t>
            </a:r>
            <a:r>
              <a:rPr lang="id-ID" dirty="0"/>
              <a:t>1900an, pabrik makanan </a:t>
            </a:r>
            <a:r>
              <a:rPr lang="en-US" dirty="0"/>
              <a:t>A</a:t>
            </a:r>
            <a:r>
              <a:rPr lang="id-ID" dirty="0"/>
              <a:t>S menambahkan yodium 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id-ID" dirty="0"/>
              <a:t> garam mencegah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id-ID" dirty="0"/>
              <a:t>gondok </a:t>
            </a:r>
            <a:endParaRPr lang="en-US" dirty="0"/>
          </a:p>
          <a:p>
            <a:r>
              <a:rPr lang="en-US" dirty="0"/>
              <a:t>P</a:t>
            </a:r>
            <a:r>
              <a:rPr lang="id-ID" dirty="0"/>
              <a:t>ara peneliti menemukan ratusan </a:t>
            </a:r>
            <a:r>
              <a:rPr lang="en-US" dirty="0"/>
              <a:t>se</a:t>
            </a:r>
            <a:r>
              <a:rPr lang="id-ID" dirty="0"/>
              <a:t>nyawa yang memiliki fungs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id-ID" dirty="0"/>
              <a:t>temuan baru </a:t>
            </a:r>
            <a:r>
              <a:rPr lang="en-US" dirty="0"/>
              <a:t>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id-ID" dirty="0"/>
              <a:t>fitokimia (zat kimia tanaman non –nutritive yang memiliki khasiat perlindungan atau khasiat pencegah penyakit ) didalam makanan.</a:t>
            </a:r>
          </a:p>
          <a:p>
            <a:r>
              <a:rPr lang="id-ID" dirty="0"/>
              <a:t>Minat konsumen terhadap hubungan antara makanan dan kesehatan meningkatkan permintaan</a:t>
            </a:r>
            <a:r>
              <a:rPr lang="en-US" dirty="0"/>
              <a:t> </a:t>
            </a:r>
            <a:r>
              <a:rPr lang="id-ID" dirty="0"/>
              <a:t>informasi tentang nutr</a:t>
            </a:r>
            <a:r>
              <a:rPr lang="en-US" dirty="0"/>
              <a:t>a</a:t>
            </a:r>
            <a:r>
              <a:rPr lang="id-ID" dirty="0"/>
              <a:t>setikal.</a:t>
            </a:r>
          </a:p>
          <a:p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7875C-D7B1-456F-BD2B-A2A6145F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597" y="1166019"/>
            <a:ext cx="5158676" cy="2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3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C044-FA3F-4637-B7B6-117826E4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Nutrisetikal di Era Post Genomik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6C1F-FC13-417A-9415-4E452707D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558925"/>
            <a:ext cx="78359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id-ID" dirty="0"/>
              <a:t>bahwa buah –buahan dan sayur –sayuran dapat melindungi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id-ID" dirty="0"/>
              <a:t>dari penyakit kanker dan kardiovaskuler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id-ID" dirty="0"/>
              <a:t>antioksidan </a:t>
            </a:r>
            <a:r>
              <a:rPr lang="el-GR" dirty="0"/>
              <a:t>β–</a:t>
            </a:r>
            <a:r>
              <a:rPr lang="id-ID" dirty="0"/>
              <a:t>carotene dan asam askobat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Terdapat</a:t>
            </a:r>
            <a:r>
              <a:rPr lang="id-ID" dirty="0"/>
              <a:t> tiga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nutrasetika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:</a:t>
            </a:r>
          </a:p>
          <a:p>
            <a:r>
              <a:rPr lang="id-ID" dirty="0"/>
              <a:t>variabilitas dosis yang dikonsumsi dalam makanan akibat factor –factor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, </a:t>
            </a:r>
            <a:r>
              <a:rPr lang="en-US" dirty="0" err="1"/>
              <a:t>usia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, dan lain-lain</a:t>
            </a:r>
          </a:p>
          <a:p>
            <a:r>
              <a:rPr lang="id-ID" dirty="0"/>
              <a:t>Perbedaan paling nyata adalah kompleksitas kimia dalam makanan, kemungkinan sinergi, antagonism mutual, dan jenis interaksi lainnya diantara unsure pokok </a:t>
            </a:r>
            <a:r>
              <a:rPr lang="en-US" dirty="0" err="1"/>
              <a:t>makanan</a:t>
            </a:r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1663F1-AE43-4229-AF32-63F3ADCB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1836420"/>
            <a:ext cx="3619499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6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6B04E-A0EE-4819-BACD-1284E65B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09624"/>
            <a:ext cx="10363200" cy="5337175"/>
          </a:xfrm>
        </p:spPr>
        <p:txBody>
          <a:bodyPr>
            <a:normAutofit/>
          </a:bodyPr>
          <a:lstStyle/>
          <a:p>
            <a:r>
              <a:rPr lang="id-ID" dirty="0"/>
              <a:t>Genomika Fungsional sangat membantu dalam penelitian </a:t>
            </a:r>
            <a:r>
              <a:rPr lang="en-US" dirty="0" err="1"/>
              <a:t>nutrasetikal</a:t>
            </a:r>
            <a:r>
              <a:rPr lang="en-US" dirty="0"/>
              <a:t> </a:t>
            </a:r>
            <a:r>
              <a:rPr lang="id-ID" dirty="0"/>
              <a:t>dalam menjabarkan profil ekspresi gen secara global </a:t>
            </a:r>
            <a:r>
              <a:rPr lang="en-US" dirty="0"/>
              <a:t>yang</a:t>
            </a:r>
            <a:r>
              <a:rPr lang="id-ID" dirty="0"/>
              <a:t> diinduksi oleh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id-ID" dirty="0"/>
              <a:t>sehingga memberikan gambaran mekanisme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</a:p>
          <a:p>
            <a:r>
              <a:rPr lang="id-ID" dirty="0"/>
              <a:t>Teknologi cDNA </a:t>
            </a:r>
            <a:r>
              <a:rPr lang="en-US" dirty="0"/>
              <a:t>dan </a:t>
            </a:r>
            <a:r>
              <a:rPr lang="id-ID" dirty="0"/>
              <a:t>microarray digunakan untuk mengetahui </a:t>
            </a: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id-ID" dirty="0"/>
              <a:t>gen yang diatur oleh </a:t>
            </a:r>
            <a:r>
              <a:rPr lang="en-US" dirty="0" err="1"/>
              <a:t>zat-zat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 </a:t>
            </a:r>
          </a:p>
          <a:p>
            <a:r>
              <a:rPr lang="id-ID" dirty="0"/>
              <a:t>Penemuan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id-ID" dirty="0"/>
              <a:t>vitamin D oleh Hussler dan Norman pada tahun 1969 adalah salah satu contoh yang paling penting untuk fa</a:t>
            </a:r>
            <a:r>
              <a:rPr lang="en-US" dirty="0"/>
              <a:t>k</a:t>
            </a:r>
            <a:r>
              <a:rPr lang="id-ID" dirty="0"/>
              <a:t>tor transkripsi yang secara langsung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id-ID" dirty="0"/>
              <a:t>zat dalam makanan</a:t>
            </a: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9140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57BD-D053-4140-929E-D740DB2C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E11915-F8B3-4404-86DC-902692316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06" y="558085"/>
            <a:ext cx="8569894" cy="5741829"/>
          </a:xfrm>
        </p:spPr>
      </p:pic>
    </p:spTree>
    <p:extLst>
      <p:ext uri="{BB962C8B-B14F-4D97-AF65-F5344CB8AC3E}">
        <p14:creationId xmlns:p14="http://schemas.microsoft.com/office/powerpoint/2010/main" val="198335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8FFC-44BB-4243-9815-DD16AD30F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596900"/>
            <a:ext cx="5676900" cy="5580063"/>
          </a:xfrm>
        </p:spPr>
        <p:txBody>
          <a:bodyPr>
            <a:normAutofit fontScale="85000" lnSpcReduction="20000"/>
          </a:bodyPr>
          <a:lstStyle/>
          <a:p>
            <a:endParaRPr lang="id-ID" dirty="0"/>
          </a:p>
          <a:p>
            <a:r>
              <a:rPr lang="id-ID" dirty="0"/>
              <a:t>Interaksi antara reseptor –ligand merupakan landasan utama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nutrasetikal</a:t>
            </a:r>
            <a:r>
              <a:rPr lang="en-US" dirty="0"/>
              <a:t> </a:t>
            </a:r>
          </a:p>
          <a:p>
            <a:r>
              <a:rPr lang="id-ID" dirty="0"/>
              <a:t>Makanan mengandung banyak zat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id-ID" dirty="0"/>
              <a:t>mengikat reseptor, dan secara fungsional mengubah reseptor dan </a:t>
            </a:r>
            <a:r>
              <a:rPr lang="en-US" dirty="0"/>
              <a:t>m</a:t>
            </a:r>
            <a:r>
              <a:rPr lang="id-ID" dirty="0"/>
              <a:t>endorong terjadinya respon biologis </a:t>
            </a:r>
            <a:endParaRPr lang="en-US" dirty="0"/>
          </a:p>
          <a:p>
            <a:r>
              <a:rPr lang="id-ID" dirty="0"/>
              <a:t>Asam eicosapentaenoat (EPA) yang terkandung didalam minyak ikan adalah suatu receptor ligand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mengaktivasi</a:t>
            </a:r>
            <a:r>
              <a:rPr lang="en-US" dirty="0"/>
              <a:t> </a:t>
            </a:r>
            <a:r>
              <a:rPr lang="id-ID" dirty="0"/>
              <a:t>prolifera</a:t>
            </a:r>
            <a:r>
              <a:rPr lang="en-US" dirty="0" err="1"/>
              <a:t>si</a:t>
            </a:r>
            <a:r>
              <a:rPr lang="id-ID" dirty="0"/>
              <a:t> peroksisom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</a:p>
          <a:p>
            <a:r>
              <a:rPr lang="id-ID" dirty="0"/>
              <a:t>Thea flavin yang terkandung didalam teh adalah inhibitor untuk antiapoptotic Bcl-2 </a:t>
            </a:r>
            <a:endParaRPr lang="en-US" dirty="0"/>
          </a:p>
          <a:p>
            <a:r>
              <a:rPr lang="id-ID" dirty="0"/>
              <a:t>Kurkumin</a:t>
            </a:r>
            <a:r>
              <a:rPr lang="en-US" dirty="0"/>
              <a:t> </a:t>
            </a:r>
            <a:r>
              <a:rPr lang="id-ID" dirty="0"/>
              <a:t>dan asam ursolat menjadikan jalur apoptosis intrinsic dalam sel –sel tumor sebagai sasaran</a:t>
            </a:r>
            <a:endParaRPr lang="en-US" dirty="0"/>
          </a:p>
          <a:p>
            <a:endParaRPr lang="en-US" dirty="0"/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703C7-E7CA-428D-9CDE-8B3DB8C24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7" y="1452562"/>
            <a:ext cx="4694618" cy="40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72699-6345-4901-AC76-55D9F545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721518"/>
            <a:ext cx="7607300" cy="5806282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Nutrien yang paling banyak dikenal adalah </a:t>
            </a:r>
            <a:r>
              <a:rPr lang="en-US" dirty="0"/>
              <a:t>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id-ID" dirty="0"/>
              <a:t>antioksidan dan vitamin</a:t>
            </a:r>
            <a:endParaRPr lang="en-US" dirty="0"/>
          </a:p>
          <a:p>
            <a:r>
              <a:rPr lang="id-ID" dirty="0"/>
              <a:t>Asupan vitamin E yang tinggi didalam makanan dapat mencegah penyakit Parkinson</a:t>
            </a:r>
            <a:endParaRPr lang="en-US" dirty="0"/>
          </a:p>
          <a:p>
            <a:r>
              <a:rPr lang="id-ID" dirty="0"/>
              <a:t>vitamin C yang mengandung </a:t>
            </a:r>
            <a:r>
              <a:rPr lang="en-US" dirty="0"/>
              <a:t>anti</a:t>
            </a:r>
            <a:r>
              <a:rPr lang="id-ID" dirty="0"/>
              <a:t>oksida</a:t>
            </a:r>
            <a:r>
              <a:rPr lang="en-US" dirty="0"/>
              <a:t>n</a:t>
            </a:r>
            <a:r>
              <a:rPr lang="id-ID" dirty="0"/>
              <a:t>, asam dihidro –askorbat </a:t>
            </a:r>
            <a:r>
              <a:rPr lang="en-US" dirty="0"/>
              <a:t>yang </a:t>
            </a:r>
            <a:r>
              <a:rPr lang="id-ID" dirty="0"/>
              <a:t>dapat menembus penghambat darah otak dengan mudah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id-ID" dirty="0"/>
              <a:t>peningkatan Uptake antioksidan didalam system syaraf pusat</a:t>
            </a:r>
            <a:endParaRPr lang="en-US" dirty="0"/>
          </a:p>
          <a:p>
            <a:r>
              <a:rPr lang="id-ID" dirty="0"/>
              <a:t>Jadi sebagaian ahli merasa bahwa proses ini berpotensi membantu pengobatan penyakit Alzheimer</a:t>
            </a:r>
            <a:endParaRPr lang="en-US" dirty="0"/>
          </a:p>
          <a:p>
            <a:r>
              <a:rPr lang="en-US" dirty="0"/>
              <a:t>K</a:t>
            </a:r>
            <a:r>
              <a:rPr lang="id-ID" dirty="0"/>
              <a:t>ombinasi vitamin E, C,dan beta carotene berguna untuk menurunkan oksidasi lipoprotein rendah dan selanjutnya menurunkan resiko aterokslerosis.</a:t>
            </a:r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1ED65-80BA-4A44-9B76-E5CAB1A96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130300"/>
            <a:ext cx="3873499" cy="38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3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1135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Garamond Pro</vt:lpstr>
      <vt:lpstr>Arial</vt:lpstr>
      <vt:lpstr>Calibri</vt:lpstr>
      <vt:lpstr>Calibri Light</vt:lpstr>
      <vt:lpstr>Times New Roman</vt:lpstr>
      <vt:lpstr>Office Theme</vt:lpstr>
      <vt:lpstr>Nutrasetikal</vt:lpstr>
      <vt:lpstr>Pendahuluan </vt:lpstr>
      <vt:lpstr>PowerPoint Presentation</vt:lpstr>
      <vt:lpstr>PowerPoint Presentation</vt:lpstr>
      <vt:lpstr>Nutrisetikal di Era Post Genomik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Fitokimia</vt:lpstr>
      <vt:lpstr>PowerPoint Presentation</vt:lpstr>
      <vt:lpstr>Fitokimia : Karotenoid </vt:lpstr>
      <vt:lpstr>PowerPoint Presentation</vt:lpstr>
      <vt:lpstr>Licopen</vt:lpstr>
      <vt:lpstr>Lutein dan Zeaxanthin </vt:lpstr>
      <vt:lpstr>Karotenoid; Astaxanthin</vt:lpstr>
      <vt:lpstr>Terapi dengan antioksidan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Nutrasetikal</dc:title>
  <dc:creator>Shinanju Keep</dc:creator>
  <cp:lastModifiedBy>Shinanju Keep</cp:lastModifiedBy>
  <cp:revision>28</cp:revision>
  <dcterms:created xsi:type="dcterms:W3CDTF">2019-05-07T21:15:53Z</dcterms:created>
  <dcterms:modified xsi:type="dcterms:W3CDTF">2019-07-15T09:38:15Z</dcterms:modified>
</cp:coreProperties>
</file>