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96" r:id="rId5"/>
    <p:sldId id="297" r:id="rId6"/>
    <p:sldId id="298" r:id="rId7"/>
    <p:sldId id="300" r:id="rId8"/>
    <p:sldId id="301" r:id="rId9"/>
    <p:sldId id="299" r:id="rId10"/>
    <p:sldId id="302" r:id="rId11"/>
    <p:sldId id="304" r:id="rId12"/>
    <p:sldId id="303" r:id="rId13"/>
    <p:sldId id="292" r:id="rId14"/>
    <p:sldId id="305" r:id="rId15"/>
    <p:sldId id="312" r:id="rId16"/>
    <p:sldId id="318" r:id="rId17"/>
    <p:sldId id="306" r:id="rId18"/>
    <p:sldId id="309" r:id="rId19"/>
    <p:sldId id="310" r:id="rId20"/>
    <p:sldId id="317" r:id="rId21"/>
    <p:sldId id="308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6" autoAdjust="0"/>
    <p:restoredTop sz="94660"/>
  </p:normalViewPr>
  <p:slideViewPr>
    <p:cSldViewPr snapToGrid="0">
      <p:cViewPr>
        <p:scale>
          <a:sx n="80" d="100"/>
          <a:sy n="80" d="100"/>
        </p:scale>
        <p:origin x="132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B3B04-8A27-4055-A08E-C23CD99DB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064BB-F9A5-4274-9B0A-513BFCEFE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4EE65-B74C-417F-ABDA-16D679D4A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AD2-64F1-44C0-A757-EDC538E4426F}" type="datetimeFigureOut">
              <a:rPr lang="id-ID" smtClean="0"/>
              <a:t>15/04/2019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FC669-0898-431C-A318-7045063E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26C3D-2290-4C3A-BD9D-3034B77E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82D-BCF9-4853-ADDA-2B18D0EAAB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8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B312-66DF-413E-9BA2-0E36087A0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4E1FBD-2FF2-4EB4-AFE6-55ADF3A98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0E141-0386-49B4-B3F8-A8AD1D871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AD2-64F1-44C0-A757-EDC538E4426F}" type="datetimeFigureOut">
              <a:rPr lang="id-ID" smtClean="0"/>
              <a:t>15/04/2019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E3726-1668-4FCF-BBA5-F832E9CA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01C28-745B-49A3-ABD6-4C19E3E5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82D-BCF9-4853-ADDA-2B18D0EAAB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948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4B0A9F-2828-4822-B4C5-2F175E928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430F1-726F-4D5F-95DB-D4BB5CD17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A3966-9C07-480C-85C3-001D11DED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AD2-64F1-44C0-A757-EDC538E4426F}" type="datetimeFigureOut">
              <a:rPr lang="id-ID" smtClean="0"/>
              <a:t>15/04/2019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809A6-D33A-4765-8042-3C69A798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98331-9391-4C94-B997-CC8684AC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82D-BCF9-4853-ADDA-2B18D0EAAB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692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288E4-4D96-4433-A0D9-CEB963A1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8E62B-F95E-42EF-BCAB-F26FC6A61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8BC44-2805-4288-960D-997D1390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AD2-64F1-44C0-A757-EDC538E4426F}" type="datetimeFigureOut">
              <a:rPr lang="id-ID" smtClean="0"/>
              <a:t>15/04/2019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C558A-E7C9-4B0A-8544-A63E7F2A9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8F203-C309-4818-BC5C-BE0A6A05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82D-BCF9-4853-ADDA-2B18D0EAAB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644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8B90-551E-4FA4-AC24-E0A21E99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658AE-E3D3-4135-9A3F-804760BA7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0C791-D506-4B73-9EAF-7348B6B5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AD2-64F1-44C0-A757-EDC538E4426F}" type="datetimeFigureOut">
              <a:rPr lang="id-ID" smtClean="0"/>
              <a:t>15/04/2019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0DECB-D948-495C-9183-25A8E87A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C0670-6BE5-4666-8F70-A95BCE58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82D-BCF9-4853-ADDA-2B18D0EAAB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095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7486A-55E9-401E-8296-8EED0ADD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3277-39CE-4966-AE59-233F9C7C8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F311C-8ABE-4553-ABCC-54F44FE22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E67BB-52DF-4CD5-889D-4D961728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AD2-64F1-44C0-A757-EDC538E4426F}" type="datetimeFigureOut">
              <a:rPr lang="id-ID" smtClean="0"/>
              <a:t>15/04/2019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05BA6-64FC-4872-8537-9AAC519E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36749-0AE9-4DA5-98D0-9493899FA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82D-BCF9-4853-ADDA-2B18D0EAAB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260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24D67-3560-4778-BA86-0773C43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AFD9-E885-42CA-A4C8-2C3E007D9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8AF04-ACC4-4B8C-BE1F-1B071F582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0F32D-495E-4D84-8BF4-5F9058BEA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6C3C3-2616-4A3E-964B-CA41A390F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BD9F2-DDD3-4170-A825-2D6D4977F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AD2-64F1-44C0-A757-EDC538E4426F}" type="datetimeFigureOut">
              <a:rPr lang="id-ID" smtClean="0"/>
              <a:t>15/04/2019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53067-3188-4B80-A43C-0A28CC3F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C4E71-611B-4A66-9A7E-3BE2790F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82D-BCF9-4853-ADDA-2B18D0EAAB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190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BD23-B27E-4FF6-B59F-45F4652B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814CB-B3ED-460C-B7F9-9B7D447F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AD2-64F1-44C0-A757-EDC538E4426F}" type="datetimeFigureOut">
              <a:rPr lang="id-ID" smtClean="0"/>
              <a:t>15/04/2019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46F373-AB3B-4C6D-BADC-C73A3E95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4B0F2-B8B1-4943-98CC-3AC54F49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82D-BCF9-4853-ADDA-2B18D0EAAB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380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708D44-5FFE-4FEC-95A7-BB6562C6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AD2-64F1-44C0-A757-EDC538E4426F}" type="datetimeFigureOut">
              <a:rPr lang="id-ID" smtClean="0"/>
              <a:t>15/04/2019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3BFBB-9E8B-40FB-9A4F-EA011B61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D5DB8-9474-415F-832B-1AC52C24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82D-BCF9-4853-ADDA-2B18D0EAAB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056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0264E-45DC-45BB-AC6E-A6AC3E7A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1E0E9-7F61-43DE-993B-048CEDF40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47362-E893-4317-BF89-A2438BF6C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2CF26-1C83-4E24-8155-21F67A7FC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AD2-64F1-44C0-A757-EDC538E4426F}" type="datetimeFigureOut">
              <a:rPr lang="id-ID" smtClean="0"/>
              <a:t>15/04/2019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DC392-83C4-4B6B-97B5-9AC51821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7674E-2C27-43A6-812B-C911911D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82D-BCF9-4853-ADDA-2B18D0EAAB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365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B976-4376-4AD5-AF04-3A494E4C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0D3CC5-3F5F-412F-AC18-BF8C2E9A6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80A81-3684-4269-8B4E-C5BCA5CE9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81DA7-197F-4D4F-8B1E-F49CD77FC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AD2-64F1-44C0-A757-EDC538E4426F}" type="datetimeFigureOut">
              <a:rPr lang="id-ID" smtClean="0"/>
              <a:t>15/04/2019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0925A-473F-4907-A6F0-FA7EF075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BCF84-41D3-4704-9880-D6DC182B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82D-BCF9-4853-ADDA-2B18D0EAAB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134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ACAB6-989B-4BE1-9913-A831BE6B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E7AC8-E7EE-4F1C-B738-91FB69796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48535-0C8A-4A0E-BA8A-11F7ED798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23AD2-64F1-44C0-A757-EDC538E4426F}" type="datetimeFigureOut">
              <a:rPr lang="id-ID" smtClean="0"/>
              <a:t>15/04/2019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5B50B-0D11-49BD-A040-AD8F8D572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FEAD-93A1-4557-9A83-B27ECEC53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4682D-BCF9-4853-ADDA-2B18D0EAAB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748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imgres?imgurl=https%3A%2F%2Fzyamassyaf.files.wordpress.com%2F2015%2F01%2Fmanusia-dan-lingkungan.png&amp;imgrefurl=https%3A%2F%2Fzyamassyaf.wordpress.com%2F2015%2F01%2F15%2Fmanusia-dan-lingkungan%2F&amp;docid=8fdo807XjgFY0M&amp;tbnid=STJT0GIAXr0nXM%3A&amp;vet=10ahUKEwjoiujj5NPhAhXi6XMBHVOLD1YQMwg_KAAwAA..i&amp;w=644&amp;h=376&amp;safe=active&amp;bih=532&amp;biw=1051&amp;q=manusia%20dan%20lingkungannya&amp;ved=0ahUKEwjoiujj5NPhAhXi6XMBHVOLD1YQMwg_KAAwAA&amp;iact=mrc&amp;uact=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m/url?sa=i&amp;rct=j&amp;q=&amp;esrc=s&amp;source=images&amp;cd=&amp;ved=2ahUKEwi9t6XkrdThAhVv63MBHStwC8YQjRx6BAgBEAU&amp;url=https%3A%2F%2Fthegorbalsla.com%2Fucapan-terimakasih%2F&amp;psig=AOvVaw2MMCHWR7gtSdJFM9DnlSgZ&amp;ust=155549532201960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%3A%2F%2Fujiansma.com%2Fwp-content%2Fuploads%2F2013%2F06%2Fimages2.jpg&amp;imgrefurl=http%3A%2F%2Fujiansma.com%2Fapa-itu-oksigen&amp;docid=xa7rtksAYi4GNM&amp;tbnid=lHDdR-D6FuC-LM%3A&amp;vet=10ahUKEwizkYGh5tPhAhUt6nMBHV1GCv8QMwhEKAUwBQ..i&amp;w=266&amp;h=190&amp;safe=active&amp;bih=532&amp;biw=1051&amp;q=oksigen%20&amp;ved=0ahUKEwizkYGh5tPhAhUt6nMBHV1GCv8QMwhEKAUwBQ&amp;iact=mrc&amp;uact=8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m/url?sa=i&amp;rct=j&amp;q=&amp;esrc=s&amp;source=images&amp;cd=&amp;ved=2ahUKEwjlueu05tPhAhUa7nMBHX8KCowQjRx6BAgBEAU&amp;url=https%3A%2F%2Fwww.kata.co.id%2FPengertian%2FCahaya%2F1079&amp;psig=AOvVaw1dDP8Xxcpd3JHZ4JNfFnFC&amp;ust=1555476162113054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lponsin.wordpress.com/picture23-3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alponsin.wordpress.com/picture24-2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AB14-D79D-4FDF-AF6A-6D953C32B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Aktivasi</a:t>
            </a:r>
            <a:r>
              <a:rPr lang="en-US" dirty="0"/>
              <a:t> </a:t>
            </a:r>
            <a:r>
              <a:rPr lang="en-US" dirty="0" err="1"/>
              <a:t>Expresi</a:t>
            </a:r>
            <a:r>
              <a:rPr lang="en-US" dirty="0"/>
              <a:t> Gen </a:t>
            </a:r>
            <a:br>
              <a:rPr lang="en-US" dirty="0"/>
            </a:b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transduksi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26662-9B9A-415D-B8BD-F941C46848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9591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E90A-CB10-4369-BD6A-ACFAE3A3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Reseptor permukaan sel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D11DC-3CCF-4F44-AA5D-956891A1B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582" y="1490774"/>
            <a:ext cx="9981127" cy="4351338"/>
          </a:xfrm>
        </p:spPr>
        <p:txBody>
          <a:bodyPr/>
          <a:lstStyle/>
          <a:p>
            <a:r>
              <a:rPr lang="id-ID" dirty="0"/>
              <a:t>memiliki tiga tipe yaitu</a:t>
            </a:r>
            <a:endParaRPr lang="en-US" dirty="0"/>
          </a:p>
          <a:p>
            <a:pPr marL="0" indent="0">
              <a:buNone/>
            </a:pPr>
            <a:r>
              <a:rPr lang="id-ID" dirty="0"/>
              <a:t>1) </a:t>
            </a:r>
            <a:r>
              <a:rPr lang="id-ID" i="1" dirty="0"/>
              <a:t>Ion channel-linked receptors, </a:t>
            </a:r>
            <a:r>
              <a:rPr lang="id-ID" dirty="0"/>
              <a:t>sinyal molekul berupa Ionotropic</a:t>
            </a:r>
            <a:endParaRPr lang="en-US" dirty="0"/>
          </a:p>
          <a:p>
            <a:pPr marL="0" indent="0">
              <a:buNone/>
            </a:pPr>
            <a:r>
              <a:rPr lang="id-ID" dirty="0"/>
              <a:t>2) </a:t>
            </a:r>
            <a:r>
              <a:rPr lang="id-ID" i="1" dirty="0"/>
              <a:t>Trans membrane receptors</a:t>
            </a:r>
            <a:r>
              <a:rPr lang="id-ID" dirty="0"/>
              <a:t> atau </a:t>
            </a:r>
            <a:r>
              <a:rPr lang="id-ID" i="1" dirty="0"/>
              <a:t>g-protein-coupled receptors</a:t>
            </a:r>
            <a:r>
              <a:rPr lang="id-ID" dirty="0"/>
              <a:t>, sinyal molekul berupa metabotropic</a:t>
            </a:r>
            <a:endParaRPr lang="en-US" dirty="0"/>
          </a:p>
          <a:p>
            <a:pPr marL="0" indent="0">
              <a:buNone/>
            </a:pPr>
            <a:r>
              <a:rPr lang="id-ID" dirty="0"/>
              <a:t>3) </a:t>
            </a:r>
            <a:r>
              <a:rPr lang="id-ID" i="1" dirty="0"/>
              <a:t>Receptors protein kinases or bind kinases atau enzyme-linked receptors</a:t>
            </a:r>
            <a:r>
              <a:rPr lang="id-ID" dirty="0"/>
              <a:t>, sinyal molekul berupa protein kinases, Neurotrophin-R.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5564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610E-8CB3-488B-885F-F6CBC00D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23" y="91113"/>
            <a:ext cx="10515600" cy="1325563"/>
          </a:xfrm>
        </p:spPr>
        <p:txBody>
          <a:bodyPr/>
          <a:lstStyle/>
          <a:p>
            <a:r>
              <a:rPr lang="id-ID" i="1" dirty="0"/>
              <a:t>Ion channel-linked receptors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177CA-7CB8-4314-B727-CDDB69E8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98" y="1275009"/>
            <a:ext cx="6605789" cy="4760287"/>
          </a:xfrm>
        </p:spPr>
        <p:txBody>
          <a:bodyPr>
            <a:normAutofit/>
          </a:bodyPr>
          <a:lstStyle/>
          <a:p>
            <a:r>
              <a:rPr lang="id-ID" dirty="0"/>
              <a:t>ion channel merespon sinyal kimia</a:t>
            </a:r>
            <a:r>
              <a:rPr lang="en-US" dirty="0"/>
              <a:t> </a:t>
            </a:r>
            <a:r>
              <a:rPr lang="id-ID" dirty="0"/>
              <a:t>dan stimulus non-kimiawi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id-ID" dirty="0"/>
              <a:t>akan memacu perubahan konformasi protein dan membuka channel,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id-ID" dirty="0"/>
              <a:t>ion-ion bergerak ke dalam atau ke luar sel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id-ID" dirty="0"/>
              <a:t>membran sel.</a:t>
            </a:r>
          </a:p>
          <a:p>
            <a:r>
              <a:rPr lang="id-ID" dirty="0"/>
              <a:t>Channels ini mempunyai domain ligand-binding pada permukaan intraselulernya yang berinteraksi dengan second messengers seperti Ca</a:t>
            </a:r>
            <a:r>
              <a:rPr lang="id-ID" baseline="30000" dirty="0"/>
              <a:t>2+</a:t>
            </a:r>
            <a:r>
              <a:rPr lang="id-ID" dirty="0"/>
              <a:t> dan </a:t>
            </a:r>
            <a:r>
              <a:rPr lang="id-ID" i="1" dirty="0"/>
              <a:t>cyclic nucleotides </a:t>
            </a:r>
            <a:r>
              <a:rPr lang="id-ID" dirty="0"/>
              <a:t>cAMP dan cGMP</a:t>
            </a:r>
            <a:endParaRPr lang="en-US" dirty="0"/>
          </a:p>
          <a:p>
            <a:endParaRPr lang="id-ID" dirty="0"/>
          </a:p>
        </p:txBody>
      </p:sp>
      <p:pic>
        <p:nvPicPr>
          <p:cNvPr id="11" name="Picture 10" descr="Picture25">
            <a:extLst>
              <a:ext uri="{FF2B5EF4-FFF2-40B4-BE49-F238E27FC236}">
                <a16:creationId xmlns:a16="http://schemas.microsoft.com/office/drawing/2014/main" id="{21B52B5D-ECC6-4CC7-9C54-F263DD505E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242" y="2079734"/>
            <a:ext cx="5544758" cy="2492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88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1ADE-C924-4739-890A-FFF0E5BF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76" y="197701"/>
            <a:ext cx="10515600" cy="987156"/>
          </a:xfrm>
        </p:spPr>
        <p:txBody>
          <a:bodyPr/>
          <a:lstStyle/>
          <a:p>
            <a:r>
              <a:rPr lang="id-ID" b="1" i="1" dirty="0"/>
              <a:t>g-protein-coupled receptors</a:t>
            </a:r>
            <a:endParaRPr lang="id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73211-D697-4362-A1EF-366A3F264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76" y="1352282"/>
            <a:ext cx="10927724" cy="4824681"/>
          </a:xfrm>
        </p:spPr>
        <p:txBody>
          <a:bodyPr>
            <a:normAutofit/>
          </a:bodyPr>
          <a:lstStyle/>
          <a:p>
            <a:r>
              <a:rPr lang="id-ID" dirty="0"/>
              <a:t>G-proteins, merupakan protein transmembran dengan 7 motif struktur, sebagai pengubah molecular</a:t>
            </a:r>
            <a:r>
              <a:rPr lang="en-US" dirty="0"/>
              <a:t> dan p</a:t>
            </a:r>
            <a:r>
              <a:rPr lang="id-ID" dirty="0"/>
              <a:t>engendali</a:t>
            </a:r>
            <a:r>
              <a:rPr lang="en-US" dirty="0"/>
              <a:t> </a:t>
            </a:r>
            <a:r>
              <a:rPr lang="id-ID" dirty="0"/>
              <a:t>proses biologis</a:t>
            </a:r>
            <a:endParaRPr lang="en-US" dirty="0"/>
          </a:p>
          <a:p>
            <a:r>
              <a:rPr lang="id-ID" dirty="0"/>
              <a:t>Dalam mekanisme reseptor yang diperantarai oleh G-protein biasanya terdapat beberapa </a:t>
            </a:r>
            <a:r>
              <a:rPr lang="id-ID" i="1" dirty="0"/>
              <a:t>second messenger </a:t>
            </a:r>
            <a:r>
              <a:rPr lang="id-ID" dirty="0"/>
              <a:t>yang terlibat seperti cAMP, Ca</a:t>
            </a:r>
            <a:r>
              <a:rPr lang="id-ID" baseline="30000" dirty="0"/>
              <a:t>2+ </a:t>
            </a:r>
            <a:r>
              <a:rPr lang="id-ID" dirty="0"/>
              <a:t>dan fosfolipase </a:t>
            </a:r>
            <a:r>
              <a:rPr lang="en-US" dirty="0"/>
              <a:t>C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 descr="Picture26">
            <a:extLst>
              <a:ext uri="{FF2B5EF4-FFF2-40B4-BE49-F238E27FC236}">
                <a16:creationId xmlns:a16="http://schemas.microsoft.com/office/drawing/2014/main" id="{5464FB25-DC3B-4239-99FA-9D95E4DA63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37" y="3541497"/>
            <a:ext cx="6184211" cy="3118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57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Asm 2">
            <a:extLst>
              <a:ext uri="{FF2B5EF4-FFF2-40B4-BE49-F238E27FC236}">
                <a16:creationId xmlns:a16="http://schemas.microsoft.com/office/drawing/2014/main" id="{C46775C9-C5CF-4191-AB5B-C5A2BA96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76200"/>
            <a:ext cx="4976812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7" name="Text Box 3">
            <a:extLst>
              <a:ext uri="{FF2B5EF4-FFF2-40B4-BE49-F238E27FC236}">
                <a16:creationId xmlns:a16="http://schemas.microsoft.com/office/drawing/2014/main" id="{0B954BC8-BDC3-479C-906E-5F0D5B54C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1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d-ID" sz="2800">
                <a:solidFill>
                  <a:schemeClr val="folHlink"/>
                </a:solidFill>
                <a:latin typeface="Tahoma" panose="020B0604030504040204" pitchFamily="34" charset="0"/>
              </a:rPr>
              <a:t>G protein-linked receptor</a:t>
            </a: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A42A2398-B478-4B36-97BC-BF5593B5F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1"/>
            <a:ext cx="41148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lphaUcPeriod"/>
            </a:pPr>
            <a:r>
              <a:rPr lang="en-US" altLang="id-ID" sz="2400" dirty="0" err="1">
                <a:latin typeface="Tahoma" panose="020B0604030504040204" pitchFamily="34" charset="0"/>
              </a:rPr>
              <a:t>Ketika</a:t>
            </a:r>
            <a:r>
              <a:rPr lang="en-US" altLang="id-ID" sz="2400" dirty="0">
                <a:latin typeface="Tahoma" panose="020B0604030504040204" pitchFamily="34" charset="0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</a:rPr>
              <a:t>tidak</a:t>
            </a:r>
            <a:r>
              <a:rPr lang="en-US" altLang="id-ID" sz="2400" dirty="0">
                <a:latin typeface="Tahoma" panose="020B0604030504040204" pitchFamily="34" charset="0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</a:rPr>
              <a:t>ada</a:t>
            </a:r>
            <a:r>
              <a:rPr lang="en-US" altLang="id-ID" sz="2400" dirty="0">
                <a:latin typeface="Tahoma" panose="020B0604030504040204" pitchFamily="34" charset="0"/>
              </a:rPr>
              <a:t> stimulus, </a:t>
            </a:r>
            <a:r>
              <a:rPr lang="en-US" altLang="id-ID" sz="2400" dirty="0" err="1">
                <a:latin typeface="Tahoma" panose="020B0604030504040204" pitchFamily="34" charset="0"/>
              </a:rPr>
              <a:t>reseptor</a:t>
            </a:r>
            <a:r>
              <a:rPr lang="en-US" altLang="id-ID" sz="2400" dirty="0">
                <a:latin typeface="Tahoma" panose="020B0604030504040204" pitchFamily="34" charset="0"/>
              </a:rPr>
              <a:t> dan G protein </a:t>
            </a:r>
            <a:r>
              <a:rPr lang="en-US" altLang="id-ID" sz="2400" dirty="0" err="1">
                <a:latin typeface="Tahoma" panose="020B0604030504040204" pitchFamily="34" charset="0"/>
              </a:rPr>
              <a:t>inaktif</a:t>
            </a:r>
            <a:r>
              <a:rPr lang="en-US" altLang="id-ID" sz="2400" dirty="0">
                <a:latin typeface="Tahoma" panose="020B0604030504040204" pitchFamily="34" charset="0"/>
              </a:rPr>
              <a:t> dan </a:t>
            </a:r>
            <a:r>
              <a:rPr lang="en-US" altLang="id-ID" sz="2400" dirty="0" err="1">
                <a:latin typeface="Tahoma" panose="020B0604030504040204" pitchFamily="34" charset="0"/>
              </a:rPr>
              <a:t>terpisah</a:t>
            </a:r>
            <a:endParaRPr lang="en-US" altLang="id-ID" sz="2400" dirty="0">
              <a:latin typeface="Tahoma" panose="020B0604030504040204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AutoNum type="alphaUcPeriod"/>
            </a:pPr>
            <a:r>
              <a:rPr lang="en-US" altLang="id-ID" sz="2400" dirty="0" err="1">
                <a:latin typeface="Tahoma" panose="020B0604030504040204" pitchFamily="34" charset="0"/>
              </a:rPr>
              <a:t>Ketika</a:t>
            </a:r>
            <a:r>
              <a:rPr lang="en-US" altLang="id-ID" sz="2400" dirty="0">
                <a:latin typeface="Tahoma" panose="020B0604030504040204" pitchFamily="34" charset="0"/>
              </a:rPr>
              <a:t> signal </a:t>
            </a:r>
            <a:r>
              <a:rPr lang="en-US" altLang="id-ID" sz="2400" dirty="0" err="1">
                <a:latin typeface="Tahoma" panose="020B0604030504040204" pitchFamily="34" charset="0"/>
              </a:rPr>
              <a:t>ekstraseluler</a:t>
            </a:r>
            <a:r>
              <a:rPr lang="en-US" altLang="id-ID" sz="2400" dirty="0">
                <a:latin typeface="Tahoma" panose="020B0604030504040204" pitchFamily="34" charset="0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</a:rPr>
              <a:t>terikat</a:t>
            </a:r>
            <a:r>
              <a:rPr lang="en-US" altLang="id-ID" sz="2400" dirty="0">
                <a:latin typeface="Tahoma" panose="020B0604030504040204" pitchFamily="34" charset="0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</a:rPr>
              <a:t>dgn</a:t>
            </a:r>
            <a:r>
              <a:rPr lang="en-US" altLang="id-ID" sz="2400" dirty="0">
                <a:latin typeface="Tahoma" panose="020B0604030504040204" pitchFamily="34" charset="0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</a:rPr>
              <a:t>reseptor</a:t>
            </a:r>
            <a:r>
              <a:rPr lang="en-US" altLang="id-ID" sz="2400" dirty="0">
                <a:latin typeface="Tahoma" panose="020B0604030504040204" pitchFamily="34" charset="0"/>
              </a:rPr>
              <a:t>, </a:t>
            </a:r>
            <a:r>
              <a:rPr lang="en-US" altLang="id-ID" sz="2400" dirty="0" err="1">
                <a:latin typeface="Tahoma" panose="020B0604030504040204" pitchFamily="34" charset="0"/>
              </a:rPr>
              <a:t>terjadi</a:t>
            </a:r>
            <a:r>
              <a:rPr lang="en-US" altLang="id-ID" sz="2400" dirty="0">
                <a:latin typeface="Tahoma" panose="020B0604030504040204" pitchFamily="34" charset="0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</a:rPr>
              <a:t>perubahan</a:t>
            </a:r>
            <a:r>
              <a:rPr lang="en-US" altLang="id-ID" sz="2400" dirty="0">
                <a:latin typeface="Tahoma" panose="020B0604030504040204" pitchFamily="34" charset="0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</a:rPr>
              <a:t>konformasi</a:t>
            </a:r>
            <a:r>
              <a:rPr lang="en-US" altLang="id-ID" sz="2400" dirty="0">
                <a:latin typeface="Tahoma" panose="020B0604030504040204" pitchFamily="34" charset="0"/>
              </a:rPr>
              <a:t> pada </a:t>
            </a:r>
            <a:r>
              <a:rPr lang="en-US" altLang="id-ID" sz="2400" dirty="0" err="1">
                <a:latin typeface="Tahoma" panose="020B0604030504040204" pitchFamily="34" charset="0"/>
              </a:rPr>
              <a:t>reseptor</a:t>
            </a:r>
            <a:r>
              <a:rPr lang="en-US" altLang="id-ID" sz="2400" dirty="0">
                <a:latin typeface="Tahoma" panose="020B0604030504040204" pitchFamily="34" charset="0"/>
              </a:rPr>
              <a:t>; G protein </a:t>
            </a:r>
            <a:r>
              <a:rPr lang="en-US" altLang="id-ID" sz="2400" dirty="0" err="1">
                <a:latin typeface="Tahoma" panose="020B0604030504040204" pitchFamily="34" charset="0"/>
              </a:rPr>
              <a:t>terikat</a:t>
            </a:r>
            <a:r>
              <a:rPr lang="en-US" altLang="id-ID" sz="2400" dirty="0">
                <a:latin typeface="Tahoma" panose="020B0604030504040204" pitchFamily="34" charset="0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</a:rPr>
              <a:t>reseptor</a:t>
            </a:r>
            <a:endParaRPr lang="en-US" altLang="id-ID" sz="2400" dirty="0">
              <a:latin typeface="Tahoma" panose="020B0604030504040204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AutoNum type="alphaUcPeriod"/>
            </a:pPr>
            <a:r>
              <a:rPr lang="en-US" altLang="id-ID" sz="2400" dirty="0" err="1">
                <a:latin typeface="Tahoma" panose="020B0604030504040204" pitchFamily="34" charset="0"/>
              </a:rPr>
              <a:t>Perubahan</a:t>
            </a:r>
            <a:r>
              <a:rPr lang="en-US" altLang="id-ID" sz="2400" dirty="0">
                <a:latin typeface="Tahoma" panose="020B0604030504040204" pitchFamily="34" charset="0"/>
              </a:rPr>
              <a:t> pada </a:t>
            </a:r>
            <a:r>
              <a:rPr lang="el-GR" altLang="id-ID" sz="2400" dirty="0">
                <a:latin typeface="Tahoma" panose="020B0604030504040204" pitchFamily="34" charset="0"/>
              </a:rPr>
              <a:t>α</a:t>
            </a:r>
            <a:r>
              <a:rPr lang="en-US" altLang="id-ID" sz="2400" dirty="0">
                <a:latin typeface="Tahoma" panose="020B0604030504040204" pitchFamily="34" charset="0"/>
              </a:rPr>
              <a:t>-subunit </a:t>
            </a:r>
            <a:r>
              <a:rPr lang="en-US" altLang="id-ID" sz="2400" dirty="0" err="1">
                <a:latin typeface="Tahoma" panose="020B0604030504040204" pitchFamily="34" charset="0"/>
              </a:rPr>
              <a:t>menyebabkan</a:t>
            </a:r>
            <a:r>
              <a:rPr lang="en-US" altLang="id-ID" sz="2400" dirty="0">
                <a:latin typeface="Tahoma" panose="020B0604030504040204" pitchFamily="34" charset="0"/>
              </a:rPr>
              <a:t> GDP </a:t>
            </a:r>
            <a:r>
              <a:rPr lang="en-US" altLang="id-ID" sz="2400" dirty="0" err="1">
                <a:latin typeface="Tahoma" panose="020B0604030504040204" pitchFamily="34" charset="0"/>
              </a:rPr>
              <a:t>digantikan</a:t>
            </a:r>
            <a:r>
              <a:rPr lang="en-US" altLang="id-ID" sz="2400" dirty="0">
                <a:latin typeface="Tahoma" panose="020B0604030504040204" pitchFamily="34" charset="0"/>
              </a:rPr>
              <a:t> oleh GTP, </a:t>
            </a:r>
            <a:r>
              <a:rPr lang="en-US" altLang="id-ID" sz="2400" dirty="0" err="1">
                <a:latin typeface="Tahoma" panose="020B0604030504040204" pitchFamily="34" charset="0"/>
              </a:rPr>
              <a:t>selanjutnya</a:t>
            </a:r>
            <a:r>
              <a:rPr lang="en-US" altLang="id-ID" sz="2400" dirty="0">
                <a:latin typeface="Tahoma" panose="020B0604030504040204" pitchFamily="34" charset="0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</a:rPr>
              <a:t>menyebabkan</a:t>
            </a:r>
            <a:r>
              <a:rPr lang="en-US" altLang="id-ID" sz="2400" dirty="0">
                <a:latin typeface="Tahoma" panose="020B0604030504040204" pitchFamily="34" charset="0"/>
              </a:rPr>
              <a:t> </a:t>
            </a:r>
            <a:r>
              <a:rPr lang="el-GR" altLang="id-ID" sz="2400" dirty="0">
                <a:latin typeface="Tahoma" panose="020B0604030504040204" pitchFamily="34" charset="0"/>
              </a:rPr>
              <a:t>α</a:t>
            </a:r>
            <a:r>
              <a:rPr lang="en-US" altLang="id-ID" sz="2400" dirty="0">
                <a:latin typeface="Tahoma" panose="020B0604030504040204" pitchFamily="34" charset="0"/>
              </a:rPr>
              <a:t>-subunit </a:t>
            </a:r>
            <a:r>
              <a:rPr lang="en-US" altLang="id-ID" sz="2400" dirty="0" err="1">
                <a:latin typeface="Tahoma" panose="020B0604030504040204" pitchFamily="34" charset="0"/>
              </a:rPr>
              <a:t>terpisah</a:t>
            </a:r>
            <a:r>
              <a:rPr lang="en-US" altLang="id-ID" sz="2400" dirty="0">
                <a:latin typeface="Tahoma" panose="020B0604030504040204" pitchFamily="34" charset="0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</a:rPr>
              <a:t>dari</a:t>
            </a:r>
            <a:r>
              <a:rPr lang="en-US" altLang="id-ID" sz="2400" dirty="0">
                <a:latin typeface="Tahoma" panose="020B0604030504040204" pitchFamily="34" charset="0"/>
              </a:rPr>
              <a:t> </a:t>
            </a:r>
            <a:r>
              <a:rPr lang="el-GR" altLang="id-ID" sz="2400" dirty="0">
                <a:latin typeface="Tahoma" panose="020B0604030504040204" pitchFamily="34" charset="0"/>
              </a:rPr>
              <a:t>βγ</a:t>
            </a:r>
            <a:r>
              <a:rPr lang="en-US" altLang="id-ID" sz="2400" dirty="0">
                <a:latin typeface="Tahoma" panose="020B0604030504040204" pitchFamily="34" charset="0"/>
              </a:rPr>
              <a:t>-subunit</a:t>
            </a:r>
            <a:endParaRPr lang="el-GR" altLang="id-ID" sz="24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D4CD6-F63A-4A4D-BFEA-2EC6E806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87" y="447218"/>
            <a:ext cx="5408053" cy="446244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 messenger cAMP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5E05F-E868-45FE-8288-C26D2CEF1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163" y="1412159"/>
            <a:ext cx="6464121" cy="5198169"/>
          </a:xfrm>
        </p:spPr>
        <p:txBody>
          <a:bodyPr>
            <a:noAutofit/>
          </a:bodyPr>
          <a:lstStyle/>
          <a:p>
            <a:r>
              <a:rPr lang="id-ID" dirty="0"/>
              <a:t>merupakan molekul sinyal intraseluler yang berperan sebagai mediator sinyal molekul yang larut dalam air</a:t>
            </a:r>
            <a:r>
              <a:rPr lang="en-US" dirty="0"/>
              <a:t> yang </a:t>
            </a:r>
            <a:r>
              <a:rPr lang="id-ID" dirty="0"/>
              <a:t>cepat disintesis dan didegradasi</a:t>
            </a:r>
            <a:endParaRPr lang="en-US" dirty="0"/>
          </a:p>
          <a:p>
            <a:r>
              <a:rPr lang="id-ID" dirty="0"/>
              <a:t>sinyal molekul yang diperantarai berupa hormon adrenalin, glukagon, parathormon dan sebagainya.</a:t>
            </a:r>
            <a:endParaRPr lang="en-US" dirty="0"/>
          </a:p>
          <a:p>
            <a:r>
              <a:rPr lang="en-US" dirty="0" err="1"/>
              <a:t>Enzim</a:t>
            </a:r>
            <a:r>
              <a:rPr lang="en-US" dirty="0"/>
              <a:t> </a:t>
            </a:r>
            <a:r>
              <a:rPr lang="id-ID" dirty="0"/>
              <a:t>Adenil siklase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id-ID" dirty="0"/>
              <a:t>mengubah energi (ATP) menjadi cAMP, cAMP mengaktifkan protein kinase A(PKA), </a:t>
            </a:r>
            <a:r>
              <a:rPr lang="en-US" dirty="0"/>
              <a:t>dan </a:t>
            </a:r>
            <a:r>
              <a:rPr lang="id-ID" dirty="0"/>
              <a:t>memfosforiliasi CREB</a:t>
            </a:r>
            <a:r>
              <a:rPr lang="ja-JP" altLang="en-US" dirty="0"/>
              <a:t> </a:t>
            </a:r>
            <a:r>
              <a:rPr lang="en-US" altLang="ja-JP" dirty="0"/>
              <a:t>(</a:t>
            </a:r>
            <a:r>
              <a:rPr lang="id-ID" dirty="0"/>
              <a:t>binding protein of cAMP-respones element</a:t>
            </a:r>
            <a:r>
              <a:rPr lang="en-US" dirty="0"/>
              <a:t>)</a:t>
            </a:r>
            <a:r>
              <a:rPr lang="ja-JP" altLang="en-US" dirty="0"/>
              <a:t> </a:t>
            </a:r>
            <a:r>
              <a:rPr lang="id-ID" dirty="0"/>
              <a:t>dan menginisiasi transkripsi gen</a:t>
            </a:r>
            <a:endParaRPr lang="en-US" dirty="0"/>
          </a:p>
          <a:p>
            <a:endParaRPr lang="id-ID" dirty="0"/>
          </a:p>
          <a:p>
            <a:endParaRPr lang="id-ID" dirty="0"/>
          </a:p>
        </p:txBody>
      </p:sp>
      <p:pic>
        <p:nvPicPr>
          <p:cNvPr id="4" name="Picture 3" descr="Picture28">
            <a:extLst>
              <a:ext uri="{FF2B5EF4-FFF2-40B4-BE49-F238E27FC236}">
                <a16:creationId xmlns:a16="http://schemas.microsoft.com/office/drawing/2014/main" id="{8FA7672C-4D39-4564-B1B8-B251596E70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48" y="0"/>
            <a:ext cx="5408052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180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A261-BBF4-44A2-865C-C85E8D62F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D622A-B0D5-446A-9CC6-66353CBED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Screenshot_10">
            <a:extLst>
              <a:ext uri="{FF2B5EF4-FFF2-40B4-BE49-F238E27FC236}">
                <a16:creationId xmlns:a16="http://schemas.microsoft.com/office/drawing/2014/main" id="{40175C21-FF39-4B23-8B2D-B195D570AD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2" y="922086"/>
            <a:ext cx="10421588" cy="4167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150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4ABBB-28D2-4FE4-A22F-2DF6F9343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31" y="565484"/>
            <a:ext cx="6356684" cy="4351338"/>
          </a:xfrm>
        </p:spPr>
        <p:txBody>
          <a:bodyPr>
            <a:noAutofit/>
          </a:bodyPr>
          <a:lstStyle/>
          <a:p>
            <a:r>
              <a:rPr lang="id-ID" dirty="0"/>
              <a:t>PKA aktif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id-ID" dirty="0"/>
              <a:t>mengaktifkan protein pengatur transkripsi gen</a:t>
            </a:r>
            <a:r>
              <a:rPr lang="en-US" dirty="0"/>
              <a:t> </a:t>
            </a:r>
            <a:r>
              <a:rPr lang="id-ID" dirty="0"/>
              <a:t>dan memfosforilasi glykogen menjadi glukosa</a:t>
            </a:r>
            <a:endParaRPr lang="en-US" dirty="0"/>
          </a:p>
          <a:p>
            <a:r>
              <a:rPr lang="id-ID" dirty="0"/>
              <a:t>cAMP akan memfosforilasi substrat tertentu, tergantung tipe selnya, sehingga setiap sel mempunyai respon yang berbeda</a:t>
            </a:r>
            <a:endParaRPr lang="en-US" dirty="0"/>
          </a:p>
          <a:p>
            <a:r>
              <a:rPr lang="id-ID" dirty="0"/>
              <a:t>Contoh: Adrenalin, di jantung menyebabkan peningkatan frekuensi &amp; kontraksi otot jantung,    di otot muskel, menyebabkan pemecahan glikogen dan di jaringan lemak menyebabkan pemecahan lemak.</a:t>
            </a:r>
          </a:p>
          <a:p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A13D2-5168-4710-8D08-D91FAE900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71" y="565483"/>
            <a:ext cx="579572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D6EFC-D40F-4F46-83A2-0501DD9FF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71" y="0"/>
            <a:ext cx="10515600" cy="1325563"/>
          </a:xfrm>
        </p:spPr>
        <p:txBody>
          <a:bodyPr/>
          <a:lstStyle/>
          <a:p>
            <a:r>
              <a:rPr lang="en-US" dirty="0"/>
              <a:t>Second messenger </a:t>
            </a:r>
            <a:r>
              <a:rPr lang="en-US" dirty="0" err="1"/>
              <a:t>Fosfolipase</a:t>
            </a:r>
            <a:r>
              <a:rPr lang="en-US" dirty="0"/>
              <a:t> C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0D811-312B-4CE9-A99B-94BDF563E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944" y="1087493"/>
            <a:ext cx="5833056" cy="4683014"/>
          </a:xfrm>
        </p:spPr>
        <p:txBody>
          <a:bodyPr>
            <a:normAutofit lnSpcReduction="10000"/>
          </a:bodyPr>
          <a:lstStyle/>
          <a:p>
            <a:r>
              <a:rPr lang="id-ID" dirty="0"/>
              <a:t>akan merubah Inositolfosfolipid menjadi beberapa bentuk</a:t>
            </a:r>
            <a:r>
              <a:rPr lang="en-US" dirty="0"/>
              <a:t>;</a:t>
            </a:r>
            <a:r>
              <a:rPr lang="id-ID" dirty="0"/>
              <a:t> Inositol trifosfat (IP3)</a:t>
            </a:r>
            <a:r>
              <a:rPr lang="en-US" dirty="0"/>
              <a:t> dan </a:t>
            </a:r>
            <a:r>
              <a:rPr lang="id-ID" dirty="0"/>
              <a:t>Diacylglycerin (DAG),</a:t>
            </a:r>
            <a:endParaRPr lang="en-US" dirty="0"/>
          </a:p>
          <a:p>
            <a:r>
              <a:rPr lang="en-US" dirty="0"/>
              <a:t>IP3 </a:t>
            </a:r>
            <a:r>
              <a:rPr lang="id-ID" dirty="0"/>
              <a:t>berfungsi membuka kanal Ca</a:t>
            </a:r>
            <a:r>
              <a:rPr lang="id-ID" baseline="30000" dirty="0"/>
              <a:t>2+</a:t>
            </a:r>
            <a:r>
              <a:rPr lang="id-ID" dirty="0"/>
              <a:t> pada membran Retikulum Endoplasma (RE), sehingga terjadi peningkatan konsentrasi ion Ca</a:t>
            </a:r>
            <a:r>
              <a:rPr lang="id-ID" baseline="30000" dirty="0"/>
              <a:t>2+</a:t>
            </a:r>
            <a:r>
              <a:rPr lang="id-ID" dirty="0"/>
              <a:t> di sitoplasma</a:t>
            </a:r>
            <a:r>
              <a:rPr lang="en-US" dirty="0"/>
              <a:t> </a:t>
            </a:r>
          </a:p>
          <a:p>
            <a:r>
              <a:rPr lang="id-ID" dirty="0"/>
              <a:t>Diacylglycerin (DAG), akan me</a:t>
            </a:r>
            <a:r>
              <a:rPr lang="en-US" dirty="0"/>
              <a:t>n</a:t>
            </a:r>
            <a:r>
              <a:rPr lang="id-ID" dirty="0"/>
              <a:t>gakti</a:t>
            </a:r>
            <a:r>
              <a:rPr lang="en-US" dirty="0"/>
              <a:t>v</a:t>
            </a:r>
            <a:r>
              <a:rPr lang="id-ID" dirty="0"/>
              <a:t>asi protein kinase C (PKC) untuk variasi respon.</a:t>
            </a:r>
          </a:p>
          <a:p>
            <a:endParaRPr lang="id-ID" dirty="0"/>
          </a:p>
        </p:txBody>
      </p:sp>
      <p:pic>
        <p:nvPicPr>
          <p:cNvPr id="4" name="Picture 3" descr="Picture29">
            <a:extLst>
              <a:ext uri="{FF2B5EF4-FFF2-40B4-BE49-F238E27FC236}">
                <a16:creationId xmlns:a16="http://schemas.microsoft.com/office/drawing/2014/main" id="{A17BBF6B-ADC8-42B2-A96C-BA1F26DA99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54" y="1419726"/>
            <a:ext cx="5833056" cy="3788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37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985E-2E6D-4ED5-8C31-6689882C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Messenger </a:t>
            </a:r>
            <a:r>
              <a:rPr lang="id-ID" b="1" dirty="0"/>
              <a:t>Enzyme-linked receptors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2FB4D-07D1-4285-8221-F2FA26318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Receptor mempenetrasi membran plasma dan memiliki aktivitas enzimatis atau terkait enzim</a:t>
            </a:r>
            <a:endParaRPr lang="en-US" dirty="0"/>
          </a:p>
          <a:p>
            <a:r>
              <a:rPr lang="id-ID" dirty="0"/>
              <a:t>Memiliki dua jalur reseptor yaitu </a:t>
            </a:r>
            <a:r>
              <a:rPr lang="id-ID" i="1" dirty="0"/>
              <a:t>Receptor tyrosine kinase mediated pathway dan Receptor serine/threonine kinase mediated pathway</a:t>
            </a:r>
            <a:endParaRPr lang="en-US" i="1" dirty="0"/>
          </a:p>
          <a:p>
            <a:r>
              <a:rPr lang="id-ID" dirty="0"/>
              <a:t>Receptor tyrosine kinase mediated pathway</a:t>
            </a:r>
            <a:r>
              <a:rPr lang="en-US" dirty="0"/>
              <a:t> </a:t>
            </a:r>
            <a:r>
              <a:rPr lang="id-ID" dirty="0"/>
              <a:t>adalah suatu kelompok protein transmenbran yang bekerja sebagai reseptor untuk cytokines, factor pertumbuhan, hormon dan sinyal molekul lainnya</a:t>
            </a:r>
            <a:endParaRPr lang="en-US" dirty="0"/>
          </a:p>
          <a:p>
            <a:r>
              <a:rPr lang="id-ID" dirty="0"/>
              <a:t>Receptor tyrosine kinases diekspresikan pada beberapa tipe sel dan memainkan peranan penting dalam banyak proses sel, termasuk pertumbuhan dan diferensiasi.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43876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3D1C-D745-4DF5-A4EE-66F31B84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D9E26-1854-426B-B5BA-3750D7E7D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Picture30">
            <a:extLst>
              <a:ext uri="{FF2B5EF4-FFF2-40B4-BE49-F238E27FC236}">
                <a16:creationId xmlns:a16="http://schemas.microsoft.com/office/drawing/2014/main" id="{20519B0A-D983-4B23-B1FF-218E0983BA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79" y="230188"/>
            <a:ext cx="7074568" cy="594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83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4366-AF28-4145-AC34-2A13B0D2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68"/>
            <a:ext cx="10515600" cy="1325563"/>
          </a:xfrm>
        </p:spPr>
        <p:txBody>
          <a:bodyPr/>
          <a:lstStyle/>
          <a:p>
            <a:r>
              <a:rPr lang="en-US" dirty="0" err="1"/>
              <a:t>Pendahuluan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1C12E-7FB5-4C32-A184-4C05A01E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7735"/>
            <a:ext cx="6373969" cy="5100034"/>
          </a:xfrm>
        </p:spPr>
        <p:txBody>
          <a:bodyPr>
            <a:normAutofit/>
          </a:bodyPr>
          <a:lstStyle/>
          <a:p>
            <a:r>
              <a:rPr lang="id-ID" dirty="0"/>
              <a:t>Salah satu ciri organisme adalah perilaku dalam menanggapi perubahan di lingkungan luar</a:t>
            </a:r>
            <a:endParaRPr lang="en-US" dirty="0"/>
          </a:p>
          <a:p>
            <a:r>
              <a:rPr lang="id-ID" dirty="0"/>
              <a:t>Sel dilengkapi dengan berbagai protein reseptor untuk mendeteksi perubahan pada tingkat ekstraselular</a:t>
            </a:r>
            <a:endParaRPr lang="en-US" dirty="0"/>
          </a:p>
          <a:p>
            <a:r>
              <a:rPr lang="id-ID" dirty="0"/>
              <a:t>Ketika terikat dengan molekul sinyal, reseptor mengubah struktur mereka, </a:t>
            </a:r>
            <a:r>
              <a:rPr lang="en-US" dirty="0"/>
              <a:t>yang </a:t>
            </a:r>
            <a:r>
              <a:rPr lang="id-ID" dirty="0"/>
              <a:t>mempengaruhi struktur dan fungsi sel melalui jalur transduksi sinyal intraseluler</a:t>
            </a:r>
            <a:endParaRPr lang="en-US" dirty="0"/>
          </a:p>
        </p:txBody>
      </p:sp>
      <p:pic>
        <p:nvPicPr>
          <p:cNvPr id="1027" name="Picture 3" descr="Image result for manusia dan lingkungannya">
            <a:hlinkClick r:id="rId2"/>
            <a:extLst>
              <a:ext uri="{FF2B5EF4-FFF2-40B4-BE49-F238E27FC236}">
                <a16:creationId xmlns:a16="http://schemas.microsoft.com/office/drawing/2014/main" id="{EC5D22CC-F15C-4231-B811-2DDD8E4FE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69" y="1420231"/>
            <a:ext cx="4915663" cy="285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288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C491-82B3-4726-86C2-FBAC30E0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55CC-B41A-48CA-B4C2-C9A039A79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 descr="Picture34">
            <a:extLst>
              <a:ext uri="{FF2B5EF4-FFF2-40B4-BE49-F238E27FC236}">
                <a16:creationId xmlns:a16="http://schemas.microsoft.com/office/drawing/2014/main" id="{A52B28DB-DDFA-4378-948B-1CF10AD047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2" y="0"/>
            <a:ext cx="4867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852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A5D47-DA3D-422B-9F02-538A2CC0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F28EE-1ECB-434B-A051-A0D273019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 descr="Image result for terimakasih">
            <a:hlinkClick r:id="rId2"/>
            <a:extLst>
              <a:ext uri="{FF2B5EF4-FFF2-40B4-BE49-F238E27FC236}">
                <a16:creationId xmlns:a16="http://schemas.microsoft.com/office/drawing/2014/main" id="{66F88881-325C-438E-A8F6-2E67297EE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10" y="681037"/>
            <a:ext cx="8198258" cy="560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96D1D-0519-4547-90E5-62FB4D5D0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8642"/>
            <a:ext cx="5884572" cy="5288321"/>
          </a:xfrm>
        </p:spPr>
        <p:txBody>
          <a:bodyPr/>
          <a:lstStyle/>
          <a:p>
            <a:r>
              <a:rPr lang="id-ID" dirty="0"/>
              <a:t>Pada organisme multisel</a:t>
            </a:r>
            <a:r>
              <a:rPr lang="en-US" dirty="0"/>
              <a:t> </a:t>
            </a:r>
            <a:r>
              <a:rPr lang="id-ID" dirty="0"/>
              <a:t>informasi yang terkait dengan bahan kimia (seperti nutrisi dan oksigen) dan rangsangan fisik (seperti suhu dan cahaya) akan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id-ID" dirty="0"/>
              <a:t>transduksi sinyal antara sel-sel</a:t>
            </a:r>
            <a:endParaRPr lang="en-US" dirty="0"/>
          </a:p>
          <a:p>
            <a:r>
              <a:rPr lang="id-ID" dirty="0"/>
              <a:t>Sinyal transduksi mengatur fungsi sel melalui aktivasi protein dalam jangka pendek dan melalui regulasi genetik dalam jangka panjang.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EA049E-F7EB-42EF-8C71-9028D3B8F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26" y="888642"/>
            <a:ext cx="3528812" cy="1764406"/>
          </a:xfrm>
          <a:prstGeom prst="rect">
            <a:avLst/>
          </a:prstGeom>
        </p:spPr>
      </p:pic>
      <p:pic>
        <p:nvPicPr>
          <p:cNvPr id="13320" name="Picture 8" descr="Image result for oksigen">
            <a:hlinkClick r:id="rId3"/>
            <a:extLst>
              <a:ext uri="{FF2B5EF4-FFF2-40B4-BE49-F238E27FC236}">
                <a16:creationId xmlns:a16="http://schemas.microsoft.com/office/drawing/2014/main" id="{3E04B46E-8B92-497B-BC4B-B35178012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23" y="1339268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Image result for cahaya">
            <a:hlinkClick r:id="rId5"/>
            <a:extLst>
              <a:ext uri="{FF2B5EF4-FFF2-40B4-BE49-F238E27FC236}">
                <a16:creationId xmlns:a16="http://schemas.microsoft.com/office/drawing/2014/main" id="{4EE46982-DE08-439E-BE1A-0BDFF57FE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934" y="2273858"/>
            <a:ext cx="2342442" cy="13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1F9E755F-801E-4E22-977F-6DFE6F7C6EA1}"/>
              </a:ext>
            </a:extLst>
          </p:cNvPr>
          <p:cNvSpPr/>
          <p:nvPr/>
        </p:nvSpPr>
        <p:spPr>
          <a:xfrm>
            <a:off x="8880834" y="3512345"/>
            <a:ext cx="1032739" cy="1385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0CD523-67CA-4CA9-AD54-21F0865384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655" y="489756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1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1CE8B-6AF6-4899-B709-CA2A63DF5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94" y="695459"/>
            <a:ext cx="5626994" cy="2340754"/>
          </a:xfrm>
        </p:spPr>
        <p:txBody>
          <a:bodyPr>
            <a:normAutofit fontScale="92500"/>
          </a:bodyPr>
          <a:lstStyle/>
          <a:p>
            <a:r>
              <a:rPr lang="id-ID" dirty="0"/>
              <a:t>Sinyal intraseluler dalam sel target harus dikoordinasikan, diperbaiki dan disalurkan oleh jaringan dalam jalur sinyal intraseluler yang akhirnya memicu reaksi biokimia berbeda </a:t>
            </a:r>
            <a:r>
              <a:rPr lang="en-US" dirty="0"/>
              <a:t>yang </a:t>
            </a:r>
            <a:r>
              <a:rPr lang="id-ID" dirty="0"/>
              <a:t>menentukan fungsi</a:t>
            </a:r>
            <a:r>
              <a:rPr lang="en-US" dirty="0"/>
              <a:t> </a:t>
            </a:r>
            <a:r>
              <a:rPr lang="id-ID" dirty="0"/>
              <a:t>khusus dari sel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C11FE2-1455-4EE1-9C5C-48C107F4BEEA}"/>
              </a:ext>
            </a:extLst>
          </p:cNvPr>
          <p:cNvSpPr txBox="1">
            <a:spLocks/>
          </p:cNvSpPr>
          <p:nvPr/>
        </p:nvSpPr>
        <p:spPr>
          <a:xfrm>
            <a:off x="2039156" y="4246790"/>
            <a:ext cx="5626994" cy="23407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/>
              <a:t>Mekanisme yang terjadi baik pada sinyal antar sel maupun sinyal intraseluler telah diatur sedemikian rupa sehingga memungkinkan koordinasi selular dalam fungsi perkembangan dan jaringan spesifik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2F937A-8ABC-4823-A4D7-EE91A57CA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1971"/>
            <a:ext cx="4971245" cy="37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4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44EC-8971-4CB6-92DD-A4AE293C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835"/>
          </a:xfrm>
        </p:spPr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transduksi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05B3F-F0F5-4166-8C18-CA894C7A2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52" y="1388197"/>
            <a:ext cx="5562395" cy="5347454"/>
          </a:xfrm>
        </p:spPr>
        <p:txBody>
          <a:bodyPr>
            <a:normAutofit fontScale="92500" lnSpcReduction="10000"/>
          </a:bodyPr>
          <a:lstStyle/>
          <a:p>
            <a:r>
              <a:rPr lang="id-ID" dirty="0"/>
              <a:t>Proses </a:t>
            </a:r>
            <a:r>
              <a:rPr lang="en-US" dirty="0" err="1"/>
              <a:t>tansduksi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: </a:t>
            </a:r>
          </a:p>
          <a:p>
            <a:pPr marL="514350" indent="-514350">
              <a:buAutoNum type="arabicParenR"/>
            </a:pPr>
            <a:r>
              <a:rPr lang="id-ID" i="1" dirty="0"/>
              <a:t>Resception </a:t>
            </a:r>
            <a:r>
              <a:rPr lang="id-ID" dirty="0"/>
              <a:t>merupakan sel target yang mendeteksi datangnya sinyal molekul dari bagian luar sel</a:t>
            </a:r>
            <a:endParaRPr lang="en-US" dirty="0"/>
          </a:p>
          <a:p>
            <a:pPr marL="514350" indent="-514350">
              <a:buAutoNum type="arabicParenR"/>
            </a:pPr>
            <a:r>
              <a:rPr lang="id-ID" dirty="0"/>
              <a:t>Transduksi, pengikatan sinyal molekul akan mengubah protein reseptor dengan beberapa cara, molekul sinyal akan diubah ke bentuk spesifik yang dapat dikenali atau dibawa ke respon seluler</a:t>
            </a:r>
            <a:endParaRPr lang="en-US" dirty="0"/>
          </a:p>
          <a:p>
            <a:pPr marL="514350" indent="-514350">
              <a:buAutoNum type="arabicParenR"/>
            </a:pPr>
            <a:r>
              <a:rPr lang="id-ID" dirty="0"/>
              <a:t>Respon, proses transduksi sinyal akhirnya memicu respon seluler spesifik. </a:t>
            </a:r>
          </a:p>
        </p:txBody>
      </p:sp>
      <p:pic>
        <p:nvPicPr>
          <p:cNvPr id="4" name="Picture 3" descr="Picture22">
            <a:extLst>
              <a:ext uri="{FF2B5EF4-FFF2-40B4-BE49-F238E27FC236}">
                <a16:creationId xmlns:a16="http://schemas.microsoft.com/office/drawing/2014/main" id="{CA54C4BD-0054-487A-ACC5-8B33F8AAA8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47" y="1738630"/>
            <a:ext cx="6370954" cy="3380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22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12E69-C4E3-43DA-9667-4C2BC256D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24632-3D6D-4456-92C8-19F099D93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98" y="1320464"/>
            <a:ext cx="6670183" cy="5146653"/>
          </a:xfrm>
        </p:spPr>
        <p:txBody>
          <a:bodyPr>
            <a:normAutofit/>
          </a:bodyPr>
          <a:lstStyle/>
          <a:p>
            <a:r>
              <a:rPr lang="id-ID" dirty="0"/>
              <a:t>Agar mampu merespon perubahan lingkungan, sel harus menerima dan memproses sinyal</a:t>
            </a:r>
            <a:endParaRPr lang="en-US" dirty="0"/>
          </a:p>
          <a:p>
            <a:r>
              <a:rPr lang="id-ID" dirty="0"/>
              <a:t>penerimaan sinyal adalah adanya reseptor yaitu sel-sel memiliki protein yang mengikat molekul</a:t>
            </a:r>
            <a:r>
              <a:rPr lang="en-US" dirty="0"/>
              <a:t> </a:t>
            </a:r>
            <a:r>
              <a:rPr lang="id-ID" dirty="0"/>
              <a:t>sinyal dan menginisiasi respon sel</a:t>
            </a:r>
            <a:endParaRPr lang="en-US" dirty="0"/>
          </a:p>
          <a:p>
            <a:r>
              <a:rPr lang="id-ID" dirty="0"/>
              <a:t>Reseptor pada umumnya merupakan protein transmembran, yang berikatan dengan sinyal dan selanjutnya mentransmit sinyal melalui serangkaian proses molekular menjadi jalur sinyal internal</a:t>
            </a:r>
            <a:endParaRPr lang="en-US" dirty="0"/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C3933-85AC-48CA-B3C2-0F36E2554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205" y="1190155"/>
            <a:ext cx="4848739" cy="423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8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7682-A487-4A52-96C3-96793881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Reseptor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750C9-C08E-46D8-B2B2-49FFC6CAC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Reseptor terbagi menjadi dua </a:t>
            </a:r>
            <a:endParaRPr lang="en-US" dirty="0"/>
          </a:p>
          <a:p>
            <a:r>
              <a:rPr lang="id-ID" dirty="0"/>
              <a:t>1) Reseptor permukaan berupa hormon peptida, catechol-amines, insulin, faktor-faktor tumbuh, cytokines, dll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id-ID" dirty="0"/>
              <a:t> </a:t>
            </a:r>
            <a:r>
              <a:rPr lang="en-US" dirty="0" err="1"/>
              <a:t>memicu</a:t>
            </a:r>
            <a:r>
              <a:rPr lang="id-ID" dirty="0"/>
              <a:t> naik atau turunnya konsentrasi </a:t>
            </a:r>
            <a:r>
              <a:rPr lang="id-ID" i="1" dirty="0"/>
              <a:t>second messenger</a:t>
            </a:r>
            <a:r>
              <a:rPr lang="id-ID" dirty="0"/>
              <a:t> dalam sitosol</a:t>
            </a:r>
            <a:r>
              <a:rPr lang="en-US" dirty="0"/>
              <a:t> </a:t>
            </a:r>
            <a:r>
              <a:rPr lang="id-ID" dirty="0"/>
              <a:t>dan mengaktifkan protein intraseluler lainnya</a:t>
            </a:r>
            <a:endParaRPr lang="en-US" dirty="0"/>
          </a:p>
          <a:p>
            <a:r>
              <a:rPr lang="id-ID" dirty="0"/>
              <a:t>2) Reseptor intraseluler</a:t>
            </a:r>
            <a:r>
              <a:rPr lang="en-US" dirty="0"/>
              <a:t>,</a:t>
            </a:r>
            <a:r>
              <a:rPr lang="id-ID" dirty="0"/>
              <a:t> molekul-molekul sinyal berupa hormon steroid, retinoids, thyroxine, dll</a:t>
            </a:r>
            <a:r>
              <a:rPr lang="en-US" dirty="0"/>
              <a:t> yang </a:t>
            </a:r>
            <a:r>
              <a:rPr lang="id-ID" dirty="0"/>
              <a:t>bertindak sebagai faktor transkripsi untuk mengubah transkripsi gen tertentu.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3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958D0-8135-4F71-9783-C17E6E52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E0EC3-D743-4ABC-80C8-3FFC31EA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 descr="Picture23">
            <a:hlinkClick r:id="rId2"/>
            <a:extLst>
              <a:ext uri="{FF2B5EF4-FFF2-40B4-BE49-F238E27FC236}">
                <a16:creationId xmlns:a16="http://schemas.microsoft.com/office/drawing/2014/main" id="{0E13775E-694D-4F54-89EC-2E159BCE9B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5" y="365125"/>
            <a:ext cx="5048250" cy="376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icture24">
            <a:hlinkClick r:id="rId4"/>
            <a:extLst>
              <a:ext uri="{FF2B5EF4-FFF2-40B4-BE49-F238E27FC236}">
                <a16:creationId xmlns:a16="http://schemas.microsoft.com/office/drawing/2014/main" id="{C7DB2C3F-D0C7-477D-B5FB-A5CF36E0AD7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4400550" cy="376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45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C3224-F9BD-4E76-BD95-8E26A2F70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42" y="754814"/>
            <a:ext cx="5321969" cy="4351338"/>
          </a:xfrm>
        </p:spPr>
        <p:txBody>
          <a:bodyPr>
            <a:noAutofit/>
          </a:bodyPr>
          <a:lstStyle/>
          <a:p>
            <a:r>
              <a:rPr lang="id-ID" dirty="0"/>
              <a:t>Setiap tipe sel memiliki reseptor yang berbeda, tiap-tiap reseptor bersifat spesifik terhadap molekul tertentu</a:t>
            </a:r>
            <a:endParaRPr lang="en-US" dirty="0"/>
          </a:p>
          <a:p>
            <a:r>
              <a:rPr lang="id-ID" dirty="0"/>
              <a:t>Protein reseptor telah menerima sinyal mengalami perubahan konformasi, yang akan memulai serangkaian reaksi biokimia dalam sel</a:t>
            </a:r>
            <a:endParaRPr lang="en-US" dirty="0"/>
          </a:p>
          <a:p>
            <a:r>
              <a:rPr lang="id-ID" dirty="0"/>
              <a:t>Aktivasi reseptor dapat memicu sintesis molekul-molekul kecil yang disebut </a:t>
            </a:r>
            <a:r>
              <a:rPr lang="id-ID" i="1" dirty="0"/>
              <a:t>second messenger</a:t>
            </a:r>
            <a:r>
              <a:rPr lang="id-ID" dirty="0"/>
              <a:t>, yang menginisiasi dan mengkoordinir jalur sinyal intraseluler.</a:t>
            </a:r>
          </a:p>
          <a:p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BAEE6-5FCE-4323-9276-4A112A055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33" y="1094874"/>
            <a:ext cx="5536751" cy="43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00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799</Words>
  <Application>Microsoft Office PowerPoint</Application>
  <PresentationFormat>Widescreen</PresentationFormat>
  <Paragraphs>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Office Theme</vt:lpstr>
      <vt:lpstr>Aktivasi Expresi Gen  melalui sinyal transduksi </vt:lpstr>
      <vt:lpstr>Pendahuluan </vt:lpstr>
      <vt:lpstr>PowerPoint Presentation</vt:lpstr>
      <vt:lpstr>PowerPoint Presentation</vt:lpstr>
      <vt:lpstr>Proses transduksi sinyal </vt:lpstr>
      <vt:lpstr>PowerPoint Presentation</vt:lpstr>
      <vt:lpstr>Reseptor </vt:lpstr>
      <vt:lpstr>PowerPoint Presentation</vt:lpstr>
      <vt:lpstr>PowerPoint Presentation</vt:lpstr>
      <vt:lpstr>Reseptor permukaan sel </vt:lpstr>
      <vt:lpstr>Ion channel-linked receptors</vt:lpstr>
      <vt:lpstr>g-protein-coupled receptors</vt:lpstr>
      <vt:lpstr>PowerPoint Presentation</vt:lpstr>
      <vt:lpstr>Second messenger cAMP</vt:lpstr>
      <vt:lpstr>PowerPoint Presentation</vt:lpstr>
      <vt:lpstr>PowerPoint Presentation</vt:lpstr>
      <vt:lpstr>Second messenger Fosfolipase C</vt:lpstr>
      <vt:lpstr>Second Messenger Enzyme-linked receptors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Aktivasi Expresi Gen Dari sumber Nutrisi</dc:title>
  <dc:creator>Shinanju Keep</dc:creator>
  <cp:lastModifiedBy>Shinanju Keep</cp:lastModifiedBy>
  <cp:revision>24</cp:revision>
  <dcterms:created xsi:type="dcterms:W3CDTF">2019-04-15T10:47:57Z</dcterms:created>
  <dcterms:modified xsi:type="dcterms:W3CDTF">2019-04-16T09:59:48Z</dcterms:modified>
</cp:coreProperties>
</file>