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FE814-3B8C-4C4F-89FE-AF488CEB6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380F3-26C3-4CE4-9BB6-826E10FA1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DEAE9-D4F4-448C-9945-E2D20970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4C78E-4989-4E41-9233-1536943A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43F68-E341-43CE-9C82-3DFC12C3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402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0B17-52E4-4530-8645-94562BAA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CF337-12F8-401F-AD00-DCB229388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A075A-7807-4948-AB9B-085720DC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CB25B-FC29-4ABE-9052-D721E408F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9197-5297-4821-9C94-E3516BED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80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66EB7-F913-43A5-A477-07EE9B7067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129DA-86DB-40F0-A8E5-7658A80E3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FF257-9BF5-4144-9863-E23B4858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F57D4-CC70-4644-BDA6-EDF9FEA7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9DD4-9D82-43E8-9D31-1322165A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07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3F78-318E-41CD-BC33-D48DCD1C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FB8F-3C95-4550-877F-54B8E020F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CC806-3F05-4834-A824-8AD51B29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BC935-46BA-4E7D-8B79-9A902E2C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E45B7-293D-46AA-A420-E781D4D1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2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763E-6604-439D-B076-DBF7E1BA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741DB-26E1-4E8D-8D55-A3049C0C6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524C-FB7D-48FD-84F5-95F25B41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7A382-E82B-4EB9-90E4-65D0733F1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7193A-A62C-4297-8CFA-B2061172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76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44F3-3F2E-4842-A6B5-21839A70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83EC-57F0-4BF9-8EDE-FF829179C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C930F-E48D-4C8C-B661-900B6936C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22E4B-E519-49E1-810E-53F422A9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3863-2E3E-4FD5-9042-3EAE5F82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4E7BF-4674-44C5-8159-788F5D98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184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05805-6481-41B7-9C65-6FDCA92A5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20399-E020-46EA-96E3-48F8346AA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DD114-EE7B-4D32-81CC-43C9082A3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FDB9F-2FF0-4EA0-A183-12DDE3E89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FA24A-84AD-467F-AA69-D3C55F814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8FFC2-7B69-4F1D-A66D-F5821B20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A8F25-66B8-4140-8FE7-FCE4C545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F68D15-5E43-424C-A5AE-5E6D16D0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356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8608-CDF7-47BD-903F-88DE323F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D3FEF-005E-4103-A8E6-256C95AF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8D292-55C7-4FC3-863E-2DF7AF3D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B7331-08B1-4098-A1C4-1013D215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592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75183-9084-4433-9AF1-70FF58ADE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F1D766-ED3A-423C-A9CC-BB41DAE1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B2E8E-A4ED-424D-A735-D90A94AD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362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2FD9-F1EA-4FE0-9E6B-A8BCD71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632FD-BC84-405E-8847-5E10C795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1036C-44F8-4415-98BF-9C121C48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2CE26-E2C2-4B8B-A119-9D27122E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BD008-0A2C-405D-9372-26D21830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B5FD8-433B-4321-ADA2-8E77FFF8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80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3757-0485-4995-A89F-5A555B1EA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023AD-FD10-4297-A78C-5F0C6DB07F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6AA96-5EE3-4751-BA92-096B83DFC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5BA69-ABD7-4BD0-BF53-2AF40890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EBC0C-CF0A-435F-8948-BDCDC799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F15EE-304E-43CC-9FE1-C45A44F8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271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62D51-B527-448D-80D2-2EB637EE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AAB59-7A5B-4324-9140-EC0E15F42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AA728-EA34-47F6-911B-C06AD5F61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2FA3-8FB6-42F2-93BC-0C43C313DF82}" type="datetimeFigureOut">
              <a:rPr lang="id-ID" smtClean="0"/>
              <a:t>16/04/2019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31216-1762-44E8-B695-F0B6B7795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8CEAB-5E46-478D-8805-DB5D665D3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EC6D3-14B7-4E8C-8936-AD2EC214B3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883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1B46-10A7-4368-B5C3-1BF10EF928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7B676-6135-4C73-A426-6F2B9F53D8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33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0F417-2D9F-4B17-A8BB-2031E3CE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Transduksi Sinyal Hormon Kolesistokinin</a:t>
            </a:r>
            <a:r>
              <a:rPr lang="en-US" dirty="0"/>
              <a:t> (KSK)</a:t>
            </a:r>
            <a:r>
              <a:rPr lang="id-ID" dirty="0"/>
              <a:t> untuk Mengatasi Obesitas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B43E-FCAF-477D-BE77-38A5350DE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KSK merupakan hormon penting yang dapat mengatur proses pencernaan</a:t>
            </a:r>
            <a:endParaRPr lang="en-US" dirty="0"/>
          </a:p>
          <a:p>
            <a:r>
              <a:rPr lang="id-ID" dirty="0"/>
              <a:t>KSK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/>
              <a:t>menyebabkan perlambatan pengosongan lambung dan penekanan rasa lapar</a:t>
            </a:r>
            <a:endParaRPr lang="en-US" dirty="0"/>
          </a:p>
          <a:p>
            <a:r>
              <a:rPr lang="id-ID" dirty="0"/>
              <a:t>Mekanisme kerja KSK meliputi stimulasi sekresi pankreas dan kontraksi kandung empedu, regulasi pengosongan lambung dan menimbulkan perasaan kenyang</a:t>
            </a:r>
            <a:endParaRPr lang="en-US" dirty="0"/>
          </a:p>
          <a:p>
            <a:r>
              <a:rPr lang="id-ID" dirty="0"/>
              <a:t>Hasil suatu metaanalisis menyimpulkan KSK merupakan inhibitor keinginan makan jangka pendek yang meregulasi asupan makanan terutama lewat sinyal vagal afferent ke otak</a:t>
            </a:r>
            <a:endParaRPr lang="en-US" dirty="0"/>
          </a:p>
          <a:p>
            <a:r>
              <a:rPr lang="id-ID" dirty="0"/>
              <a:t>KSK dapat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id-ID" dirty="0"/>
              <a:t>terapi untuk obesitas di masa mendatang.</a:t>
            </a:r>
          </a:p>
        </p:txBody>
      </p:sp>
    </p:spTree>
    <p:extLst>
      <p:ext uri="{BB962C8B-B14F-4D97-AF65-F5344CB8AC3E}">
        <p14:creationId xmlns:p14="http://schemas.microsoft.com/office/powerpoint/2010/main" val="161435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7FA92-C609-4599-A01D-08CFFD0D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021"/>
            <a:ext cx="10515600" cy="5406942"/>
          </a:xfrm>
        </p:spPr>
        <p:txBody>
          <a:bodyPr/>
          <a:lstStyle/>
          <a:p>
            <a:r>
              <a:rPr lang="id-ID" dirty="0"/>
              <a:t>Produksi KSK  terjadi di sel endokrin sepanjang mukosa usus halus (duodenum) dan disekresi oleh sel saluran pencernaan atas (STC-1 cells duodenum) segmen pertama usus halus dan sel G antrum gaster</a:t>
            </a:r>
            <a:endParaRPr lang="en-US" dirty="0"/>
          </a:p>
          <a:p>
            <a:r>
              <a:rPr lang="id-ID" dirty="0"/>
              <a:t>Pengeluaran hasil sintesis KSK dirangsang oleh protein dan lemak yang sebagian sudah tercerna di lokasi saluran pencernaan bagian atas yang juga menyebabkan kandung empedu berkontraksi</a:t>
            </a:r>
            <a:endParaRPr lang="en-US" dirty="0"/>
          </a:p>
          <a:p>
            <a:r>
              <a:rPr lang="id-ID" dirty="0"/>
              <a:t>Di sel STC-1 tersebut protein dan lemak menstimulasi sekresi KSK melalui mekanisme transduksi sinyal</a:t>
            </a:r>
          </a:p>
        </p:txBody>
      </p:sp>
    </p:spTree>
    <p:extLst>
      <p:ext uri="{BB962C8B-B14F-4D97-AF65-F5344CB8AC3E}">
        <p14:creationId xmlns:p14="http://schemas.microsoft.com/office/powerpoint/2010/main" val="302041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C603-636A-44FB-81A7-666DF8E5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9C1F5-35D8-45C3-8C7C-161236FD6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Protein dan  L-asam amino, seperti juga lemak yang telah tercerna menyebabkan pelepasan KSK, sedangkan karbohidrat hanya menyebabkan pelepasan KSK sangat sedikit</a:t>
            </a:r>
            <a:endParaRPr lang="en-US" dirty="0"/>
          </a:p>
          <a:p>
            <a:r>
              <a:rPr lang="id-ID" dirty="0"/>
              <a:t>Asam hidroklorida ternyata juga dapat menstimulasi pelepasan hormon KSK</a:t>
            </a:r>
            <a:endParaRPr lang="en-US" dirty="0"/>
          </a:p>
          <a:p>
            <a:r>
              <a:rPr lang="id-ID" dirty="0"/>
              <a:t>Beberapa protein hidrolisat dari beberapa jenis bahan makanan (daging, kasein, kedelai dan ovalbumin; 0.5–1%, wt/vol) dapat meningkatkan pelepasan KSK, bergantung dari jumlah dosis yang diberikan</a:t>
            </a:r>
            <a:endParaRPr lang="en-US" dirty="0"/>
          </a:p>
          <a:p>
            <a:r>
              <a:rPr lang="id-ID" dirty="0"/>
              <a:t>Protein hidrolisat yang berasal dari kedelai memperlihatkan hasil yang paling baik </a:t>
            </a:r>
          </a:p>
        </p:txBody>
      </p:sp>
    </p:spTree>
    <p:extLst>
      <p:ext uri="{BB962C8B-B14F-4D97-AF65-F5344CB8AC3E}">
        <p14:creationId xmlns:p14="http://schemas.microsoft.com/office/powerpoint/2010/main" val="118807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D394-FD05-4C76-AEC6-1406A336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 Asam Lemak Rantai Panjang dalam Lumen GIT Menstimulasi Sel I Duodenum  untuk Mensekresi KSK melalui GPCR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B0DD1-4E57-4655-A3F8-24AF3F639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7043B-5871-4071-B565-C7AA8A99A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63" t="19703" r="19507" b="30507"/>
          <a:stretch/>
        </p:blipFill>
        <p:spPr>
          <a:xfrm>
            <a:off x="2137891" y="1825625"/>
            <a:ext cx="8422721" cy="377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2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6141-A717-4CFF-8CE4-107C0C44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Interaksi Zat Makanan dan Gen pada Metabolisme Lipid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4C1FD-5AEB-443A-B7F1-921D516B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Lipid utama pada tubuh manusia adalah</a:t>
            </a:r>
            <a:r>
              <a:rPr lang="en-US" dirty="0"/>
              <a:t> </a:t>
            </a:r>
            <a:r>
              <a:rPr lang="id-ID" dirty="0"/>
              <a:t>kolesterol dan trigliserida</a:t>
            </a:r>
            <a:endParaRPr lang="en-US" dirty="0"/>
          </a:p>
          <a:p>
            <a:r>
              <a:rPr lang="id-ID" dirty="0"/>
              <a:t>Lipid bersifat tidak larut dalam air sehingga transportnya dalam darah dilakukan dalam bentuk lipoprotein yang bersifat larut dalam ai</a:t>
            </a:r>
            <a:r>
              <a:rPr lang="en-US" dirty="0"/>
              <a:t>r</a:t>
            </a:r>
          </a:p>
          <a:p>
            <a:r>
              <a:rPr lang="id-ID" dirty="0"/>
              <a:t>Lipoprotein merupakan makromolekul berbentuk sferis dengan inti non po</a:t>
            </a:r>
            <a:r>
              <a:rPr lang="en-US" dirty="0"/>
              <a:t>l</a:t>
            </a:r>
            <a:r>
              <a:rPr lang="id-ID" dirty="0"/>
              <a:t>ar dikelilingi selubung permukaan yang mengandung lipid polar dan apolipoprotein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624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A494-2A76-4357-9974-F3D1E082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AF83-2D93-4AAF-BFB0-7593EBDD1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Lipid pada inti adalah trigliserol</a:t>
            </a:r>
            <a:r>
              <a:rPr lang="en-US" dirty="0"/>
              <a:t> </a:t>
            </a:r>
            <a:r>
              <a:rPr lang="id-ID" dirty="0"/>
              <a:t>dan kolesteril ester, sementara lipid pada selubung adalah kolesterol bebas dan</a:t>
            </a:r>
            <a:r>
              <a:rPr lang="en-US" dirty="0"/>
              <a:t> </a:t>
            </a:r>
            <a:r>
              <a:rPr lang="id-ID" dirty="0"/>
              <a:t>Fosfolipid</a:t>
            </a:r>
            <a:endParaRPr lang="en-US" dirty="0"/>
          </a:p>
          <a:p>
            <a:r>
              <a:rPr lang="id-ID" dirty="0"/>
              <a:t>Komponen protein pada lipoprotein disebut apolipoprotein</a:t>
            </a:r>
            <a:endParaRPr lang="en-US" dirty="0"/>
          </a:p>
          <a:p>
            <a:r>
              <a:rPr lang="id-ID" dirty="0"/>
              <a:t>Sampai saat ini dikenal 16 jenis apolipoprotein yaitu apolipoprotein (apo) A-I, apoA-II, apo AIV, apo(a), apo B, apo CI, apo CII&lt; apo CIII&lt; apo CIV, apo D, apo E, apo F, apo G, apo H, apo I, dan apo J. </a:t>
            </a:r>
            <a:endParaRPr lang="en-US" dirty="0"/>
          </a:p>
          <a:p>
            <a:r>
              <a:rPr lang="id-ID" dirty="0"/>
              <a:t>Lipoprotein utama pembawa trigliserida adalah kilomikron dan very low density lipoprotein</a:t>
            </a:r>
            <a:r>
              <a:rPr lang="en-US" dirty="0"/>
              <a:t> </a:t>
            </a:r>
            <a:r>
              <a:rPr lang="id-ID" dirty="0"/>
              <a:t>(VLDL), sementara untuk kolesterol adalah low density lipoprotein</a:t>
            </a:r>
            <a:r>
              <a:rPr lang="en-US" dirty="0"/>
              <a:t> </a:t>
            </a:r>
            <a:r>
              <a:rPr lang="id-ID" dirty="0"/>
              <a:t>(LDL) dan high density lipoprotein</a:t>
            </a:r>
            <a:r>
              <a:rPr lang="en-US" dirty="0"/>
              <a:t> </a:t>
            </a:r>
            <a:r>
              <a:rPr lang="id-ID" dirty="0"/>
              <a:t>(HDL)</a:t>
            </a:r>
            <a:endParaRPr lang="en-US" dirty="0"/>
          </a:p>
          <a:p>
            <a:r>
              <a:rPr lang="id-ID" dirty="0"/>
              <a:t>Dislipidemi merupakan suatu kondisi di mana profil lipid buruk, yang biasanya ditandai dengan tingginya kadar LDL,VLDL, kilomikron, kolesterol dan trigliserid, sedangkan kadar HDL rendah.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5991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792E-2C84-49FA-B68F-BDCE3239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E529F-A3EC-440A-BA2F-5A0D4BC39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Terdapat hubungan dinamis antara nutrisi dan gen pada metabolisme lipid. </a:t>
            </a:r>
          </a:p>
          <a:p>
            <a:r>
              <a:rPr lang="id-ID" dirty="0"/>
              <a:t>Penelitian menunjukkan bahwa individu dengan gen tertentu ( gen yang mengandung </a:t>
            </a:r>
          </a:p>
          <a:p>
            <a:r>
              <a:rPr lang="id-ID" dirty="0"/>
              <a:t>alel APOA1*A) memiliki kadar LDL yang lebih tinggi dibandingkan individu dengan </a:t>
            </a:r>
          </a:p>
          <a:p>
            <a:r>
              <a:rPr lang="id-ID" dirty="0"/>
              <a:t>gen lain (gen yang mengandung  alel APOA1*G) setelah melakukan perubahan </a:t>
            </a:r>
          </a:p>
          <a:p>
            <a:r>
              <a:rPr lang="id-ID" dirty="0"/>
              <a:t>komposisi diet monounsaturated fatty acid (MUFA) dari 12% menjadi 22%. </a:t>
            </a:r>
          </a:p>
          <a:p>
            <a:r>
              <a:rPr lang="id-ID" dirty="0"/>
              <a:t>Penelitian yang lain menunjukkan bahwa konsumsi polyunsaturated fatty acid </a:t>
            </a:r>
          </a:p>
          <a:p>
            <a:r>
              <a:rPr lang="id-ID" dirty="0"/>
              <a:t>(PUFA) pada individu dengan gen tertentu akan menurunkan kadar HDL, sedangkan </a:t>
            </a:r>
          </a:p>
          <a:p>
            <a:r>
              <a:rPr lang="id-ID" dirty="0"/>
              <a:t>pada individu yang lain akan meningkatkan kadar HDL.</a:t>
            </a:r>
          </a:p>
        </p:txBody>
      </p:sp>
    </p:spTree>
    <p:extLst>
      <p:ext uri="{BB962C8B-B14F-4D97-AF65-F5344CB8AC3E}">
        <p14:creationId xmlns:p14="http://schemas.microsoft.com/office/powerpoint/2010/main" val="362299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AB93C-2155-4AE3-B921-F95783E7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E0F2-A567-4536-AE85-D1DEC98D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143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546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Transduksi Sinyal Hormon Kolesistokinin (KSK) untuk Mengatasi Obesitas </vt:lpstr>
      <vt:lpstr>PowerPoint Presentation</vt:lpstr>
      <vt:lpstr>PowerPoint Presentation</vt:lpstr>
      <vt:lpstr> Asam Lemak Rantai Panjang dalam Lumen GIT Menstimulasi Sel I Duodenum  untuk Mensekresi KSK melalui GPCR</vt:lpstr>
      <vt:lpstr>Interaksi Zat Makanan dan Gen pada Metabolisme Lipid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Shinanju Keep</dc:creator>
  <cp:lastModifiedBy>Shinanju Keep</cp:lastModifiedBy>
  <cp:revision>7</cp:revision>
  <dcterms:created xsi:type="dcterms:W3CDTF">2019-04-16T10:22:56Z</dcterms:created>
  <dcterms:modified xsi:type="dcterms:W3CDTF">2019-04-18T07:16:22Z</dcterms:modified>
</cp:coreProperties>
</file>