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80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8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18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4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94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7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9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7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0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8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6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1536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tekdikti.summon.serialssolutions.com/" TargetMode="External"/><Relationship Id="rId2" Type="http://schemas.openxmlformats.org/officeDocument/2006/relationships/hyperlink" Target="http://www.garuda.ristekdikti.go.i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01278" y="3401761"/>
            <a:ext cx="5837428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800" b="1" dirty="0" err="1" smtClean="0">
                <a:solidFill>
                  <a:schemeClr val="bg1"/>
                </a:solidFill>
              </a:rPr>
              <a:t>Pertemuan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4 – RNA Interference 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</a:rPr>
              <a:t>RNAi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Dr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Henny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Saraswati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M.Biomed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496" y="568345"/>
            <a:ext cx="10206775" cy="1560716"/>
          </a:xfrm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RNA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(</a:t>
            </a:r>
            <a:r>
              <a:rPr lang="en-US" dirty="0" err="1" smtClean="0"/>
              <a:t>dsRNA</a:t>
            </a:r>
            <a:r>
              <a:rPr lang="en-US" dirty="0" smtClean="0"/>
              <a:t>)?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48" y="2799430"/>
            <a:ext cx="5011923" cy="3651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Pre-</a:t>
            </a:r>
            <a:r>
              <a:rPr lang="en-US" sz="2400" dirty="0" err="1" smtClean="0"/>
              <a:t>miRNA</a:t>
            </a:r>
            <a:r>
              <a:rPr lang="en-US" sz="2400" dirty="0" smtClean="0"/>
              <a:t> (</a:t>
            </a:r>
            <a:r>
              <a:rPr lang="en-US" sz="2400" i="1" dirty="0" smtClean="0"/>
              <a:t>Pre-micro RNA</a:t>
            </a:r>
            <a:r>
              <a:rPr lang="en-US" sz="2400" dirty="0" smtClean="0"/>
              <a:t>)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cikal</a:t>
            </a:r>
            <a:r>
              <a:rPr lang="en-US" sz="2400" dirty="0" smtClean="0"/>
              <a:t> </a:t>
            </a:r>
            <a:r>
              <a:rPr lang="en-US" sz="2400" dirty="0" err="1" smtClean="0"/>
              <a:t>bakal</a:t>
            </a:r>
            <a:r>
              <a:rPr lang="en-US" sz="2400" dirty="0" smtClean="0"/>
              <a:t> </a:t>
            </a:r>
            <a:r>
              <a:rPr lang="en-US" sz="2400" dirty="0" err="1" smtClean="0"/>
              <a:t>miRNA</a:t>
            </a:r>
            <a:r>
              <a:rPr lang="en-US" sz="2400" dirty="0" smtClean="0"/>
              <a:t> (</a:t>
            </a:r>
            <a:r>
              <a:rPr lang="en-US" sz="2400" i="1" dirty="0" smtClean="0"/>
              <a:t>micro RNA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miRNA</a:t>
            </a:r>
            <a:r>
              <a:rPr lang="en-US" sz="2400" dirty="0" smtClean="0"/>
              <a:t> </a:t>
            </a:r>
            <a:r>
              <a:rPr lang="en-US" sz="2400" dirty="0" err="1" smtClean="0"/>
              <a:t>berstruktur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untai</a:t>
            </a:r>
            <a:r>
              <a:rPr lang="en-US" sz="2400" dirty="0" smtClean="0"/>
              <a:t> </a:t>
            </a:r>
            <a:r>
              <a:rPr lang="en-US" sz="2400" dirty="0" err="1" smtClean="0"/>
              <a:t>ganda</a:t>
            </a:r>
            <a:endParaRPr lang="en-US" sz="2400" dirty="0" smtClean="0"/>
          </a:p>
          <a:p>
            <a:r>
              <a:rPr lang="en-US" sz="2400" dirty="0" smtClean="0"/>
              <a:t>Virus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patogen</a:t>
            </a:r>
            <a:r>
              <a:rPr lang="en-US" sz="2400" dirty="0" smtClean="0"/>
              <a:t> lain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menyumbangkan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dsRNA</a:t>
            </a:r>
            <a:endParaRPr lang="id-ID" sz="2400" dirty="0"/>
          </a:p>
        </p:txBody>
      </p:sp>
      <p:pic>
        <p:nvPicPr>
          <p:cNvPr id="6146" name="Picture 2" descr="RNAi trig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" y="2273095"/>
            <a:ext cx="6586330" cy="44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5259" y="6409154"/>
            <a:ext cx="242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www.ncbi.nlm.nih.gov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9292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RNAi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erjadi</a:t>
            </a:r>
            <a:r>
              <a:rPr lang="en-US" dirty="0" smtClean="0"/>
              <a:t> di </a:t>
            </a:r>
            <a:r>
              <a:rPr lang="en-US" dirty="0" err="1" smtClean="0"/>
              <a:t>Sitoplasma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104" y="2438399"/>
            <a:ext cx="5261113" cy="38961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dsRNA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dipecah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Dicer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miRNA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siRNA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protein RISC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miRNA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siRNA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menuntuk</a:t>
            </a:r>
            <a:r>
              <a:rPr lang="en-US" dirty="0" smtClean="0"/>
              <a:t> RISC </a:t>
            </a:r>
            <a:r>
              <a:rPr lang="en-US" dirty="0" err="1" smtClean="0"/>
              <a:t>ke</a:t>
            </a:r>
            <a:r>
              <a:rPr lang="en-US" dirty="0" smtClean="0"/>
              <a:t> mRNA target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mRNA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penghambatan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mRNA</a:t>
            </a:r>
            <a:endParaRPr lang="id-ID" dirty="0"/>
          </a:p>
        </p:txBody>
      </p:sp>
      <p:pic>
        <p:nvPicPr>
          <p:cNvPr id="7170" name="Picture 2" descr="RNAi path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6598138" cy="43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3147" y="3657601"/>
            <a:ext cx="41081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660" y="4699290"/>
            <a:ext cx="41081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3660" y="5408739"/>
            <a:ext cx="41081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5259" y="6409154"/>
            <a:ext cx="242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www.ncbi.nlm.nih.gov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265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sirna  stru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0" b="23626"/>
          <a:stretch/>
        </p:blipFill>
        <p:spPr bwMode="auto">
          <a:xfrm>
            <a:off x="7871101" y="2387618"/>
            <a:ext cx="3486011" cy="118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miRNA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siRNA</a:t>
            </a:r>
            <a:endParaRPr lang="id-ID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960203" y="3145521"/>
            <a:ext cx="4160520" cy="823912"/>
          </a:xfrm>
        </p:spPr>
        <p:txBody>
          <a:bodyPr/>
          <a:lstStyle/>
          <a:p>
            <a:pPr algn="ctr"/>
            <a:r>
              <a:rPr lang="en-US" dirty="0" err="1" smtClean="0"/>
              <a:t>miRNA</a:t>
            </a:r>
            <a:endParaRPr lang="id-ID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147516" y="4410616"/>
            <a:ext cx="4160520" cy="2126567"/>
          </a:xfrm>
        </p:spPr>
        <p:txBody>
          <a:bodyPr/>
          <a:lstStyle/>
          <a:p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proses </a:t>
            </a:r>
            <a:r>
              <a:rPr lang="en-US" dirty="0" err="1" smtClean="0"/>
              <a:t>translasi</a:t>
            </a:r>
            <a:r>
              <a:rPr lang="en-US" dirty="0" smtClean="0"/>
              <a:t> mRNA target</a:t>
            </a:r>
          </a:p>
          <a:p>
            <a:r>
              <a:rPr lang="en-US" dirty="0" err="1" smtClean="0"/>
              <a:t>Sekuen</a:t>
            </a:r>
            <a:r>
              <a:rPr lang="en-US" dirty="0" smtClean="0"/>
              <a:t> target </a:t>
            </a:r>
            <a:r>
              <a:rPr lang="en-US" dirty="0" err="1" smtClean="0"/>
              <a:t>bisa</a:t>
            </a:r>
            <a:r>
              <a:rPr lang="en-US" dirty="0" smtClean="0"/>
              <a:t> di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mRNA</a:t>
            </a:r>
            <a:endParaRPr lang="id-ID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7543751" y="3461045"/>
            <a:ext cx="4160520" cy="823912"/>
          </a:xfrm>
        </p:spPr>
        <p:txBody>
          <a:bodyPr/>
          <a:lstStyle/>
          <a:p>
            <a:pPr algn="ctr"/>
            <a:r>
              <a:rPr lang="en-US" dirty="0" err="1" smtClean="0"/>
              <a:t>siRNA</a:t>
            </a:r>
            <a:endParaRPr lang="id-ID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7543751" y="4410616"/>
            <a:ext cx="4160520" cy="2239617"/>
          </a:xfrm>
        </p:spPr>
        <p:txBody>
          <a:bodyPr/>
          <a:lstStyle/>
          <a:p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memotong-motong</a:t>
            </a:r>
            <a:r>
              <a:rPr lang="en-US" dirty="0" smtClean="0"/>
              <a:t> mRNA target</a:t>
            </a:r>
          </a:p>
          <a:p>
            <a:r>
              <a:rPr lang="en-US" dirty="0" err="1" smtClean="0"/>
              <a:t>Sekuen</a:t>
            </a:r>
            <a:r>
              <a:rPr lang="en-US" dirty="0" smtClean="0"/>
              <a:t> target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mRNA</a:t>
            </a:r>
            <a:endParaRPr lang="id-ID" dirty="0"/>
          </a:p>
        </p:txBody>
      </p:sp>
      <p:pic>
        <p:nvPicPr>
          <p:cNvPr id="8198" name="Picture 6" descr="Image result for mirna 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03" y="2491541"/>
            <a:ext cx="3798608" cy="10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Penempelan</a:t>
            </a:r>
            <a:r>
              <a:rPr lang="en-US" dirty="0" smtClean="0"/>
              <a:t> </a:t>
            </a:r>
            <a:r>
              <a:rPr lang="en-US" dirty="0" err="1" smtClean="0"/>
              <a:t>siRNA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miRNA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mRNA Target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Image result for siRNA and mir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/>
          <a:stretch/>
        </p:blipFill>
        <p:spPr bwMode="auto">
          <a:xfrm>
            <a:off x="3988904" y="2438400"/>
            <a:ext cx="5830957" cy="36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29294" y="6214577"/>
            <a:ext cx="242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(Lam et al, 2015)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3724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RNAi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Kesehatan</a:t>
            </a:r>
            <a:r>
              <a:rPr lang="en-US" sz="2400" dirty="0" smtClean="0"/>
              <a:t> : </a:t>
            </a:r>
            <a:r>
              <a:rPr lang="en-US" sz="2400" dirty="0" err="1" smtClean="0"/>
              <a:t>terapi</a:t>
            </a:r>
            <a:r>
              <a:rPr lang="en-US" sz="2400" dirty="0" smtClean="0"/>
              <a:t>, </a:t>
            </a:r>
            <a:r>
              <a:rPr lang="en-US" sz="2400" dirty="0" err="1" smtClean="0"/>
              <a:t>stimulasi</a:t>
            </a:r>
            <a:r>
              <a:rPr lang="en-US" sz="2400" dirty="0" smtClean="0"/>
              <a:t> </a:t>
            </a:r>
            <a:r>
              <a:rPr lang="en-US" sz="2400" dirty="0" err="1" smtClean="0"/>
              <a:t>respon</a:t>
            </a:r>
            <a:r>
              <a:rPr lang="en-US" sz="2400" dirty="0" smtClean="0"/>
              <a:t> </a:t>
            </a:r>
            <a:r>
              <a:rPr lang="en-US" sz="2400" dirty="0" err="1" smtClean="0"/>
              <a:t>imun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Pertanian</a:t>
            </a:r>
            <a:r>
              <a:rPr lang="en-US" sz="2400" dirty="0" smtClean="0"/>
              <a:t> : </a:t>
            </a:r>
            <a:r>
              <a:rPr lang="en-US" sz="2400" dirty="0" err="1" smtClean="0"/>
              <a:t>insektisida</a:t>
            </a:r>
            <a:r>
              <a:rPr lang="en-US" sz="2400" dirty="0" smtClean="0"/>
              <a:t>,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transgenik</a:t>
            </a:r>
            <a:endParaRPr lang="en-US" sz="2400" dirty="0" smtClean="0"/>
          </a:p>
          <a:p>
            <a:endParaRPr lang="en-US" sz="2400" dirty="0" smtClean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5040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RNAi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endParaRPr lang="en-US" dirty="0" smtClean="0"/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berusia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(&lt; 10 </a:t>
            </a:r>
            <a:r>
              <a:rPr lang="en-US" dirty="0" err="1" smtClean="0"/>
              <a:t>tahun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berbahasa</a:t>
            </a:r>
            <a:r>
              <a:rPr lang="en-US" dirty="0" smtClean="0"/>
              <a:t> Indonesia (</a:t>
            </a:r>
            <a:r>
              <a:rPr lang="en-US" dirty="0">
                <a:hlinkClick r:id="rId2"/>
              </a:rPr>
              <a:t>www.garuda.ristekdikti.go.id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www.ristekdikti.summon.serialssolutions.com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err="1" smtClean="0"/>
              <a:t>Tuliskan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/>
          </a:p>
          <a:p>
            <a:r>
              <a:rPr lang="en-US" dirty="0" err="1" smtClean="0"/>
              <a:t>Kumpulkan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12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pengertian</a:t>
            </a:r>
            <a:r>
              <a:rPr lang="en-US" sz="2400" dirty="0" smtClean="0"/>
              <a:t> RNA Interference (</a:t>
            </a:r>
            <a:r>
              <a:rPr lang="en-US" sz="2400" dirty="0" err="1" smtClean="0"/>
              <a:t>RNAi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RNA </a:t>
            </a:r>
            <a:r>
              <a:rPr lang="en-US" sz="2400" dirty="0" err="1" smtClean="0"/>
              <a:t>Inteference</a:t>
            </a:r>
            <a:r>
              <a:rPr lang="en-US" sz="2400" dirty="0" smtClean="0"/>
              <a:t> (</a:t>
            </a:r>
            <a:r>
              <a:rPr lang="en-US" sz="2400" dirty="0" err="1" smtClean="0"/>
              <a:t>RNAi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RNAi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mengkaji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RNAi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terapi</a:t>
            </a:r>
            <a:r>
              <a:rPr lang="en-US" sz="2400" dirty="0" smtClean="0"/>
              <a:t> gen</a:t>
            </a:r>
          </a:p>
          <a:p>
            <a:pPr marL="457200" indent="-457200">
              <a:buFont typeface="+mj-lt"/>
              <a:buAutoNum type="arabicPeriod"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1924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Image result for promoter and gen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937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proses </a:t>
            </a:r>
            <a:r>
              <a:rPr lang="en-US" dirty="0" err="1" smtClean="0"/>
              <a:t>sintesis</a:t>
            </a:r>
            <a:r>
              <a:rPr lang="en-US" dirty="0" smtClean="0"/>
              <a:t> protein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Image result for per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93" y="3558209"/>
            <a:ext cx="5551907" cy="32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1084" y="3430815"/>
            <a:ext cx="6270880" cy="1560716"/>
          </a:xfrm>
        </p:spPr>
        <p:txBody>
          <a:bodyPr/>
          <a:lstStyle/>
          <a:p>
            <a:r>
              <a:rPr lang="en-US" dirty="0"/>
              <a:t>Genetic Switches?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044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/>
          <a:stretch/>
        </p:blipFill>
        <p:spPr bwMode="auto">
          <a:xfrm>
            <a:off x="106314" y="2803525"/>
            <a:ext cx="481393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1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Post-Transcriptional Gene Silencing (PTGS)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471" y="2623930"/>
            <a:ext cx="6085348" cy="365150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Penghambatan</a:t>
            </a:r>
            <a:r>
              <a:rPr lang="en-US" sz="2400" dirty="0" smtClean="0"/>
              <a:t> </a:t>
            </a:r>
            <a:r>
              <a:rPr lang="en-US" sz="2400" dirty="0" err="1" smtClean="0"/>
              <a:t>ekspresi</a:t>
            </a:r>
            <a:r>
              <a:rPr lang="en-US" sz="2400" dirty="0"/>
              <a:t> </a:t>
            </a:r>
            <a:r>
              <a:rPr lang="en-US" sz="2400" dirty="0" smtClean="0"/>
              <a:t>gen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RNA </a:t>
            </a:r>
            <a:r>
              <a:rPr lang="en-US" sz="2400" dirty="0" err="1" smtClean="0"/>
              <a:t>untai</a:t>
            </a:r>
            <a:r>
              <a:rPr lang="en-US" sz="2400" dirty="0" smtClean="0"/>
              <a:t> </a:t>
            </a:r>
            <a:r>
              <a:rPr lang="en-US" sz="2400" dirty="0" err="1" smtClean="0"/>
              <a:t>ganda</a:t>
            </a:r>
            <a:r>
              <a:rPr lang="en-US" sz="2400" dirty="0" smtClean="0"/>
              <a:t>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dirty="0" err="1" smtClean="0"/>
              <a:t>pendek</a:t>
            </a:r>
            <a:endParaRPr lang="en-US" sz="2400" dirty="0" smtClean="0"/>
          </a:p>
          <a:p>
            <a:r>
              <a:rPr lang="en-US" sz="2400" dirty="0" smtClean="0"/>
              <a:t>RNA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small interfering RNA (</a:t>
            </a:r>
            <a:r>
              <a:rPr lang="en-US" sz="2400" i="1" dirty="0" err="1" smtClean="0">
                <a:solidFill>
                  <a:srgbClr val="FF0000"/>
                </a:solidFill>
              </a:rPr>
              <a:t>siRNA</a:t>
            </a:r>
            <a:r>
              <a:rPr lang="en-US" sz="2400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siRNA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spesifik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terhadap</a:t>
            </a:r>
            <a:r>
              <a:rPr lang="en-US" sz="2400" dirty="0" smtClean="0">
                <a:solidFill>
                  <a:schemeClr val="tx1"/>
                </a:solidFill>
              </a:rPr>
              <a:t> gen </a:t>
            </a:r>
            <a:r>
              <a:rPr lang="en-US" sz="2400" dirty="0" err="1" smtClean="0">
                <a:solidFill>
                  <a:schemeClr val="tx1"/>
                </a:solidFill>
              </a:rPr>
              <a:t>tertentu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id-ID" sz="2400" i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Image result for RNA interference fun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/>
          <a:stretch/>
        </p:blipFill>
        <p:spPr bwMode="auto">
          <a:xfrm>
            <a:off x="172899" y="2690190"/>
            <a:ext cx="5711068" cy="33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0377" y="6090768"/>
            <a:ext cx="204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www.nas-sites.org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696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Interference (</a:t>
            </a:r>
            <a:r>
              <a:rPr lang="en-US" dirty="0" err="1" smtClean="0"/>
              <a:t>RNAi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498574"/>
            <a:ext cx="5608271" cy="259133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Post Transcriptional Gene Silencing</a:t>
            </a:r>
            <a:r>
              <a:rPr lang="en-US" sz="2800" dirty="0" smtClean="0"/>
              <a:t> (PTGS)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RNA Interference (</a:t>
            </a:r>
            <a:r>
              <a:rPr lang="en-US" sz="2800" i="1" dirty="0" err="1" smtClean="0">
                <a:solidFill>
                  <a:srgbClr val="FF0000"/>
                </a:solidFill>
              </a:rPr>
              <a:t>RNAi</a:t>
            </a:r>
            <a:r>
              <a:rPr lang="en-US" sz="2800" i="1" dirty="0" smtClean="0">
                <a:solidFill>
                  <a:srgbClr val="FF0000"/>
                </a:solidFill>
              </a:rPr>
              <a:t>)</a:t>
            </a:r>
            <a:endParaRPr lang="id-ID" sz="2800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Image result for RNA interference fun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/>
          <a:stretch/>
        </p:blipFill>
        <p:spPr bwMode="auto">
          <a:xfrm>
            <a:off x="172899" y="2603920"/>
            <a:ext cx="5711068" cy="33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0377" y="6090768"/>
            <a:ext cx="204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www.nas-sites.org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7088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02296" y="1232452"/>
            <a:ext cx="50358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713" y="621353"/>
            <a:ext cx="5884496" cy="1560716"/>
          </a:xfrm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RNA Interference </a:t>
            </a:r>
            <a:r>
              <a:rPr lang="en-US" dirty="0" err="1" smtClean="0"/>
              <a:t>Bekerja</a:t>
            </a:r>
            <a:r>
              <a:rPr lang="en-US" dirty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941" y="2438400"/>
            <a:ext cx="6401330" cy="36515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dipotong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protein </a:t>
            </a:r>
            <a:r>
              <a:rPr lang="en-US" i="1" dirty="0" smtClean="0">
                <a:solidFill>
                  <a:srgbClr val="FF0000"/>
                </a:solidFill>
              </a:rPr>
              <a:t>Dicer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siRNA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siRNA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protein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RNA induced silencing complex (RISC)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mRNA target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protein RISC (</a:t>
            </a:r>
            <a:r>
              <a:rPr lang="en-US" i="1" dirty="0" err="1" smtClean="0">
                <a:solidFill>
                  <a:srgbClr val="FF0000"/>
                </a:solidFill>
              </a:rPr>
              <a:t>Argonaute</a:t>
            </a:r>
            <a:r>
              <a:rPr lang="en-US" dirty="0" smtClean="0"/>
              <a:t>)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memecah</a:t>
            </a:r>
            <a:r>
              <a:rPr lang="en-US" dirty="0" smtClean="0"/>
              <a:t> mRNA target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/>
              <a:t> </a:t>
            </a:r>
            <a:r>
              <a:rPr lang="en-US" i="1" dirty="0" smtClean="0"/>
              <a:t>mismatch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siRNA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mRNA, </a:t>
            </a:r>
            <a:r>
              <a:rPr lang="en-US" dirty="0" err="1" smtClean="0"/>
              <a:t>maka</a:t>
            </a:r>
            <a:r>
              <a:rPr lang="en-US" dirty="0" smtClean="0"/>
              <a:t> mRNA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dipecah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dihambat</a:t>
            </a:r>
            <a:r>
              <a:rPr lang="en-US" dirty="0" smtClean="0"/>
              <a:t> </a:t>
            </a:r>
            <a:r>
              <a:rPr lang="en-US" dirty="0" err="1" smtClean="0"/>
              <a:t>translasinya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id-ID" dirty="0"/>
          </a:p>
        </p:txBody>
      </p:sp>
      <p:pic>
        <p:nvPicPr>
          <p:cNvPr id="3074" name="Picture 2" descr="Image result for RNA interference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5160479" cy="68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2052" y="1258957"/>
            <a:ext cx="41081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5202" y="4079486"/>
            <a:ext cx="41081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1950" y="5905238"/>
            <a:ext cx="41081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id-ID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154" y="319634"/>
            <a:ext cx="8897565" cy="1560716"/>
          </a:xfrm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RNAi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?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27" y="2035146"/>
            <a:ext cx="7713265" cy="3651250"/>
          </a:xfrm>
        </p:spPr>
      </p:pic>
      <p:pic>
        <p:nvPicPr>
          <p:cNvPr id="5122" name="Picture 2" descr="Image result for andrew fire and craig m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1" y="1880350"/>
            <a:ext cx="3564759" cy="39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241" y="5995989"/>
            <a:ext cx="767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Andrew Fire </a:t>
            </a:r>
            <a:r>
              <a:rPr lang="en-US" dirty="0" err="1" smtClean="0"/>
              <a:t>dan</a:t>
            </a:r>
            <a:r>
              <a:rPr lang="en-US" dirty="0" smtClean="0"/>
              <a:t> Craig C. Mello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memenangkan</a:t>
            </a:r>
            <a:r>
              <a:rPr lang="en-US" dirty="0" smtClean="0"/>
              <a:t> </a:t>
            </a:r>
            <a:r>
              <a:rPr lang="en-US" dirty="0" err="1" smtClean="0"/>
              <a:t>hadiah</a:t>
            </a:r>
            <a:r>
              <a:rPr lang="en-US" dirty="0" smtClean="0"/>
              <a:t> Nobel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2006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RNAi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045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140</TotalTime>
  <Words>392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Schoolbook</vt:lpstr>
      <vt:lpstr>Corbel</vt:lpstr>
      <vt:lpstr>Feathered</vt:lpstr>
      <vt:lpstr>PowerPoint Presentation</vt:lpstr>
      <vt:lpstr>Kemampuan Dasar yang diharapkan</vt:lpstr>
      <vt:lpstr>PowerPoint Presentation</vt:lpstr>
      <vt:lpstr>Apakah proses sintesis protein selalu berjalan sempurna?</vt:lpstr>
      <vt:lpstr>Genetic Switches?</vt:lpstr>
      <vt:lpstr>Post-Transcriptional Gene Silencing (PTGS)</vt:lpstr>
      <vt:lpstr>RNA Interference (RNAi)</vt:lpstr>
      <vt:lpstr>Bagaimana RNA Interference Bekerja?</vt:lpstr>
      <vt:lpstr>Bagaimana Mekanisme RNAi Ditemukan?</vt:lpstr>
      <vt:lpstr>Bagaimana Terbentuk RNA Untai Ganda (dsRNA)?</vt:lpstr>
      <vt:lpstr>Proses RNAi Terjadi di Sitoplasma </vt:lpstr>
      <vt:lpstr>Perbedaan miRNA dan siRNA</vt:lpstr>
      <vt:lpstr>Penempelan siRNA dan miRNA pada mRNA Target</vt:lpstr>
      <vt:lpstr>Aplikasi RNAi</vt:lpstr>
      <vt:lpstr>Tugas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23</cp:revision>
  <dcterms:created xsi:type="dcterms:W3CDTF">2019-04-09T00:48:57Z</dcterms:created>
  <dcterms:modified xsi:type="dcterms:W3CDTF">2019-04-09T03:09:36Z</dcterms:modified>
</cp:coreProperties>
</file>