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46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6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577F5-2BFB-473F-929B-4B56FB4F4852}" type="datetimeFigureOut">
              <a:rPr lang="id-ID" smtClean="0"/>
              <a:t>20/05/2019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0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09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115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87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21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927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48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129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3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B78783CF-4072-4877-8460-836FAAAD9E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5803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scientist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biomed.kuleuven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01278" y="3600542"/>
            <a:ext cx="583742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>
                <a:solidFill>
                  <a:schemeClr val="bg1"/>
                </a:solidFill>
              </a:rPr>
              <a:t>Pertemuan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5 </a:t>
            </a:r>
            <a:r>
              <a:rPr lang="en-US" sz="2800" b="1" dirty="0" smtClean="0">
                <a:solidFill>
                  <a:schemeClr val="bg1"/>
                </a:solidFill>
              </a:rPr>
              <a:t>– Gene Delivery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M.Biomed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478" y="1127827"/>
            <a:ext cx="4484632" cy="1000400"/>
          </a:xfrm>
        </p:spPr>
        <p:txBody>
          <a:bodyPr/>
          <a:lstStyle/>
          <a:p>
            <a:r>
              <a:rPr lang="en-US" dirty="0" smtClean="0"/>
              <a:t>Somatic Gene Therapy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765" y="2420151"/>
            <a:ext cx="4034058" cy="2907223"/>
          </a:xfrm>
        </p:spPr>
        <p:txBody>
          <a:bodyPr/>
          <a:lstStyle/>
          <a:p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Ekspresi</a:t>
            </a:r>
            <a:r>
              <a:rPr lang="en-US" dirty="0" smtClean="0"/>
              <a:t> gen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id-ID" dirty="0"/>
          </a:p>
        </p:txBody>
      </p:sp>
      <p:pic>
        <p:nvPicPr>
          <p:cNvPr id="4098" name="Picture 2" descr="Image result for somatic 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29" y="1628027"/>
            <a:ext cx="6533171" cy="4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8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i="1" dirty="0" smtClean="0"/>
              <a:t>Somatic Gene Therapy</a:t>
            </a:r>
            <a:endParaRPr lang="id-ID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germline</a:t>
            </a:r>
            <a:r>
              <a:rPr lang="en-US" dirty="0" smtClean="0"/>
              <a:t> gene therapy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gen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apoptosis </a:t>
            </a:r>
          </a:p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/>
              <a:t> </a:t>
            </a:r>
            <a:r>
              <a:rPr lang="en-US" dirty="0" smtClean="0"/>
              <a:t>gen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58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29" y="823028"/>
            <a:ext cx="9361200" cy="1000400"/>
          </a:xfrm>
        </p:spPr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Somatic Gene Therapy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003" y="2061967"/>
            <a:ext cx="4630406" cy="248352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Mekanisme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Ex vivo </a:t>
            </a:r>
            <a:r>
              <a:rPr lang="en-US" dirty="0" smtClean="0"/>
              <a:t>: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gen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id-ID" i="1" dirty="0"/>
          </a:p>
        </p:txBody>
      </p:sp>
      <p:pic>
        <p:nvPicPr>
          <p:cNvPr id="4" name="Picture 2" descr="Image result for somatic 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29" y="1628027"/>
            <a:ext cx="6533171" cy="4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7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Somatic Gene Therapy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Mekanisme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in situ </a:t>
            </a:r>
            <a:r>
              <a:rPr lang="en-US" dirty="0" smtClean="0"/>
              <a:t>: gen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target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smtClean="0"/>
              <a:t>: gen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trakea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bronkus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kistik</a:t>
            </a:r>
            <a:r>
              <a:rPr lang="en-US" dirty="0" smtClean="0"/>
              <a:t> fibrosis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769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77" y="756767"/>
            <a:ext cx="5898473" cy="1000400"/>
          </a:xfrm>
        </p:spPr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Somatic Gene Therapy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8445" y="2261124"/>
            <a:ext cx="4511137" cy="3609200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vivo </a:t>
            </a:r>
            <a:r>
              <a:rPr lang="en-US" dirty="0" smtClean="0"/>
              <a:t>: </a:t>
            </a:r>
            <a:r>
              <a:rPr lang="en-US" dirty="0"/>
              <a:t>gen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target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 smtClean="0"/>
              <a:t> </a:t>
            </a:r>
          </a:p>
          <a:p>
            <a:endParaRPr lang="id-ID" dirty="0"/>
          </a:p>
        </p:txBody>
      </p:sp>
      <p:pic>
        <p:nvPicPr>
          <p:cNvPr id="5122" name="Picture 2" descr="Image result for in vivo somatic 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80" y="1256967"/>
            <a:ext cx="5238750" cy="52959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0555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Image result for in vivo somatic 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11" y="278296"/>
            <a:ext cx="7885043" cy="64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081" y="782883"/>
            <a:ext cx="5597815" cy="1045529"/>
          </a:xfrm>
        </p:spPr>
        <p:txBody>
          <a:bodyPr/>
          <a:lstStyle/>
          <a:p>
            <a:r>
              <a:rPr lang="en-US" dirty="0" smtClean="0"/>
              <a:t>Cara-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Gen </a:t>
            </a:r>
            <a:r>
              <a:rPr lang="en-US" dirty="0" err="1" smtClean="0"/>
              <a:t>ke</a:t>
            </a:r>
            <a:r>
              <a:rPr lang="en-US" dirty="0" smtClean="0"/>
              <a:t> Sel Target (Gene Delivery)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333" y="2266122"/>
            <a:ext cx="4908702" cy="325964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virus (</a:t>
            </a:r>
            <a:r>
              <a:rPr lang="en-US" i="1" dirty="0" smtClean="0"/>
              <a:t>Viral Vector</a:t>
            </a:r>
            <a:r>
              <a:rPr lang="en-US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non virus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897"/>
          <a:stretch/>
        </p:blipFill>
        <p:spPr>
          <a:xfrm>
            <a:off x="6308035" y="2047267"/>
            <a:ext cx="4890490" cy="3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Virus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333" y="1916568"/>
            <a:ext cx="4670163" cy="3609200"/>
          </a:xfrm>
        </p:spPr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virus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virus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virus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bereplikasi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keamanannya</a:t>
            </a:r>
            <a:endParaRPr lang="id-ID" dirty="0"/>
          </a:p>
        </p:txBody>
      </p:sp>
      <p:pic>
        <p:nvPicPr>
          <p:cNvPr id="4" name="Picture 2" descr="An illustration to show the transfer of a new gene into the nucleus of a cell via a viral vector. Image credit: Genome Research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0"/>
            <a:ext cx="600138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70857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Contoh-contoh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Virus yang </a:t>
            </a:r>
            <a:r>
              <a:rPr lang="en-US" dirty="0" err="1" smtClean="0"/>
              <a:t>Digunakan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Vektor</a:t>
            </a:r>
            <a:r>
              <a:rPr lang="en-US" dirty="0" smtClean="0">
                <a:solidFill>
                  <a:srgbClr val="FF0000"/>
                </a:solidFill>
              </a:rPr>
              <a:t> retrovirus</a:t>
            </a:r>
          </a:p>
          <a:p>
            <a:pPr lvl="1"/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mengantarkan</a:t>
            </a:r>
            <a:r>
              <a:rPr lang="en-US" sz="2000" i="1" dirty="0" smtClean="0"/>
              <a:t> gen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sedang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membelah</a:t>
            </a:r>
            <a:endParaRPr lang="en-US" sz="2000" i="1" dirty="0" smtClean="0"/>
          </a:p>
          <a:p>
            <a:pPr marL="609585" lvl="1">
              <a:spcBef>
                <a:spcPts val="800"/>
              </a:spcBef>
            </a:pPr>
            <a:r>
              <a:rPr lang="en-US" dirty="0" err="1">
                <a:solidFill>
                  <a:srgbClr val="FF0000"/>
                </a:solidFill>
              </a:rPr>
              <a:t>Vektor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Adenovirus</a:t>
            </a:r>
          </a:p>
          <a:p>
            <a:pPr marL="1219169" lvl="2">
              <a:spcBef>
                <a:spcPts val="800"/>
              </a:spcBef>
            </a:pP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digunakan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mengantarkan</a:t>
            </a:r>
            <a:r>
              <a:rPr lang="en-US" sz="2000" i="1" dirty="0" smtClean="0"/>
              <a:t> gen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beberapa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macam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(low specificity)</a:t>
            </a:r>
          </a:p>
          <a:p>
            <a:pPr marL="609585" lvl="1">
              <a:spcBef>
                <a:spcPts val="800"/>
              </a:spcBef>
            </a:pPr>
            <a:r>
              <a:rPr lang="en-US" dirty="0" err="1">
                <a:solidFill>
                  <a:srgbClr val="FF0000"/>
                </a:solidFill>
              </a:rPr>
              <a:t>Vektor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Adeno</a:t>
            </a:r>
            <a:r>
              <a:rPr lang="en-US" i="1" dirty="0">
                <a:solidFill>
                  <a:srgbClr val="FF0000"/>
                </a:solidFill>
              </a:rPr>
              <a:t>-Associated Virus </a:t>
            </a:r>
            <a:r>
              <a:rPr lang="en-US" dirty="0">
                <a:solidFill>
                  <a:srgbClr val="FF0000"/>
                </a:solidFill>
              </a:rPr>
              <a:t>(AAV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1219169" lvl="2">
              <a:spcBef>
                <a:spcPts val="800"/>
              </a:spcBef>
            </a:pPr>
            <a:r>
              <a:rPr lang="en-US" sz="2000" i="1" dirty="0" err="1" smtClean="0"/>
              <a:t>Punya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tingkat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patogenesitas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replikasi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rendah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lebih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aman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dibandingkan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vektor</a:t>
            </a:r>
            <a:r>
              <a:rPr lang="en-US" sz="2000" i="1" dirty="0" smtClean="0"/>
              <a:t> adenovirus 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312350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Virus yang </a:t>
            </a:r>
            <a:r>
              <a:rPr lang="en-US" dirty="0" err="1"/>
              <a:t>Digunakan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Vektor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Herpes Simplex Virus </a:t>
            </a:r>
            <a:r>
              <a:rPr lang="en-US" dirty="0" smtClean="0">
                <a:solidFill>
                  <a:srgbClr val="FF0000"/>
                </a:solidFill>
              </a:rPr>
              <a:t>(HSV)</a:t>
            </a:r>
          </a:p>
          <a:p>
            <a:pPr lvl="1"/>
            <a:r>
              <a:rPr lang="en-US" sz="2000" i="1" dirty="0" err="1" smtClean="0"/>
              <a:t>Sangat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berpotensi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pengantaran</a:t>
            </a:r>
            <a:r>
              <a:rPr lang="en-US" sz="2000" i="1" dirty="0" smtClean="0"/>
              <a:t> gen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saraf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sel-sel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kanker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tumor</a:t>
            </a:r>
          </a:p>
          <a:p>
            <a:pPr marL="609585" lvl="1">
              <a:spcBef>
                <a:spcPts val="800"/>
              </a:spcBef>
            </a:pPr>
            <a:r>
              <a:rPr lang="en-US" dirty="0" err="1">
                <a:solidFill>
                  <a:srgbClr val="FF0000"/>
                </a:solidFill>
              </a:rPr>
              <a:t>Vektor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Lentivirus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000" i="1" dirty="0" err="1"/>
              <a:t>Dapat</a:t>
            </a:r>
            <a:r>
              <a:rPr lang="en-US" sz="2000" i="1" dirty="0"/>
              <a:t> </a:t>
            </a:r>
            <a:r>
              <a:rPr lang="en-US" sz="2000" i="1" dirty="0" err="1"/>
              <a:t>mengantarkan</a:t>
            </a:r>
            <a:r>
              <a:rPr lang="en-US" sz="2000" i="1" dirty="0"/>
              <a:t> gen </a:t>
            </a:r>
            <a:r>
              <a:rPr lang="en-US" sz="2000" i="1" dirty="0" err="1"/>
              <a:t>pada</a:t>
            </a:r>
            <a:r>
              <a:rPr lang="en-US" sz="2000" i="1" dirty="0"/>
              <a:t> </a:t>
            </a:r>
            <a:r>
              <a:rPr lang="en-US" sz="2000" i="1" dirty="0" err="1"/>
              <a:t>sel-sel</a:t>
            </a:r>
            <a:r>
              <a:rPr lang="en-US" sz="2000" i="1" dirty="0"/>
              <a:t> yang </a:t>
            </a:r>
            <a:r>
              <a:rPr lang="en-US" sz="2000" i="1" dirty="0" err="1"/>
              <a:t>tidak</a:t>
            </a:r>
            <a:r>
              <a:rPr lang="en-US" sz="2000" i="1" dirty="0"/>
              <a:t> </a:t>
            </a:r>
            <a:r>
              <a:rPr lang="en-US" sz="2000" i="1" dirty="0" err="1" smtClean="0"/>
              <a:t>membelah</a:t>
            </a:r>
            <a:endParaRPr lang="en-US" sz="2000" i="1" dirty="0" smtClean="0"/>
          </a:p>
          <a:p>
            <a:pPr marL="609585" lvl="1">
              <a:spcBef>
                <a:spcPts val="800"/>
              </a:spcBef>
            </a:pPr>
            <a:r>
              <a:rPr lang="en-US" dirty="0" err="1">
                <a:solidFill>
                  <a:srgbClr val="FF0000"/>
                </a:solidFill>
              </a:rPr>
              <a:t>Vektor</a:t>
            </a:r>
            <a:r>
              <a:rPr lang="en-US" dirty="0">
                <a:solidFill>
                  <a:srgbClr val="FF0000"/>
                </a:solidFill>
              </a:rPr>
              <a:t> Poxvirus</a:t>
            </a:r>
          </a:p>
          <a:p>
            <a:pPr lvl="1"/>
            <a:r>
              <a:rPr lang="en-US" sz="2000" i="1" dirty="0" err="1"/>
              <a:t>Memiliki</a:t>
            </a:r>
            <a:r>
              <a:rPr lang="en-US" sz="2000" i="1" dirty="0"/>
              <a:t> </a:t>
            </a:r>
            <a:r>
              <a:rPr lang="en-US" sz="2000" i="1" dirty="0" err="1"/>
              <a:t>kapasitas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insersi</a:t>
            </a:r>
            <a:r>
              <a:rPr lang="en-US" sz="2000" i="1" dirty="0"/>
              <a:t> gen yang </a:t>
            </a:r>
            <a:r>
              <a:rPr lang="en-US" sz="2000" i="1" dirty="0" err="1"/>
              <a:t>besar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68350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Gene Delivery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Gene Delivery yang </a:t>
            </a:r>
            <a:r>
              <a:rPr lang="en-US" dirty="0" err="1" smtClean="0"/>
              <a:t>digunakan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374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33" y="916168"/>
            <a:ext cx="9361200" cy="1000400"/>
          </a:xfrm>
        </p:spPr>
        <p:txBody>
          <a:bodyPr/>
          <a:lstStyle/>
          <a:p>
            <a:r>
              <a:rPr lang="en-US" dirty="0" err="1" smtClean="0"/>
              <a:t>Penghantaran</a:t>
            </a:r>
            <a:r>
              <a:rPr lang="en-US" dirty="0" smtClean="0"/>
              <a:t> Non Virus (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333" y="2632186"/>
            <a:ext cx="5862858" cy="360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DNA </a:t>
            </a:r>
            <a:r>
              <a:rPr lang="en-US" dirty="0" err="1" smtClean="0">
                <a:solidFill>
                  <a:srgbClr val="FF0000"/>
                </a:solidFill>
              </a:rPr>
              <a:t>telanjang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Naked DNA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i="1" dirty="0" err="1" smtClean="0"/>
              <a:t>Disuntikkan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langsung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jaringan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i="1" dirty="0" smtClean="0"/>
              <a:t>Tingkat </a:t>
            </a:r>
            <a:r>
              <a:rPr lang="en-US" sz="2000" i="1" dirty="0" err="1" smtClean="0"/>
              <a:t>efisiensi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penghantaran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rendah</a:t>
            </a:r>
            <a:endParaRPr lang="id-ID" sz="2000" i="1" dirty="0"/>
          </a:p>
        </p:txBody>
      </p:sp>
      <p:pic>
        <p:nvPicPr>
          <p:cNvPr id="9218" name="Picture 2" descr="Image result for Naked DNA gene deli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1831670"/>
            <a:ext cx="4893503" cy="447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635" y="5963950"/>
            <a:ext cx="33925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i="1" dirty="0" smtClean="0">
                <a:hlinkClick r:id="rId3"/>
              </a:rPr>
              <a:t>https://www.the-scientist.com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9301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Penghantaran</a:t>
            </a:r>
            <a:r>
              <a:rPr lang="en-US" dirty="0"/>
              <a:t> Non Virus (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Menggunakan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Gene Gun</a:t>
            </a:r>
          </a:p>
          <a:p>
            <a:pPr lvl="1"/>
            <a:r>
              <a:rPr lang="en-US" sz="2000" i="1" dirty="0" err="1" smtClean="0"/>
              <a:t>Partikel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emas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tungsten yang </a:t>
            </a:r>
            <a:r>
              <a:rPr lang="en-US" sz="2000" i="1" dirty="0" err="1" smtClean="0"/>
              <a:t>dilapisi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plasmid</a:t>
            </a:r>
          </a:p>
          <a:p>
            <a:pPr lvl="1"/>
            <a:r>
              <a:rPr lang="en-US" sz="2000" i="1" dirty="0" err="1" smtClean="0"/>
              <a:t>Aplikasi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kulit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mukosa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maupun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proses </a:t>
            </a:r>
            <a:r>
              <a:rPr lang="en-US" sz="2000" i="1" dirty="0" err="1" smtClean="0"/>
              <a:t>operasi</a:t>
            </a:r>
            <a:endParaRPr lang="id-ID" sz="2000" i="1" dirty="0"/>
          </a:p>
        </p:txBody>
      </p:sp>
      <p:pic>
        <p:nvPicPr>
          <p:cNvPr id="10242" name="Picture 2" descr="Image result for Gene Gun gene deli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503198"/>
            <a:ext cx="3664682" cy="33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ene Gun gene deli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57" y="3981449"/>
            <a:ext cx="44767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1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Penghantaran</a:t>
            </a:r>
            <a:r>
              <a:rPr lang="en-US" dirty="0"/>
              <a:t> Non Virus (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Elektroporasi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000" i="1" dirty="0" err="1" smtClean="0"/>
              <a:t>Destabilisasi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membran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sehingga</a:t>
            </a:r>
            <a:r>
              <a:rPr lang="en-US" sz="2000" i="1" dirty="0" smtClean="0"/>
              <a:t> DNA yang </a:t>
            </a:r>
            <a:r>
              <a:rPr lang="en-US" sz="2000" i="1" dirty="0" err="1" smtClean="0"/>
              <a:t>ada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luar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masuk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endParaRPr lang="en-US" sz="2000" i="1" dirty="0" smtClean="0"/>
          </a:p>
          <a:p>
            <a:pPr lvl="1"/>
            <a:r>
              <a:rPr lang="en-US" sz="2000" i="1" dirty="0" err="1" smtClean="0"/>
              <a:t>Menggunakan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aliran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listrik</a:t>
            </a:r>
            <a:endParaRPr lang="id-ID" sz="2000" i="1" dirty="0"/>
          </a:p>
        </p:txBody>
      </p:sp>
      <p:pic>
        <p:nvPicPr>
          <p:cNvPr id="11266" name="Picture 2" descr="Image result for electroporation gene delive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7" b="7356"/>
          <a:stretch/>
        </p:blipFill>
        <p:spPr bwMode="auto">
          <a:xfrm>
            <a:off x="2475341" y="3823252"/>
            <a:ext cx="7209183" cy="30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56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Penghantaran</a:t>
            </a:r>
            <a:r>
              <a:rPr lang="en-US" dirty="0"/>
              <a:t> Non Virus (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</a:p>
          <a:p>
            <a:pPr lvl="1"/>
            <a:r>
              <a:rPr lang="en-US" sz="2000" i="1" dirty="0" err="1" smtClean="0"/>
              <a:t>Pengurangan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permeabilitas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membran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menggunakan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suara</a:t>
            </a:r>
            <a:endParaRPr lang="en-US" sz="2000" i="1" dirty="0" smtClean="0"/>
          </a:p>
          <a:p>
            <a:pPr lvl="1"/>
            <a:r>
              <a:rPr lang="en-US" sz="2000" i="1" dirty="0" err="1" smtClean="0"/>
              <a:t>Efisiensi</a:t>
            </a:r>
            <a:r>
              <a:rPr lang="en-US" sz="2000" i="1" dirty="0" smtClean="0"/>
              <a:t> gene delivery </a:t>
            </a:r>
            <a:r>
              <a:rPr lang="en-US" sz="2000" i="1" dirty="0" err="1" smtClean="0"/>
              <a:t>rendah</a:t>
            </a:r>
            <a:endParaRPr lang="id-ID" sz="2000" i="1" dirty="0"/>
          </a:p>
        </p:txBody>
      </p:sp>
      <p:pic>
        <p:nvPicPr>
          <p:cNvPr id="12290" name="Picture 2" descr="Image result for ultrasound gene deli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26" y="3249750"/>
            <a:ext cx="5171431" cy="36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5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33" y="1061567"/>
            <a:ext cx="5438789" cy="1000400"/>
          </a:xfrm>
        </p:spPr>
        <p:txBody>
          <a:bodyPr/>
          <a:lstStyle/>
          <a:p>
            <a:r>
              <a:rPr lang="en-US" dirty="0" err="1"/>
              <a:t>Penghantaran</a:t>
            </a:r>
            <a:r>
              <a:rPr lang="en-US" dirty="0"/>
              <a:t> Non Virus (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515" y="2259976"/>
            <a:ext cx="5624319" cy="3609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Liposom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000" i="1" dirty="0" smtClean="0"/>
              <a:t>DNA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RNA </a:t>
            </a:r>
            <a:r>
              <a:rPr lang="en-US" sz="2000" i="1" dirty="0" err="1" smtClean="0"/>
              <a:t>dibungkus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liposom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i="1" dirty="0" err="1" smtClean="0"/>
              <a:t>Dimasukkan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ultrasound</a:t>
            </a:r>
            <a:endParaRPr lang="id-ID" sz="2000" i="1" dirty="0"/>
          </a:p>
        </p:txBody>
      </p:sp>
      <p:pic>
        <p:nvPicPr>
          <p:cNvPr id="13314" name="Picture 2" descr="Image result for liposomal gene delive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1516638"/>
            <a:ext cx="5724939" cy="49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7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Gen?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1" y="1927267"/>
            <a:ext cx="7154216" cy="4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8122" y="6488668"/>
            <a:ext cx="32732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u="sng" dirty="0" smtClean="0">
                <a:hlinkClick r:id="rId3"/>
              </a:rPr>
              <a:t>https://gbiomed.kuleuven.be</a:t>
            </a:r>
            <a:endParaRPr lang="id-ID" u="sng" dirty="0"/>
          </a:p>
        </p:txBody>
      </p:sp>
    </p:spTree>
    <p:extLst>
      <p:ext uri="{BB962C8B-B14F-4D97-AF65-F5344CB8AC3E}">
        <p14:creationId xmlns:p14="http://schemas.microsoft.com/office/powerpoint/2010/main" val="67128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958" y="1340237"/>
            <a:ext cx="9361200" cy="1000400"/>
          </a:xfrm>
        </p:spPr>
        <p:txBody>
          <a:bodyPr/>
          <a:lstStyle/>
          <a:p>
            <a:r>
              <a:rPr lang="en-US" dirty="0" smtClean="0"/>
              <a:t>Gene Delivery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333" y="2485597"/>
            <a:ext cx="4670163" cy="2921290"/>
          </a:xfrm>
        </p:spPr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DNA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 gen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terekspresi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2" descr="An illustration to show the transfer of a new gene into the nucleus of a cell via a viral vector. Image credit: Genome Research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0"/>
            <a:ext cx="600138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52981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Gene Delivery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401" y="2008570"/>
            <a:ext cx="9361200" cy="3609200"/>
          </a:xfrm>
        </p:spPr>
        <p:txBody>
          <a:bodyPr/>
          <a:lstStyle/>
          <a:p>
            <a:r>
              <a:rPr lang="en-US" dirty="0" smtClean="0"/>
              <a:t>Rosenberg, </a:t>
            </a:r>
            <a:r>
              <a:rPr lang="en-US" dirty="0" err="1" smtClean="0"/>
              <a:t>dkk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yang </a:t>
            </a:r>
            <a:r>
              <a:rPr lang="en-US" dirty="0" err="1" smtClean="0"/>
              <a:t>mengantarkan</a:t>
            </a:r>
            <a:r>
              <a:rPr lang="en-US" dirty="0" smtClean="0"/>
              <a:t> gen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neomycin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3051171"/>
            <a:ext cx="10111410" cy="292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52" y="3051170"/>
            <a:ext cx="2351018" cy="6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Gene Delivery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Gene Delivery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gen ADA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SCID (Severe Combined Immunodeficiency Defect)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3361082"/>
            <a:ext cx="10124661" cy="3496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63" y="3361082"/>
            <a:ext cx="18764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333" y="1916568"/>
            <a:ext cx="7121815" cy="3609200"/>
          </a:xfrm>
        </p:spPr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gen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 :</a:t>
            </a: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Germline</a:t>
            </a:r>
            <a:r>
              <a:rPr lang="en-US" i="1" dirty="0" smtClean="0">
                <a:solidFill>
                  <a:srgbClr val="FF0000"/>
                </a:solidFill>
              </a:rPr>
              <a:t> Gene Therapy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secara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dilarang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Somatic Gene Therapy</a:t>
            </a:r>
          </a:p>
          <a:p>
            <a:pPr lvl="1"/>
            <a:endParaRPr lang="id-ID" dirty="0"/>
          </a:p>
        </p:txBody>
      </p:sp>
      <p:pic>
        <p:nvPicPr>
          <p:cNvPr id="2050" name="Picture 2" descr="Image result for gene therap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r="29155"/>
          <a:stretch/>
        </p:blipFill>
        <p:spPr bwMode="auto">
          <a:xfrm>
            <a:off x="8521148" y="701977"/>
            <a:ext cx="2756452" cy="30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6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Germline</a:t>
            </a:r>
            <a:r>
              <a:rPr lang="en-US" dirty="0" smtClean="0"/>
              <a:t> Gene Therapy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terfertilisasi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editing gene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terekspresi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endParaRPr lang="id-ID" dirty="0"/>
          </a:p>
        </p:txBody>
      </p:sp>
      <p:pic>
        <p:nvPicPr>
          <p:cNvPr id="3074" name="Picture 2" descr="Image result for germline gene thera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7" b="3047"/>
          <a:stretch/>
        </p:blipFill>
        <p:spPr bwMode="auto">
          <a:xfrm>
            <a:off x="1905840" y="3869635"/>
            <a:ext cx="8348185" cy="22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5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33" y="3220968"/>
            <a:ext cx="9361200" cy="1000400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Germline</a:t>
            </a:r>
            <a:r>
              <a:rPr lang="en-US" dirty="0" smtClean="0"/>
              <a:t> Therapy, Pro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Kontra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7818065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Seyton · SlidesCarnival</Template>
  <TotalTime>307</TotalTime>
  <Words>530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Patrick Hand SC</vt:lpstr>
      <vt:lpstr>Sniglet</vt:lpstr>
      <vt:lpstr>Wingdings</vt:lpstr>
      <vt:lpstr>Seyton template</vt:lpstr>
      <vt:lpstr>PowerPoint Presentation</vt:lpstr>
      <vt:lpstr>Kemampuan Akhir yang Diharapkan</vt:lpstr>
      <vt:lpstr>Prinsip Terapi Gen?</vt:lpstr>
      <vt:lpstr>Gene Delivery</vt:lpstr>
      <vt:lpstr>Sejarah Gene Delivery pada Manusia</vt:lpstr>
      <vt:lpstr>Sejarah Gene Delivery pada Manusia</vt:lpstr>
      <vt:lpstr>Jenis Terapi Gen</vt:lpstr>
      <vt:lpstr>Germline Gene Therapy</vt:lpstr>
      <vt:lpstr>Bagaimana Kontroversi Germline Therapy, Pro dan Kontra?</vt:lpstr>
      <vt:lpstr>Somatic Gene Therapy</vt:lpstr>
      <vt:lpstr>Karakteristik Somatic Gene Therapy</vt:lpstr>
      <vt:lpstr>Macam-macam Somatic Gene Therapy</vt:lpstr>
      <vt:lpstr>Macam-macam Somatic Gene Therapy</vt:lpstr>
      <vt:lpstr>Macam-macam Somatic Gene Therapy</vt:lpstr>
      <vt:lpstr>PowerPoint Presentation</vt:lpstr>
      <vt:lpstr>Cara-cara Penghantaran Gen ke Sel Target (Gene Delivery)</vt:lpstr>
      <vt:lpstr>Vektor Virus</vt:lpstr>
      <vt:lpstr>Contoh-contoh Vektor Virus yang Digunakan</vt:lpstr>
      <vt:lpstr>Contoh-contoh Vektor Virus yang Digunakan</vt:lpstr>
      <vt:lpstr>Penghantaran Non Virus (Secara Fisik)</vt:lpstr>
      <vt:lpstr>Penghantaran Non Virus (Secara Fisik)</vt:lpstr>
      <vt:lpstr>Penghantaran Non Virus (Secara Fisik)</vt:lpstr>
      <vt:lpstr>Penghantaran Non Virus (Secara Fisik)</vt:lpstr>
      <vt:lpstr>Penghantaran Non Virus (Secara Fisik)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2019-04-18T00:44:06Z</dcterms:created>
  <dcterms:modified xsi:type="dcterms:W3CDTF">2019-05-20T01:09:33Z</dcterms:modified>
</cp:coreProperties>
</file>