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5/23/2019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4" name="Picture 2" descr="C:\Users\arsil\Desktop\Smartcrea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800" b="504"/>
          <a:stretch>
            <a:fillRect/>
          </a:stretch>
        </p:blipFill>
        <p:spPr bwMode="auto">
          <a:xfrm>
            <a:off x="0" y="4"/>
            <a:ext cx="12192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916764" y="3558213"/>
            <a:ext cx="66954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Pertemuan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ke-6 –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Keamanan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Hayati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dalam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charset="0"/>
              </a:rPr>
              <a:t>Terapi</a:t>
            </a:r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 Gen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973417" y="4389210"/>
            <a:ext cx="411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chemeClr val="bg1"/>
                </a:solidFill>
              </a:rPr>
              <a:t>Dr.Henny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Saraswati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S.Si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M,Biomed</a:t>
            </a:r>
            <a:endParaRPr lang="id-ID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08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Rectangle 3"/>
          <p:cNvSpPr/>
          <p:nvPr/>
        </p:nvSpPr>
        <p:spPr>
          <a:xfrm>
            <a:off x="3042219" y="2967335"/>
            <a:ext cx="61075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Kesimpulannya</a:t>
            </a:r>
            <a:r>
              <a:rPr lang="en-US" sz="6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972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746" y="373181"/>
            <a:ext cx="6529611" cy="149961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Apa</a:t>
            </a:r>
            <a:r>
              <a:rPr lang="en-US" dirty="0" smtClean="0"/>
              <a:t> yang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perhatian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keselamatan</a:t>
            </a:r>
            <a:r>
              <a:rPr lang="en-US" dirty="0" smtClean="0"/>
              <a:t> </a:t>
            </a:r>
            <a:r>
              <a:rPr lang="en-US" dirty="0" err="1" smtClean="0"/>
              <a:t>hayati</a:t>
            </a:r>
            <a:r>
              <a:rPr lang="en-US" dirty="0" smtClean="0"/>
              <a:t> di </a:t>
            </a:r>
            <a:r>
              <a:rPr lang="en-US" dirty="0" err="1" smtClean="0"/>
              <a:t>terapi</a:t>
            </a:r>
            <a:r>
              <a:rPr lang="en-US" dirty="0" smtClean="0"/>
              <a:t> gen?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3061252"/>
            <a:ext cx="6436846" cy="3248108"/>
          </a:xfrm>
        </p:spPr>
        <p:txBody>
          <a:bodyPr>
            <a:normAutofit/>
          </a:bodyPr>
          <a:lstStyle/>
          <a:p>
            <a:pPr marL="265113" indent="-265113">
              <a:buFont typeface="Wingdings" panose="05000000000000000000" pitchFamily="2" charset="2"/>
              <a:buChar char="§"/>
            </a:pPr>
            <a:r>
              <a:rPr lang="en-US" sz="2800" dirty="0" err="1" smtClean="0"/>
              <a:t>Adanya</a:t>
            </a:r>
            <a:r>
              <a:rPr lang="en-US" sz="2800" dirty="0" smtClean="0"/>
              <a:t> </a:t>
            </a:r>
            <a:r>
              <a:rPr lang="en-US" sz="2800" dirty="0" err="1" smtClean="0"/>
              <a:t>mutasi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gen </a:t>
            </a:r>
            <a:r>
              <a:rPr lang="en-US" sz="2800" dirty="0" err="1" smtClean="0"/>
              <a:t>akibat</a:t>
            </a:r>
            <a:r>
              <a:rPr lang="en-US" sz="2800" dirty="0" smtClean="0"/>
              <a:t> </a:t>
            </a:r>
            <a:r>
              <a:rPr lang="en-US" sz="2800" dirty="0" err="1" smtClean="0"/>
              <a:t>insersi</a:t>
            </a:r>
            <a:r>
              <a:rPr lang="en-US" sz="2800" dirty="0" smtClean="0"/>
              <a:t> gen </a:t>
            </a:r>
            <a:r>
              <a:rPr lang="en-US" sz="2800" dirty="0" err="1" smtClean="0"/>
              <a:t>baru</a:t>
            </a:r>
            <a:endParaRPr lang="en-US" sz="2800" dirty="0" smtClean="0"/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en-US" sz="2800" dirty="0" err="1" smtClean="0"/>
              <a:t>Mutasi</a:t>
            </a:r>
            <a:r>
              <a:rPr lang="en-US" sz="2800" dirty="0" smtClean="0"/>
              <a:t> </a:t>
            </a:r>
            <a:r>
              <a:rPr lang="en-US" sz="2800" dirty="0" err="1" smtClean="0"/>
              <a:t>terjadi</a:t>
            </a:r>
            <a:r>
              <a:rPr lang="en-US" sz="2800" dirty="0" smtClean="0"/>
              <a:t> </a:t>
            </a:r>
            <a:r>
              <a:rPr lang="en-US" sz="2800" dirty="0" err="1" smtClean="0"/>
              <a:t>apabila</a:t>
            </a:r>
            <a:r>
              <a:rPr lang="en-US" sz="2800" dirty="0" smtClean="0"/>
              <a:t> gen </a:t>
            </a:r>
            <a:r>
              <a:rPr lang="en-US" sz="2800" dirty="0" err="1" smtClean="0"/>
              <a:t>baru</a:t>
            </a:r>
            <a:r>
              <a:rPr lang="en-US" sz="2800" dirty="0" smtClean="0"/>
              <a:t> yang </a:t>
            </a:r>
            <a:r>
              <a:rPr lang="en-US" sz="2800" dirty="0" err="1" smtClean="0"/>
              <a:t>dimasukkan</a:t>
            </a:r>
            <a:r>
              <a:rPr lang="en-US" sz="2800" dirty="0" smtClean="0"/>
              <a:t> </a:t>
            </a:r>
            <a:r>
              <a:rPr lang="en-US" sz="2800" dirty="0" err="1" smtClean="0"/>
              <a:t>letaknya</a:t>
            </a:r>
            <a:r>
              <a:rPr lang="en-US" sz="2800" dirty="0" smtClean="0"/>
              <a:t> </a:t>
            </a:r>
            <a:r>
              <a:rPr lang="en-US" sz="2800" dirty="0" err="1" smtClean="0"/>
              <a:t>berdekatan</a:t>
            </a:r>
            <a:r>
              <a:rPr lang="en-US" sz="2800" dirty="0" smtClean="0"/>
              <a:t> </a:t>
            </a:r>
            <a:r>
              <a:rPr lang="en-US" sz="2800" dirty="0" err="1" smtClean="0"/>
              <a:t>dengan</a:t>
            </a:r>
            <a:r>
              <a:rPr lang="en-US" sz="2800" dirty="0" smtClean="0"/>
              <a:t> </a:t>
            </a:r>
            <a:r>
              <a:rPr lang="en-US" sz="2800" dirty="0" err="1" smtClean="0"/>
              <a:t>bagian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promoter </a:t>
            </a:r>
            <a:r>
              <a:rPr lang="en-US" sz="2800" dirty="0" err="1" smtClean="0">
                <a:solidFill>
                  <a:srgbClr val="FF0000"/>
                </a:solidFill>
              </a:rPr>
              <a:t>atau</a:t>
            </a:r>
            <a:r>
              <a:rPr lang="en-US" sz="2800" dirty="0" smtClean="0">
                <a:solidFill>
                  <a:srgbClr val="FF0000"/>
                </a:solidFill>
              </a:rPr>
              <a:t> enhancer</a:t>
            </a:r>
          </a:p>
          <a:p>
            <a:endParaRPr lang="id-ID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Image result for mu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39" y="927654"/>
            <a:ext cx="4230025" cy="51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Keselamatan</a:t>
            </a:r>
            <a:r>
              <a:rPr lang="en-US" dirty="0" smtClean="0"/>
              <a:t> </a:t>
            </a:r>
            <a:r>
              <a:rPr lang="en-US" dirty="0" err="1" smtClean="0"/>
              <a:t>hayati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terapi</a:t>
            </a:r>
            <a:r>
              <a:rPr lang="en-US" dirty="0" smtClean="0"/>
              <a:t> gen </a:t>
            </a:r>
            <a:r>
              <a:rPr lang="en-US" dirty="0" err="1" smtClean="0"/>
              <a:t>dimaksudkan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Menghasilkan</a:t>
            </a:r>
            <a:r>
              <a:rPr lang="en-US" sz="2800" dirty="0" smtClean="0"/>
              <a:t> </a:t>
            </a:r>
            <a:r>
              <a:rPr lang="en-US" sz="2800" dirty="0" err="1" smtClean="0"/>
              <a:t>terapi</a:t>
            </a:r>
            <a:r>
              <a:rPr lang="en-US" sz="2800" dirty="0"/>
              <a:t> </a:t>
            </a:r>
            <a:r>
              <a:rPr lang="en-US" sz="2800" dirty="0" smtClean="0"/>
              <a:t>gen yang </a:t>
            </a:r>
            <a:r>
              <a:rPr lang="en-US" sz="2800" dirty="0" err="1" smtClean="0"/>
              <a:t>spesifik</a:t>
            </a:r>
            <a:r>
              <a:rPr lang="en-US" sz="2800" dirty="0" smtClean="0"/>
              <a:t> </a:t>
            </a:r>
            <a:r>
              <a:rPr lang="en-US" sz="2800" dirty="0" err="1" smtClean="0"/>
              <a:t>menuju</a:t>
            </a:r>
            <a:r>
              <a:rPr lang="en-US" sz="2800" dirty="0" smtClean="0"/>
              <a:t> </a:t>
            </a:r>
            <a:r>
              <a:rPr lang="en-US" sz="2800" dirty="0" err="1" smtClean="0"/>
              <a:t>ke</a:t>
            </a:r>
            <a:r>
              <a:rPr lang="en-US" sz="2800" dirty="0" smtClean="0"/>
              <a:t> </a:t>
            </a:r>
            <a:r>
              <a:rPr lang="en-US" sz="2800" dirty="0" err="1" smtClean="0"/>
              <a:t>sel</a:t>
            </a:r>
            <a:r>
              <a:rPr lang="en-US" sz="2800" dirty="0" smtClean="0"/>
              <a:t> target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menghasilkan</a:t>
            </a:r>
            <a:r>
              <a:rPr lang="en-US" sz="2800" dirty="0" smtClean="0"/>
              <a:t> virus </a:t>
            </a:r>
            <a:r>
              <a:rPr lang="en-US" sz="2800" dirty="0" err="1" smtClean="0"/>
              <a:t>baru</a:t>
            </a: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Mengetahui</a:t>
            </a:r>
            <a:r>
              <a:rPr lang="en-US" sz="2800" dirty="0" smtClean="0"/>
              <a:t> </a:t>
            </a:r>
            <a:r>
              <a:rPr lang="en-US" sz="2800" dirty="0" err="1" smtClean="0"/>
              <a:t>respon</a:t>
            </a:r>
            <a:r>
              <a:rPr lang="en-US" sz="2800" dirty="0" smtClean="0"/>
              <a:t> </a:t>
            </a:r>
            <a:r>
              <a:rPr lang="en-US" sz="2800" dirty="0" err="1" smtClean="0"/>
              <a:t>imun</a:t>
            </a:r>
            <a:r>
              <a:rPr lang="en-US" sz="2800" dirty="0" smtClean="0"/>
              <a:t> </a:t>
            </a:r>
            <a:r>
              <a:rPr lang="en-US" sz="2800" dirty="0" err="1" smtClean="0"/>
              <a:t>terhadap</a:t>
            </a:r>
            <a:r>
              <a:rPr lang="en-US" sz="2800" dirty="0" smtClean="0"/>
              <a:t> gen </a:t>
            </a:r>
            <a:r>
              <a:rPr lang="en-US" sz="2800" dirty="0" err="1" smtClean="0"/>
              <a:t>baru</a:t>
            </a:r>
            <a:r>
              <a:rPr lang="en-US" sz="2800" dirty="0" smtClean="0"/>
              <a:t> (transgene)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vektornya</a:t>
            </a: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Menghindarkan</a:t>
            </a:r>
            <a:r>
              <a:rPr lang="en-US" sz="2800" dirty="0" smtClean="0"/>
              <a:t> </a:t>
            </a:r>
            <a:r>
              <a:rPr lang="en-US" sz="2800" dirty="0" err="1" smtClean="0"/>
              <a:t>terjadinya</a:t>
            </a:r>
            <a:r>
              <a:rPr lang="en-US" sz="2800" dirty="0" smtClean="0"/>
              <a:t> </a:t>
            </a:r>
            <a:r>
              <a:rPr lang="en-US" sz="2800" dirty="0" err="1" smtClean="0"/>
              <a:t>mutasi</a:t>
            </a:r>
            <a:r>
              <a:rPr lang="en-US" sz="2800" dirty="0" smtClean="0"/>
              <a:t> </a:t>
            </a:r>
            <a:r>
              <a:rPr lang="en-US" sz="2800" dirty="0" err="1" smtClean="0"/>
              <a:t>pada</a:t>
            </a:r>
            <a:r>
              <a:rPr lang="en-US" sz="2800" dirty="0" smtClean="0"/>
              <a:t> germ-line cell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Menghindarkan</a:t>
            </a:r>
            <a:r>
              <a:rPr lang="en-US" sz="2800" dirty="0" smtClean="0"/>
              <a:t> </a:t>
            </a:r>
            <a:r>
              <a:rPr lang="en-US" sz="2800" dirty="0" err="1" smtClean="0"/>
              <a:t>penyebaran</a:t>
            </a:r>
            <a:r>
              <a:rPr lang="en-US" sz="2800" dirty="0" smtClean="0"/>
              <a:t> </a:t>
            </a:r>
            <a:r>
              <a:rPr lang="en-US" sz="2800" dirty="0" err="1" smtClean="0"/>
              <a:t>vektor</a:t>
            </a:r>
            <a:r>
              <a:rPr lang="en-US" sz="2800" dirty="0" smtClean="0"/>
              <a:t> </a:t>
            </a:r>
            <a:r>
              <a:rPr lang="en-US" sz="2800" dirty="0" err="1" smtClean="0"/>
              <a:t>ke</a:t>
            </a:r>
            <a:r>
              <a:rPr lang="en-US" sz="2800" dirty="0" smtClean="0"/>
              <a:t> </a:t>
            </a:r>
            <a:r>
              <a:rPr lang="en-US" sz="2800" dirty="0" err="1" smtClean="0"/>
              <a:t>seluruh</a:t>
            </a:r>
            <a:r>
              <a:rPr lang="en-US" sz="2800" dirty="0" smtClean="0"/>
              <a:t> </a:t>
            </a:r>
            <a:r>
              <a:rPr lang="en-US" sz="2800" dirty="0" err="1" smtClean="0"/>
              <a:t>tubuh</a:t>
            </a:r>
            <a:r>
              <a:rPr lang="en-US" sz="2800" dirty="0" smtClean="0"/>
              <a:t> yang </a:t>
            </a:r>
            <a:r>
              <a:rPr lang="en-US" sz="2800" dirty="0" err="1" smtClean="0"/>
              <a:t>berdampak</a:t>
            </a:r>
            <a:r>
              <a:rPr lang="en-US" sz="2800" dirty="0" smtClean="0"/>
              <a:t> </a:t>
            </a:r>
            <a:r>
              <a:rPr lang="en-US" sz="2800" dirty="0" err="1" smtClean="0"/>
              <a:t>buruk</a:t>
            </a:r>
            <a:endParaRPr lang="en-US" sz="2800" dirty="0" smtClean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412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BEBERAPA HAL YANG BISA DILAKUKAN UNTUK </a:t>
            </a:r>
            <a:r>
              <a:rPr lang="en-US" dirty="0" err="1" smtClean="0"/>
              <a:t>MENGHINDari</a:t>
            </a:r>
            <a:r>
              <a:rPr lang="en-US" dirty="0" smtClean="0"/>
              <a:t> </a:t>
            </a:r>
            <a:r>
              <a:rPr lang="en-US" dirty="0" err="1" smtClean="0"/>
              <a:t>mutasi</a:t>
            </a:r>
            <a:r>
              <a:rPr lang="en-US" dirty="0" smtClean="0"/>
              <a:t> gen (</a:t>
            </a:r>
            <a:r>
              <a:rPr lang="en-US" dirty="0" err="1" smtClean="0"/>
              <a:t>genotoksisitas</a:t>
            </a:r>
            <a:r>
              <a:rPr lang="en-US" dirty="0" smtClean="0"/>
              <a:t>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Pemetaan</a:t>
            </a:r>
            <a:r>
              <a:rPr lang="en-US" sz="2800" dirty="0" smtClean="0"/>
              <a:t> </a:t>
            </a:r>
            <a:r>
              <a:rPr lang="en-US" sz="2800" dirty="0" err="1" smtClean="0"/>
              <a:t>tempat</a:t>
            </a:r>
            <a:r>
              <a:rPr lang="en-US" sz="2800" dirty="0" smtClean="0"/>
              <a:t> </a:t>
            </a:r>
            <a:r>
              <a:rPr lang="en-US" sz="2800" dirty="0" err="1" smtClean="0"/>
              <a:t>insersi</a:t>
            </a:r>
            <a:r>
              <a:rPr lang="en-US" sz="2800" dirty="0" smtClean="0"/>
              <a:t> gen </a:t>
            </a:r>
            <a:r>
              <a:rPr lang="en-US" sz="2800" dirty="0" err="1" smtClean="0"/>
              <a:t>pada</a:t>
            </a:r>
            <a:r>
              <a:rPr lang="en-US" sz="2800" dirty="0" smtClean="0"/>
              <a:t> </a:t>
            </a:r>
            <a:r>
              <a:rPr lang="en-US" sz="2800" dirty="0" err="1" smtClean="0"/>
              <a:t>genom</a:t>
            </a:r>
            <a:r>
              <a:rPr lang="en-US" sz="2800" dirty="0" smtClean="0"/>
              <a:t> </a:t>
            </a:r>
          </a:p>
          <a:p>
            <a:pPr lvl="1"/>
            <a:r>
              <a:rPr lang="en-US" sz="2400" i="1" dirty="0" err="1" smtClean="0"/>
              <a:t>Bisa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dengan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beberapa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perangkat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lunak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seperti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IntegrationMap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SeqMap</a:t>
            </a:r>
            <a:r>
              <a:rPr lang="en-US" sz="2400" i="1" dirty="0"/>
              <a:t> </a:t>
            </a:r>
            <a:r>
              <a:rPr lang="en-US" sz="2400" i="1" dirty="0" err="1" smtClean="0"/>
              <a:t>dan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QuickMap</a:t>
            </a:r>
            <a:endParaRPr lang="en-US" sz="2400" i="1" dirty="0" smtClean="0"/>
          </a:p>
          <a:p>
            <a:pPr marL="128016" lvl="1" indent="0">
              <a:buNone/>
            </a:pPr>
            <a:endParaRPr lang="en-US" sz="2400" i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Mengkarakterisasi</a:t>
            </a:r>
            <a:r>
              <a:rPr lang="en-US" sz="2800" dirty="0" smtClean="0"/>
              <a:t> </a:t>
            </a:r>
            <a:r>
              <a:rPr lang="en-US" sz="2800" dirty="0" err="1" smtClean="0"/>
              <a:t>genom</a:t>
            </a:r>
            <a:r>
              <a:rPr lang="en-US" sz="2800" dirty="0" smtClean="0"/>
              <a:t> yang </a:t>
            </a:r>
            <a:r>
              <a:rPr lang="en-US" sz="2800" dirty="0" err="1" smtClean="0"/>
              <a:t>telah</a:t>
            </a:r>
            <a:r>
              <a:rPr lang="en-US" sz="2800" dirty="0" smtClean="0"/>
              <a:t> </a:t>
            </a:r>
            <a:r>
              <a:rPr lang="en-US" sz="2800" dirty="0" err="1" smtClean="0"/>
              <a:t>dimodifikasi</a:t>
            </a:r>
            <a:endParaRPr lang="en-US" sz="2800" dirty="0" smtClean="0"/>
          </a:p>
          <a:p>
            <a:pPr lvl="1"/>
            <a:r>
              <a:rPr lang="en-US" sz="2400" i="1" dirty="0" err="1" smtClean="0"/>
              <a:t>Dengan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metode</a:t>
            </a:r>
            <a:r>
              <a:rPr lang="en-US" sz="2400" i="1" dirty="0" smtClean="0"/>
              <a:t> microarray</a:t>
            </a:r>
          </a:p>
          <a:p>
            <a:pPr lvl="1"/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Analisis</a:t>
            </a:r>
            <a:r>
              <a:rPr lang="en-US" sz="2800" dirty="0" smtClean="0"/>
              <a:t> </a:t>
            </a:r>
            <a:r>
              <a:rPr lang="en-US" sz="2800" dirty="0" err="1" smtClean="0"/>
              <a:t>Transcriptome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Epigenome</a:t>
            </a:r>
            <a:endParaRPr lang="en-US" sz="2800" dirty="0" smtClean="0"/>
          </a:p>
          <a:p>
            <a:pPr lvl="1"/>
            <a:r>
              <a:rPr lang="en-US" sz="2400" i="1" dirty="0" err="1" smtClean="0"/>
              <a:t>Dengan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perangkat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lunak</a:t>
            </a:r>
            <a:r>
              <a:rPr lang="en-US" sz="2400" i="1" dirty="0" smtClean="0"/>
              <a:t> Gene Ontology, Genomic and Bioinformatics</a:t>
            </a:r>
            <a:endParaRPr lang="id-ID" sz="2400" i="1" dirty="0"/>
          </a:p>
        </p:txBody>
      </p:sp>
    </p:spTree>
    <p:extLst>
      <p:ext uri="{BB962C8B-B14F-4D97-AF65-F5344CB8AC3E}">
        <p14:creationId xmlns:p14="http://schemas.microsoft.com/office/powerpoint/2010/main" val="21299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Adakah</a:t>
            </a:r>
            <a:r>
              <a:rPr lang="en-US" dirty="0" smtClean="0"/>
              <a:t> </a:t>
            </a:r>
            <a:r>
              <a:rPr lang="en-US" dirty="0" err="1" smtClean="0"/>
              <a:t>tindakan-tindakan</a:t>
            </a:r>
            <a:r>
              <a:rPr lang="en-US" dirty="0" smtClean="0"/>
              <a:t> lain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meminimalisasi</a:t>
            </a:r>
            <a:r>
              <a:rPr lang="en-US" dirty="0" smtClean="0"/>
              <a:t> </a:t>
            </a:r>
            <a:r>
              <a:rPr lang="en-US" dirty="0" err="1" smtClean="0"/>
              <a:t>genotoksisitas</a:t>
            </a:r>
            <a:r>
              <a:rPr lang="en-US" dirty="0" smtClean="0"/>
              <a:t>?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Menggunakan</a:t>
            </a:r>
            <a:r>
              <a:rPr lang="en-US" sz="2800" dirty="0" smtClean="0"/>
              <a:t> </a:t>
            </a:r>
            <a:r>
              <a:rPr lang="en-US" sz="2800" dirty="0" err="1" smtClean="0"/>
              <a:t>vektor</a:t>
            </a:r>
            <a:r>
              <a:rPr lang="en-US" sz="2800" dirty="0" smtClean="0"/>
              <a:t> yang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bereplikasi</a:t>
            </a:r>
            <a:endParaRPr lang="en-US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Vektor</a:t>
            </a:r>
            <a:r>
              <a:rPr lang="en-US" sz="2800" dirty="0" smtClean="0"/>
              <a:t> yang </a:t>
            </a:r>
            <a:r>
              <a:rPr lang="en-US" sz="2800" dirty="0" err="1" smtClean="0"/>
              <a:t>bisa</a:t>
            </a:r>
            <a:r>
              <a:rPr lang="en-US" sz="2800" dirty="0" smtClean="0"/>
              <a:t> </a:t>
            </a:r>
            <a:r>
              <a:rPr lang="en-US" sz="2800" dirty="0" err="1" smtClean="0"/>
              <a:t>inaktivasi</a:t>
            </a:r>
            <a:r>
              <a:rPr lang="en-US" sz="2800" dirty="0" smtClean="0"/>
              <a:t> </a:t>
            </a:r>
            <a:r>
              <a:rPr lang="en-US" sz="2800" dirty="0" err="1" smtClean="0"/>
              <a:t>secara</a:t>
            </a:r>
            <a:r>
              <a:rPr lang="en-US" sz="2800" dirty="0" smtClean="0"/>
              <a:t> </a:t>
            </a:r>
            <a:r>
              <a:rPr lang="en-US" sz="2800" dirty="0" err="1" smtClean="0"/>
              <a:t>otomatis</a:t>
            </a:r>
            <a:r>
              <a:rPr lang="en-US" sz="2800" dirty="0" smtClean="0"/>
              <a:t> (</a:t>
            </a:r>
            <a:r>
              <a:rPr lang="en-US" sz="2800" dirty="0" err="1" smtClean="0"/>
              <a:t>sel</a:t>
            </a:r>
            <a:r>
              <a:rPr lang="en-US" sz="2800" dirty="0" smtClean="0"/>
              <a:t>-inactivating)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Chromatin insulator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ym typeface="Wingdings" panose="05000000000000000000" pitchFamily="2" charset="2"/>
              </a:rPr>
              <a:t>kromatin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diselimuti</a:t>
            </a:r>
            <a:endParaRPr lang="en-US" sz="28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>
                <a:sym typeface="Wingdings" panose="05000000000000000000" pitchFamily="2" charset="2"/>
              </a:rPr>
              <a:t>Penemuan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vektor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baru</a:t>
            </a:r>
            <a:endParaRPr lang="en-US" sz="2800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 smtClean="0">
                <a:sym typeface="Wingdings" panose="05000000000000000000" pitchFamily="2" charset="2"/>
              </a:rPr>
              <a:t>Memaksimalkan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penggunaan</a:t>
            </a:r>
            <a:r>
              <a:rPr lang="en-US" sz="2800" dirty="0" smtClean="0"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ym typeface="Wingdings" panose="05000000000000000000" pitchFamily="2" charset="2"/>
              </a:rPr>
              <a:t>vektor</a:t>
            </a:r>
            <a:r>
              <a:rPr lang="en-US" sz="2800" dirty="0" smtClean="0">
                <a:sym typeface="Wingdings" panose="05000000000000000000" pitchFamily="2" charset="2"/>
              </a:rPr>
              <a:t> non-virus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254356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akhir</a:t>
            </a:r>
            <a:r>
              <a:rPr lang="en-US" dirty="0" smtClean="0"/>
              <a:t> yang </a:t>
            </a:r>
            <a:r>
              <a:rPr lang="en-US" dirty="0" err="1" smtClean="0"/>
              <a:t>diharapkan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7188" indent="-357188">
              <a:buFont typeface="Wingdings" panose="05000000000000000000" pitchFamily="2" charset="2"/>
              <a:buChar char="§"/>
            </a:pPr>
            <a:r>
              <a:rPr lang="en-US" sz="2800" dirty="0" err="1" smtClean="0"/>
              <a:t>Mahaiswa</a:t>
            </a:r>
            <a:r>
              <a:rPr lang="en-US" sz="2800" dirty="0" smtClean="0"/>
              <a:t>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menjelaskan</a:t>
            </a:r>
            <a:r>
              <a:rPr lang="en-US" sz="2800" dirty="0" smtClean="0"/>
              <a:t> </a:t>
            </a:r>
            <a:r>
              <a:rPr lang="en-US" sz="2800" dirty="0" err="1" smtClean="0"/>
              <a:t>pentingnya</a:t>
            </a:r>
            <a:r>
              <a:rPr lang="en-US" sz="2800" dirty="0" smtClean="0"/>
              <a:t> </a:t>
            </a:r>
            <a:r>
              <a:rPr lang="en-US" sz="2800" dirty="0" err="1" smtClean="0"/>
              <a:t>keselamatan</a:t>
            </a:r>
            <a:r>
              <a:rPr lang="en-US" sz="2800" dirty="0" smtClean="0"/>
              <a:t> </a:t>
            </a:r>
            <a:r>
              <a:rPr lang="en-US" sz="2800" dirty="0" err="1" smtClean="0"/>
              <a:t>hayati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pelaksanaan</a:t>
            </a:r>
            <a:r>
              <a:rPr lang="en-US" sz="2800" dirty="0" smtClean="0"/>
              <a:t> </a:t>
            </a:r>
            <a:r>
              <a:rPr lang="en-US" sz="2800" dirty="0" err="1" smtClean="0"/>
              <a:t>terapi</a:t>
            </a:r>
            <a:r>
              <a:rPr lang="en-US" sz="2800" dirty="0" smtClean="0"/>
              <a:t> gen.</a:t>
            </a:r>
          </a:p>
          <a:p>
            <a:pPr marL="357188" indent="-357188">
              <a:buFont typeface="Wingdings" panose="05000000000000000000" pitchFamily="2" charset="2"/>
              <a:buChar char="§"/>
            </a:pPr>
            <a:r>
              <a:rPr lang="en-US" sz="2800" dirty="0" err="1" smtClean="0"/>
              <a:t>Mahasiswa</a:t>
            </a:r>
            <a:r>
              <a:rPr lang="en-US" sz="2800" dirty="0" smtClean="0"/>
              <a:t>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menjelaskan</a:t>
            </a:r>
            <a:r>
              <a:rPr lang="en-US" sz="2800" dirty="0" smtClean="0"/>
              <a:t> mutagenesis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terapi</a:t>
            </a:r>
            <a:r>
              <a:rPr lang="en-US" sz="2800" dirty="0" smtClean="0"/>
              <a:t> gen.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190433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Kasus</a:t>
            </a:r>
            <a:r>
              <a:rPr lang="en-US" dirty="0" smtClean="0"/>
              <a:t>- </a:t>
            </a:r>
            <a:r>
              <a:rPr lang="en-US" dirty="0" err="1" smtClean="0"/>
              <a:t>keberhasilan</a:t>
            </a:r>
            <a:r>
              <a:rPr lang="en-US" dirty="0" smtClean="0"/>
              <a:t> </a:t>
            </a:r>
            <a:r>
              <a:rPr lang="en-US" dirty="0" err="1" smtClean="0"/>
              <a:t>terapi</a:t>
            </a:r>
            <a:r>
              <a:rPr lang="en-US" dirty="0" smtClean="0"/>
              <a:t> gen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1848678"/>
            <a:ext cx="4754880" cy="40233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Ashanti de Silva</a:t>
            </a:r>
            <a:endParaRPr lang="id-ID" sz="2800" dirty="0"/>
          </a:p>
        </p:txBody>
      </p:sp>
      <p:pic>
        <p:nvPicPr>
          <p:cNvPr id="5" name="Ashanthi DeSilvas Story 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9322" y="2375277"/>
            <a:ext cx="5734878" cy="4300680"/>
          </a:xfrm>
        </p:spPr>
      </p:pic>
      <p:pic>
        <p:nvPicPr>
          <p:cNvPr id="1026" name="Picture 2" descr="Image result for ashanthi de silva and gene thera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18" y="2514600"/>
            <a:ext cx="2614130" cy="40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5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Kasus</a:t>
            </a:r>
            <a:r>
              <a:rPr lang="en-US" dirty="0" smtClean="0"/>
              <a:t> </a:t>
            </a:r>
            <a:r>
              <a:rPr lang="en-US" dirty="0" err="1" smtClean="0"/>
              <a:t>kegagalan</a:t>
            </a:r>
            <a:r>
              <a:rPr lang="en-US" dirty="0" smtClean="0"/>
              <a:t> </a:t>
            </a:r>
            <a:r>
              <a:rPr lang="en-US" dirty="0" err="1"/>
              <a:t>terapi</a:t>
            </a:r>
            <a:r>
              <a:rPr lang="en-US" dirty="0"/>
              <a:t> gen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r>
              <a:rPr lang="en-US" sz="2800" dirty="0" smtClean="0"/>
              <a:t>Jesse </a:t>
            </a:r>
            <a:r>
              <a:rPr lang="en-US" sz="2800" dirty="0" err="1" smtClean="0"/>
              <a:t>Gelsinger</a:t>
            </a:r>
            <a:endParaRPr lang="en-US" sz="2800" dirty="0" smtClean="0"/>
          </a:p>
          <a:p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779008" y="2286000"/>
            <a:ext cx="4754880" cy="4023360"/>
          </a:xfrm>
        </p:spPr>
        <p:txBody>
          <a:bodyPr>
            <a:norm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400" dirty="0" smtClean="0"/>
              <a:t>Jesse </a:t>
            </a:r>
            <a:r>
              <a:rPr lang="en-US" sz="2400" dirty="0" err="1" smtClean="0"/>
              <a:t>secara</a:t>
            </a:r>
            <a:r>
              <a:rPr lang="en-US" sz="2400" dirty="0" smtClean="0"/>
              <a:t> </a:t>
            </a:r>
            <a:r>
              <a:rPr lang="en-US" sz="2400" dirty="0" err="1" smtClean="0"/>
              <a:t>sukarela</a:t>
            </a:r>
            <a:r>
              <a:rPr lang="en-US" sz="2400" dirty="0" smtClean="0"/>
              <a:t> </a:t>
            </a:r>
            <a:r>
              <a:rPr lang="en-US" sz="2400" dirty="0" err="1" smtClean="0"/>
              <a:t>mengikuti</a:t>
            </a:r>
            <a:r>
              <a:rPr lang="en-US" sz="2400" dirty="0" smtClean="0"/>
              <a:t> </a:t>
            </a:r>
            <a:r>
              <a:rPr lang="en-US" sz="2400" dirty="0" err="1" smtClean="0"/>
              <a:t>uji</a:t>
            </a:r>
            <a:r>
              <a:rPr lang="en-US" sz="2400" dirty="0" smtClean="0"/>
              <a:t> </a:t>
            </a:r>
            <a:r>
              <a:rPr lang="en-US" sz="2400" dirty="0" err="1" smtClean="0"/>
              <a:t>klinis</a:t>
            </a:r>
            <a:r>
              <a:rPr lang="en-US" sz="2400" dirty="0" smtClean="0"/>
              <a:t> </a:t>
            </a:r>
            <a:r>
              <a:rPr lang="en-US" sz="2400" dirty="0" err="1" smtClean="0"/>
              <a:t>terapi</a:t>
            </a:r>
            <a:r>
              <a:rPr lang="en-US" sz="2400" dirty="0" smtClean="0"/>
              <a:t> gen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mengobati</a:t>
            </a:r>
            <a:r>
              <a:rPr lang="en-US" sz="2400" dirty="0" smtClean="0"/>
              <a:t> </a:t>
            </a:r>
            <a:r>
              <a:rPr lang="en-US" sz="2400" dirty="0" err="1" smtClean="0"/>
              <a:t>penyakit</a:t>
            </a:r>
            <a:r>
              <a:rPr lang="en-US" sz="2400" dirty="0" smtClean="0"/>
              <a:t> </a:t>
            </a:r>
            <a:r>
              <a:rPr lang="en-US" sz="2400" dirty="0" err="1" smtClean="0"/>
              <a:t>hati</a:t>
            </a:r>
            <a:r>
              <a:rPr lang="en-US" sz="2400" dirty="0" smtClean="0"/>
              <a:t> </a:t>
            </a:r>
            <a:r>
              <a:rPr lang="en-US" sz="2400" dirty="0" err="1" smtClean="0"/>
              <a:t>langka</a:t>
            </a:r>
            <a:r>
              <a:rPr lang="en-US" sz="2400" dirty="0" smtClean="0"/>
              <a:t>, Ornithine </a:t>
            </a:r>
            <a:r>
              <a:rPr lang="en-US" sz="2400" dirty="0" err="1" smtClean="0"/>
              <a:t>Transcarbamylase</a:t>
            </a:r>
            <a:r>
              <a:rPr lang="en-US" sz="2400" dirty="0" smtClean="0"/>
              <a:t> (OTC)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400" dirty="0" err="1" smtClean="0"/>
              <a:t>Respon</a:t>
            </a:r>
            <a:r>
              <a:rPr lang="en-US" sz="2400" dirty="0" smtClean="0"/>
              <a:t> </a:t>
            </a:r>
            <a:r>
              <a:rPr lang="en-US" sz="2400" dirty="0" err="1" smtClean="0"/>
              <a:t>imun</a:t>
            </a:r>
            <a:r>
              <a:rPr lang="en-US" sz="2400" dirty="0" smtClean="0"/>
              <a:t> </a:t>
            </a:r>
            <a:r>
              <a:rPr lang="en-US" sz="2400" dirty="0" err="1" smtClean="0"/>
              <a:t>tubuhnya</a:t>
            </a:r>
            <a:r>
              <a:rPr lang="en-US" sz="2400" dirty="0" smtClean="0"/>
              <a:t> </a:t>
            </a:r>
            <a:r>
              <a:rPr lang="en-US" sz="2400" dirty="0" err="1" smtClean="0"/>
              <a:t>bereaksi</a:t>
            </a:r>
            <a:r>
              <a:rPr lang="en-US" sz="2400" dirty="0" smtClean="0"/>
              <a:t> </a:t>
            </a:r>
            <a:r>
              <a:rPr lang="en-US" sz="2400" dirty="0" err="1" smtClean="0"/>
              <a:t>terhadap</a:t>
            </a:r>
            <a:r>
              <a:rPr lang="en-US" sz="2400" dirty="0"/>
              <a:t> </a:t>
            </a:r>
            <a:r>
              <a:rPr lang="en-US" sz="2400" dirty="0" err="1" smtClean="0"/>
              <a:t>vektor</a:t>
            </a:r>
            <a:r>
              <a:rPr lang="en-US" sz="2400" dirty="0" smtClean="0"/>
              <a:t> adenovirus</a:t>
            </a:r>
          </a:p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400" dirty="0" err="1" smtClean="0"/>
              <a:t>Menyebabkan</a:t>
            </a:r>
            <a:r>
              <a:rPr lang="en-US" sz="2400" dirty="0" smtClean="0"/>
              <a:t> Jesse </a:t>
            </a:r>
            <a:r>
              <a:rPr lang="en-US" sz="2400" dirty="0" err="1" smtClean="0"/>
              <a:t>mengalami</a:t>
            </a:r>
            <a:r>
              <a:rPr lang="en-US" sz="2400" dirty="0" smtClean="0"/>
              <a:t> </a:t>
            </a:r>
            <a:r>
              <a:rPr lang="en-US" sz="2400" dirty="0" err="1" smtClean="0"/>
              <a:t>koma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akhirnya</a:t>
            </a:r>
            <a:r>
              <a:rPr lang="en-US" sz="2400" dirty="0" smtClean="0"/>
              <a:t> </a:t>
            </a:r>
            <a:r>
              <a:rPr lang="en-US" sz="2400" dirty="0" err="1" smtClean="0"/>
              <a:t>meninggal</a:t>
            </a:r>
            <a:r>
              <a:rPr lang="en-US" sz="2400" dirty="0" smtClean="0"/>
              <a:t> </a:t>
            </a:r>
            <a:r>
              <a:rPr lang="en-US" sz="2400" dirty="0" err="1" smtClean="0"/>
              <a:t>dunia</a:t>
            </a:r>
            <a:r>
              <a:rPr lang="en-US" sz="2400" dirty="0" smtClean="0"/>
              <a:t>.</a:t>
            </a:r>
            <a:endParaRPr lang="id-ID" sz="2400" dirty="0"/>
          </a:p>
        </p:txBody>
      </p:sp>
      <p:pic>
        <p:nvPicPr>
          <p:cNvPr id="2050" name="Picture 2" descr="Image result for jesse gelsinger and gene thera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54" y="2985134"/>
            <a:ext cx="238125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085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634221" y="0"/>
            <a:ext cx="455777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Pertanyaan</a:t>
            </a:r>
            <a:r>
              <a:rPr lang="en-US" dirty="0" smtClean="0"/>
              <a:t> yang </a:t>
            </a:r>
            <a:r>
              <a:rPr lang="en-US" dirty="0" err="1" smtClean="0"/>
              <a:t>muncul</a:t>
            </a:r>
            <a:endParaRPr lang="id-ID" dirty="0"/>
          </a:p>
        </p:txBody>
      </p:sp>
      <p:sp>
        <p:nvSpPr>
          <p:cNvPr id="7" name="Rectangle 6"/>
          <p:cNvSpPr/>
          <p:nvPr/>
        </p:nvSpPr>
        <p:spPr>
          <a:xfrm>
            <a:off x="913566" y="2382567"/>
            <a:ext cx="5965543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Apakah</a:t>
            </a:r>
            <a:r>
              <a:rPr lang="en-US" sz="36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Terapi</a:t>
            </a:r>
            <a:r>
              <a:rPr lang="en-US" sz="36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Gen </a:t>
            </a:r>
            <a:r>
              <a:rPr lang="en-US" sz="36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itu</a:t>
            </a:r>
            <a:r>
              <a:rPr lang="en-US" sz="36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aman</a:t>
            </a:r>
            <a:r>
              <a:rPr lang="en-US" sz="36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36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4128" y="3554287"/>
            <a:ext cx="58728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Apakah</a:t>
            </a:r>
            <a:r>
              <a:rPr lang="en-US" sz="36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manfaat</a:t>
            </a:r>
            <a:r>
              <a:rPr lang="en-US" sz="36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cap="none" spc="0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terapi</a:t>
            </a:r>
            <a:r>
              <a:rPr lang="en-US" sz="36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gen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sebanding</a:t>
            </a:r>
            <a:r>
              <a:rPr lang="en-US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dengan</a:t>
            </a:r>
            <a:r>
              <a:rPr lang="en-US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risikonya</a:t>
            </a:r>
            <a:r>
              <a:rPr lang="en-US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36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26" name="Picture 2" descr="Image result for gene therapy sa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46" y="2305758"/>
            <a:ext cx="4543553" cy="285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4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102" y="0"/>
            <a:ext cx="9720072" cy="1499616"/>
          </a:xfrm>
        </p:spPr>
        <p:txBody>
          <a:bodyPr/>
          <a:lstStyle/>
          <a:p>
            <a:r>
              <a:rPr lang="en-US" dirty="0" err="1" smtClean="0"/>
              <a:t>Fakta-fakta</a:t>
            </a:r>
            <a:r>
              <a:rPr lang="en-US" dirty="0" smtClean="0"/>
              <a:t> </a:t>
            </a:r>
            <a:r>
              <a:rPr lang="en-US" dirty="0" err="1" smtClean="0"/>
              <a:t>mengenai</a:t>
            </a:r>
            <a:r>
              <a:rPr lang="en-US" dirty="0" smtClean="0"/>
              <a:t> </a:t>
            </a:r>
            <a:r>
              <a:rPr lang="en-US" dirty="0" err="1" smtClean="0"/>
              <a:t>terapi</a:t>
            </a:r>
            <a:r>
              <a:rPr lang="en-US" dirty="0" smtClean="0"/>
              <a:t> gen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113" y="2915478"/>
            <a:ext cx="5853750" cy="21336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Terdapat</a:t>
            </a:r>
            <a:r>
              <a:rPr lang="en-US" sz="2400" dirty="0" smtClean="0"/>
              <a:t> </a:t>
            </a:r>
            <a:r>
              <a:rPr lang="en-US" sz="2400" dirty="0" err="1" smtClean="0"/>
              <a:t>peningkatan</a:t>
            </a:r>
            <a:r>
              <a:rPr lang="en-US" sz="2400" dirty="0" smtClean="0"/>
              <a:t> </a:t>
            </a:r>
            <a:r>
              <a:rPr lang="en-US" sz="2400" dirty="0" err="1" smtClean="0"/>
              <a:t>jumlah</a:t>
            </a:r>
            <a:r>
              <a:rPr lang="en-US" sz="2400" dirty="0" smtClean="0"/>
              <a:t> </a:t>
            </a:r>
            <a:r>
              <a:rPr lang="en-US" sz="2400" dirty="0" err="1" smtClean="0"/>
              <a:t>uji</a:t>
            </a:r>
            <a:r>
              <a:rPr lang="en-US" sz="2400" dirty="0" smtClean="0"/>
              <a:t> </a:t>
            </a:r>
            <a:r>
              <a:rPr lang="en-US" sz="2400" dirty="0" err="1" smtClean="0"/>
              <a:t>klinis</a:t>
            </a:r>
            <a:r>
              <a:rPr lang="en-US" sz="2400" dirty="0" smtClean="0"/>
              <a:t> </a:t>
            </a:r>
            <a:r>
              <a:rPr lang="en-US" sz="2400" dirty="0" err="1" smtClean="0"/>
              <a:t>terkait</a:t>
            </a:r>
            <a:r>
              <a:rPr lang="en-US" sz="2400" dirty="0" smtClean="0"/>
              <a:t> </a:t>
            </a:r>
            <a:r>
              <a:rPr lang="en-US" sz="2400" dirty="0" err="1" smtClean="0"/>
              <a:t>terapi</a:t>
            </a:r>
            <a:r>
              <a:rPr lang="en-US" sz="2400" dirty="0" smtClean="0"/>
              <a:t> gen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tahun</a:t>
            </a:r>
            <a:r>
              <a:rPr lang="en-US" sz="2400" dirty="0" smtClean="0"/>
              <a:t> </a:t>
            </a:r>
            <a:r>
              <a:rPr lang="en-US" sz="2400" dirty="0" err="1" smtClean="0"/>
              <a:t>ke</a:t>
            </a:r>
            <a:r>
              <a:rPr lang="en-US" sz="2400" dirty="0" smtClean="0"/>
              <a:t> </a:t>
            </a:r>
            <a:r>
              <a:rPr lang="en-US" sz="2400" dirty="0" err="1" smtClean="0"/>
              <a:t>tahun</a:t>
            </a:r>
            <a:endParaRPr lang="id-ID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083" y="1232452"/>
            <a:ext cx="5561152" cy="5512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6367" y="6259529"/>
            <a:ext cx="454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(Hanna, 2017, J. Mark. Access Health Policy)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4006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798" y="3466579"/>
            <a:ext cx="5774237" cy="1305339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Beberapa</a:t>
            </a:r>
            <a:r>
              <a:rPr lang="en-US" sz="2800" dirty="0" smtClean="0"/>
              <a:t> </a:t>
            </a:r>
            <a:r>
              <a:rPr lang="en-US" sz="2800" dirty="0" err="1" smtClean="0"/>
              <a:t>negara</a:t>
            </a:r>
            <a:r>
              <a:rPr lang="en-US" sz="2800" dirty="0" smtClean="0"/>
              <a:t> </a:t>
            </a:r>
            <a:r>
              <a:rPr lang="en-US" sz="2800" dirty="0" err="1" smtClean="0"/>
              <a:t>telah</a:t>
            </a:r>
            <a:r>
              <a:rPr lang="en-US" sz="2800" dirty="0" smtClean="0"/>
              <a:t> </a:t>
            </a:r>
            <a:r>
              <a:rPr lang="en-US" sz="2800" dirty="0" err="1" smtClean="0"/>
              <a:t>melakukan</a:t>
            </a:r>
            <a:r>
              <a:rPr lang="en-US" sz="2800" dirty="0" smtClean="0"/>
              <a:t> </a:t>
            </a:r>
            <a:r>
              <a:rPr lang="en-US" sz="2800" dirty="0" err="1" smtClean="0"/>
              <a:t>uji</a:t>
            </a:r>
            <a:r>
              <a:rPr lang="en-US" sz="2800" dirty="0" smtClean="0"/>
              <a:t> </a:t>
            </a:r>
            <a:r>
              <a:rPr lang="en-US" sz="2800" dirty="0" err="1" smtClean="0"/>
              <a:t>klinis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terapi</a:t>
            </a:r>
            <a:r>
              <a:rPr lang="en-US" sz="2800" dirty="0" smtClean="0"/>
              <a:t> gen</a:t>
            </a:r>
            <a:endParaRPr lang="id-ID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Fakta-fakta</a:t>
            </a:r>
            <a:r>
              <a:rPr lang="en-US" dirty="0" smtClean="0"/>
              <a:t> </a:t>
            </a:r>
            <a:r>
              <a:rPr lang="en-US" dirty="0" err="1" smtClean="0"/>
              <a:t>mengenai</a:t>
            </a:r>
            <a:r>
              <a:rPr lang="en-US" dirty="0" smtClean="0"/>
              <a:t> </a:t>
            </a:r>
            <a:r>
              <a:rPr lang="en-US" dirty="0" err="1" smtClean="0"/>
              <a:t>terapi</a:t>
            </a:r>
            <a:r>
              <a:rPr lang="en-US" dirty="0" smtClean="0"/>
              <a:t> gen</a:t>
            </a:r>
            <a:endParaRPr lang="id-ID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863" y="2082556"/>
            <a:ext cx="5633137" cy="4071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6367" y="6259529"/>
            <a:ext cx="454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(Hanna, 2017, J. Mark. Access Health Policy)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26376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Fakta-fakta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terapi</a:t>
            </a:r>
            <a:r>
              <a:rPr lang="en-US" dirty="0" smtClean="0"/>
              <a:t> gen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Sebagian</a:t>
            </a:r>
            <a:r>
              <a:rPr lang="en-US" sz="2400" dirty="0" smtClean="0"/>
              <a:t> </a:t>
            </a:r>
            <a:r>
              <a:rPr lang="en-US" sz="2400" dirty="0" err="1" smtClean="0"/>
              <a:t>besar</a:t>
            </a:r>
            <a:r>
              <a:rPr lang="en-US" sz="2400" dirty="0" smtClean="0"/>
              <a:t> </a:t>
            </a:r>
            <a:r>
              <a:rPr lang="en-US" sz="2400" dirty="0" err="1" smtClean="0"/>
              <a:t>uji</a:t>
            </a:r>
            <a:r>
              <a:rPr lang="en-US" sz="2400" dirty="0" smtClean="0"/>
              <a:t> </a:t>
            </a:r>
            <a:r>
              <a:rPr lang="en-US" sz="2400" dirty="0" err="1" smtClean="0"/>
              <a:t>klinis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terapi</a:t>
            </a:r>
            <a:r>
              <a:rPr lang="en-US" sz="2400" dirty="0" smtClean="0"/>
              <a:t> gen </a:t>
            </a:r>
            <a:r>
              <a:rPr lang="en-US" sz="2400" dirty="0" err="1" smtClean="0"/>
              <a:t>disetujui</a:t>
            </a:r>
            <a:r>
              <a:rPr lang="en-US" sz="2400" dirty="0" smtClean="0"/>
              <a:t> </a:t>
            </a:r>
            <a:endParaRPr lang="id-ID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2937427"/>
            <a:ext cx="9772650" cy="3933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4802" y="2777341"/>
            <a:ext cx="454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(Hanna, 2017, J. Mark. Access Health Policy)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41970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Fakta-fakta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terapi</a:t>
            </a:r>
            <a:r>
              <a:rPr lang="en-US" dirty="0" smtClean="0"/>
              <a:t> gen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Sebagian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uji</a:t>
            </a:r>
            <a:r>
              <a:rPr lang="en-US" dirty="0" smtClean="0"/>
              <a:t> </a:t>
            </a:r>
            <a:r>
              <a:rPr lang="en-US" dirty="0" err="1" smtClean="0"/>
              <a:t>klinis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pengobatan</a:t>
            </a:r>
            <a:r>
              <a:rPr lang="en-US" dirty="0" smtClean="0"/>
              <a:t> </a:t>
            </a:r>
            <a:r>
              <a:rPr lang="en-US" dirty="0" err="1" smtClean="0"/>
              <a:t>penyakit</a:t>
            </a:r>
            <a:r>
              <a:rPr lang="en-US" dirty="0" smtClean="0"/>
              <a:t> </a:t>
            </a:r>
            <a:r>
              <a:rPr lang="en-US" dirty="0" err="1" smtClean="0"/>
              <a:t>kanker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26" y="2862453"/>
            <a:ext cx="9820275" cy="3648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6504" y="6516481"/>
            <a:ext cx="454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(Hanna, 2017, J. Mark. Access Health Policy)</a:t>
            </a:r>
            <a:endParaRPr lang="id-ID" i="1" dirty="0"/>
          </a:p>
        </p:txBody>
      </p:sp>
    </p:spTree>
    <p:extLst>
      <p:ext uri="{BB962C8B-B14F-4D97-AF65-F5344CB8AC3E}">
        <p14:creationId xmlns:p14="http://schemas.microsoft.com/office/powerpoint/2010/main" val="146917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339</TotalTime>
  <Words>374</Words>
  <Application>Microsoft Office PowerPoint</Application>
  <PresentationFormat>Widescreen</PresentationFormat>
  <Paragraphs>53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Tw Cen MT</vt:lpstr>
      <vt:lpstr>Tw Cen MT Condensed</vt:lpstr>
      <vt:lpstr>Wingdings</vt:lpstr>
      <vt:lpstr>Wingdings 3</vt:lpstr>
      <vt:lpstr>Integral</vt:lpstr>
      <vt:lpstr>PowerPoint Presentation</vt:lpstr>
      <vt:lpstr>Kemampuan akhir yang diharapkan</vt:lpstr>
      <vt:lpstr>Kasus- keberhasilan terapi gen</vt:lpstr>
      <vt:lpstr>Kasus kegagalan terapi gen</vt:lpstr>
      <vt:lpstr>Pertanyaan yang muncul</vt:lpstr>
      <vt:lpstr>Fakta-fakta mengenai terapi gen</vt:lpstr>
      <vt:lpstr>Fakta-fakta mengenai terapi gen</vt:lpstr>
      <vt:lpstr>Fakta-fakta tentang terapi gen</vt:lpstr>
      <vt:lpstr>Fakta-fakta tentang terapi gen</vt:lpstr>
      <vt:lpstr>PowerPoint Presentation</vt:lpstr>
      <vt:lpstr>Apa yang menjadi perhatian dalam keselamatan hayati di terapi gen?</vt:lpstr>
      <vt:lpstr>Keselamatan hayati untuk terapi gen dimaksudkan untuk</vt:lpstr>
      <vt:lpstr>BEBERAPA HAL YANG BISA DILAKUKAN UNTUK MENGHINDari mutasi gen (genotoksisitas)</vt:lpstr>
      <vt:lpstr>Adakah tindakan-tindakan lain untuk meminimalisasi genotoksisitas?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18</cp:revision>
  <dcterms:created xsi:type="dcterms:W3CDTF">2019-05-20T04:03:40Z</dcterms:created>
  <dcterms:modified xsi:type="dcterms:W3CDTF">2019-05-23T05:51:00Z</dcterms:modified>
</cp:coreProperties>
</file>