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355"/>
    <a:srgbClr val="171048"/>
    <a:srgbClr val="1D1444"/>
    <a:srgbClr val="231850"/>
    <a:srgbClr val="2A1D61"/>
    <a:srgbClr val="001B50"/>
    <a:srgbClr val="391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5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2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3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25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4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8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5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7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75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Bioetika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86470" y="3653550"/>
            <a:ext cx="7395576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2800" b="1" dirty="0" err="1" smtClean="0">
                <a:solidFill>
                  <a:schemeClr val="bg1"/>
                </a:solidFill>
              </a:rPr>
              <a:t>Pertemuan</a:t>
            </a:r>
            <a:r>
              <a:rPr lang="en-US" sz="2800" b="1" dirty="0" smtClean="0">
                <a:solidFill>
                  <a:schemeClr val="bg1"/>
                </a:solidFill>
              </a:rPr>
              <a:t> 7 – </a:t>
            </a:r>
            <a:r>
              <a:rPr lang="en-US" sz="2800" b="1" dirty="0" err="1" smtClean="0">
                <a:solidFill>
                  <a:schemeClr val="bg1"/>
                </a:solidFill>
              </a:rPr>
              <a:t>Bioetika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Terapi</a:t>
            </a:r>
            <a:r>
              <a:rPr lang="en-US" sz="2800" b="1" dirty="0" smtClean="0">
                <a:solidFill>
                  <a:schemeClr val="bg1"/>
                </a:solidFill>
              </a:rPr>
              <a:t> Gen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</a:rPr>
              <a:t>Dr. </a:t>
            </a:r>
            <a:r>
              <a:rPr lang="en-US" sz="2000" b="1" dirty="0" err="1" smtClean="0">
                <a:solidFill>
                  <a:schemeClr val="bg1"/>
                </a:solidFill>
              </a:rPr>
              <a:t>Henny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Saraswati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M.Biomed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7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69426" y="0"/>
            <a:ext cx="502257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16" y="1805976"/>
            <a:ext cx="6840772" cy="1450757"/>
          </a:xfrm>
        </p:spPr>
        <p:txBody>
          <a:bodyPr>
            <a:normAutofit fontScale="90000"/>
          </a:bodyPr>
          <a:lstStyle/>
          <a:p>
            <a:pPr marL="542925" indent="-542925"/>
            <a:r>
              <a:rPr lang="en-US" dirty="0" smtClean="0"/>
              <a:t>5.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“</a:t>
            </a:r>
            <a:r>
              <a:rPr lang="en-US" dirty="0" err="1" smtClean="0"/>
              <a:t>peningkatan</a:t>
            </a:r>
            <a:r>
              <a:rPr lang="en-US" dirty="0" smtClean="0"/>
              <a:t>”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699589"/>
            <a:ext cx="6072146" cy="1209249"/>
          </a:xfrm>
        </p:spPr>
        <p:txBody>
          <a:bodyPr>
            <a:normAutofit/>
          </a:bodyPr>
          <a:lstStyle/>
          <a:p>
            <a:pPr marL="90488" indent="-90488"/>
            <a:r>
              <a:rPr lang="en-US" sz="2600" dirty="0" err="1" smtClean="0"/>
              <a:t>Peningkatan</a:t>
            </a:r>
            <a:r>
              <a:rPr lang="en-US" sz="2600" dirty="0" smtClean="0"/>
              <a:t> </a:t>
            </a:r>
            <a:r>
              <a:rPr lang="en-US" sz="2600" dirty="0" err="1" smtClean="0"/>
              <a:t>sifat</a:t>
            </a:r>
            <a:r>
              <a:rPr lang="en-US" sz="2600" dirty="0" smtClean="0"/>
              <a:t> </a:t>
            </a:r>
            <a:r>
              <a:rPr lang="en-US" sz="2600" dirty="0" err="1" smtClean="0"/>
              <a:t>dasar</a:t>
            </a:r>
            <a:r>
              <a:rPr lang="en-US" sz="2600" dirty="0" smtClean="0"/>
              <a:t>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seperti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 badan, </a:t>
            </a:r>
            <a:r>
              <a:rPr lang="en-US" sz="2600" dirty="0" err="1" smtClean="0"/>
              <a:t>kecerdasan</a:t>
            </a:r>
            <a:r>
              <a:rPr lang="en-US" sz="2600" dirty="0" smtClean="0"/>
              <a:t>, </a:t>
            </a:r>
            <a:r>
              <a:rPr lang="en-US" sz="2600" dirty="0" err="1" smtClean="0"/>
              <a:t>dll</a:t>
            </a:r>
            <a:endParaRPr lang="id-ID" sz="2600" dirty="0"/>
          </a:p>
        </p:txBody>
      </p:sp>
      <p:pic>
        <p:nvPicPr>
          <p:cNvPr id="4098" name="Picture 2" descr="Image result for ave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27" y="1845734"/>
            <a:ext cx="5022574" cy="34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0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627844"/>
            <a:ext cx="10058400" cy="1230156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Bayi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bersedia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menjalani</a:t>
            </a:r>
            <a:r>
              <a:rPr lang="en-US" sz="2400" dirty="0" smtClean="0"/>
              <a:t> 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gen (</a:t>
            </a:r>
            <a:r>
              <a:rPr lang="en-US" sz="2400" i="1" dirty="0" smtClean="0"/>
              <a:t>gene editing</a:t>
            </a:r>
            <a:r>
              <a:rPr lang="en-US" sz="2400" dirty="0" smtClean="0"/>
              <a:t>)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dirinya</a:t>
            </a:r>
            <a:endParaRPr lang="id-ID" sz="2400" dirty="0"/>
          </a:p>
        </p:txBody>
      </p:sp>
      <p:pic>
        <p:nvPicPr>
          <p:cNvPr id="5124" name="Picture 4" descr="Image result for designer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15" y="724085"/>
            <a:ext cx="4515016" cy="880399"/>
          </a:xfrm>
        </p:spPr>
        <p:txBody>
          <a:bodyPr>
            <a:noAutofit/>
          </a:bodyPr>
          <a:lstStyle/>
          <a:p>
            <a:r>
              <a:rPr lang="en-US" sz="4400" dirty="0" smtClean="0"/>
              <a:t>6. </a:t>
            </a:r>
            <a:r>
              <a:rPr lang="en-US" sz="4400" dirty="0" err="1" smtClean="0"/>
              <a:t>Isu</a:t>
            </a:r>
            <a:r>
              <a:rPr lang="en-US" sz="4400" dirty="0" smtClean="0"/>
              <a:t> “</a:t>
            </a:r>
            <a:r>
              <a:rPr lang="en-US" sz="4400" i="1" dirty="0" smtClean="0"/>
              <a:t>Informed Consent</a:t>
            </a:r>
            <a:r>
              <a:rPr lang="en-US" sz="4400" dirty="0" smtClean="0"/>
              <a:t>”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91695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Molly Nash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err="1" smtClean="0"/>
              <a:t>Anak</a:t>
            </a:r>
            <a:r>
              <a:rPr lang="en-US" sz="2600" dirty="0" smtClean="0"/>
              <a:t> </a:t>
            </a:r>
            <a:r>
              <a:rPr lang="en-US" sz="2600" dirty="0" err="1" smtClean="0"/>
              <a:t>perempuan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 </a:t>
            </a:r>
            <a:r>
              <a:rPr lang="en-US" sz="2600" dirty="0" err="1" smtClean="0"/>
              <a:t>Fanconi’s</a:t>
            </a:r>
            <a:r>
              <a:rPr lang="en-US" sz="2600" dirty="0" smtClean="0"/>
              <a:t> Anemia di Colorado, </a:t>
            </a:r>
            <a:r>
              <a:rPr lang="en-US" sz="2600" dirty="0" err="1" smtClean="0"/>
              <a:t>Amerika</a:t>
            </a:r>
            <a:r>
              <a:rPr lang="en-US" sz="2600" dirty="0" smtClean="0"/>
              <a:t> </a:t>
            </a:r>
            <a:r>
              <a:rPr lang="en-US" sz="2600" dirty="0" err="1" smtClean="0"/>
              <a:t>Serikat</a:t>
            </a:r>
            <a:endParaRPr lang="id-ID" sz="2600" dirty="0"/>
          </a:p>
        </p:txBody>
      </p:sp>
      <p:pic>
        <p:nvPicPr>
          <p:cNvPr id="6148" name="Picture 4" descr="Image result for molly n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83" y="3082812"/>
            <a:ext cx="5832017" cy="32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5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kontroversi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356" y="3542012"/>
            <a:ext cx="4707172" cy="88421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Adam Nash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“designer baby”?</a:t>
            </a:r>
            <a:endParaRPr lang="id-ID" sz="2600" dirty="0"/>
          </a:p>
        </p:txBody>
      </p:sp>
      <p:pic>
        <p:nvPicPr>
          <p:cNvPr id="7172" name="Picture 4" descr="Image result for lisa and jack n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24" y="1737360"/>
            <a:ext cx="4618698" cy="461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3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end…..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412907"/>
            <a:ext cx="5568563" cy="104692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Molly </a:t>
            </a:r>
            <a:r>
              <a:rPr lang="en-US" sz="2600" dirty="0" err="1" smtClean="0"/>
              <a:t>dan</a:t>
            </a:r>
            <a:r>
              <a:rPr lang="en-US" sz="2600" dirty="0" smtClean="0"/>
              <a:t> Adam </a:t>
            </a:r>
            <a:r>
              <a:rPr lang="en-US" sz="2600" dirty="0" err="1" smtClean="0"/>
              <a:t>tumbuh</a:t>
            </a:r>
            <a:r>
              <a:rPr lang="en-US" sz="2600" dirty="0" smtClean="0"/>
              <a:t>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</a:t>
            </a:r>
            <a:r>
              <a:rPr lang="en-US" sz="2600" dirty="0" err="1" smtClean="0"/>
              <a:t>anak</a:t>
            </a:r>
            <a:r>
              <a:rPr lang="en-US" sz="2600" dirty="0" smtClean="0"/>
              <a:t> yang </a:t>
            </a:r>
            <a:r>
              <a:rPr lang="en-US" sz="2600" dirty="0" err="1" smtClean="0"/>
              <a:t>sehat</a:t>
            </a:r>
            <a:endParaRPr lang="id-ID" sz="2600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04" y="1845734"/>
            <a:ext cx="5386496" cy="418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6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Image result for my sister's keeper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59" y="857681"/>
            <a:ext cx="3302443" cy="49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my sister's keeper movie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20" y="0"/>
            <a:ext cx="4571431" cy="685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0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9932" y="265078"/>
            <a:ext cx="7934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Bagaimana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menurut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anda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9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Departemen</a:t>
            </a:r>
            <a:r>
              <a:rPr lang="en-US" dirty="0" smtClean="0"/>
              <a:t> yang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bioetika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 </a:t>
            </a:r>
            <a:r>
              <a:rPr lang="en-US" sz="2800" dirty="0" err="1" smtClean="0"/>
              <a:t>Inggris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i="1" dirty="0" smtClean="0"/>
              <a:t>Gene Therapy Advisory Committee (GTAC)</a:t>
            </a:r>
            <a:endParaRPr lang="id-ID" sz="2800" i="1" dirty="0"/>
          </a:p>
        </p:txBody>
      </p:sp>
      <p:pic>
        <p:nvPicPr>
          <p:cNvPr id="11266" name="Picture 2" descr="Image result for uk map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1"/>
          <a:stretch/>
        </p:blipFill>
        <p:spPr bwMode="auto">
          <a:xfrm>
            <a:off x="8897491" y="3114261"/>
            <a:ext cx="3294509" cy="328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85089" y="2565437"/>
            <a:ext cx="6232476" cy="3458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0" tIns="133308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20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Gill Sans Ultra Bold Condensed" panose="020B0A06020104020203" pitchFamily="34" charset="0"/>
                <a:cs typeface="Times New Roman" panose="02020603050405020304" pitchFamily="18" charset="0"/>
              </a:rPr>
              <a:t>“</a:t>
            </a:r>
            <a:r>
              <a:rPr lang="id-ID" dirty="0" smtClean="0">
                <a:latin typeface="Gill Sans Ultra Bold Condensed" panose="020B0A06020104020203" pitchFamily="34" charset="0"/>
              </a:rPr>
              <a:t>[</a:t>
            </a:r>
            <a:r>
              <a:rPr lang="id-ID" dirty="0">
                <a:latin typeface="Gill Sans Ultra Bold Condensed" panose="020B0A06020104020203" pitchFamily="34" charset="0"/>
              </a:rPr>
              <a:t>a] gene therapy medicinal product means a product obtained through a set of manufacturing processes aimed at </a:t>
            </a:r>
            <a:r>
              <a:rPr lang="id-ID" dirty="0">
                <a:solidFill>
                  <a:srgbClr val="FF0000"/>
                </a:solidFill>
                <a:latin typeface="Gill Sans Ultra Bold Condensed" panose="020B0A06020104020203" pitchFamily="34" charset="0"/>
              </a:rPr>
              <a:t>the transfer, to be performed either in vivo or ex vivo, of a prophylactic, diagnostic or therapeutic gene (i.e. a piece of nucleic acid</a:t>
            </a:r>
            <a:r>
              <a:rPr lang="id-ID" dirty="0">
                <a:latin typeface="Gill Sans Ultra Bold Condensed" panose="020B0A06020104020203" pitchFamily="34" charset="0"/>
              </a:rPr>
              <a:t>), to </a:t>
            </a:r>
            <a:r>
              <a:rPr lang="id-ID" dirty="0">
                <a:solidFill>
                  <a:srgbClr val="FF0000"/>
                </a:solidFill>
                <a:latin typeface="Gill Sans Ultra Bold Condensed" panose="020B0A06020104020203" pitchFamily="34" charset="0"/>
              </a:rPr>
              <a:t>human/animal cells and its subsequent expression in vivo</a:t>
            </a:r>
            <a:r>
              <a:rPr lang="id-ID" dirty="0">
                <a:latin typeface="Gill Sans Ultra Bold Condensed" panose="020B0A06020104020203" pitchFamily="34" charset="0"/>
              </a:rPr>
              <a:t>. The gene transfer involves an expression system contained in a delivery system known as a vector, which can be of viral, as well as non-viral origin. The vector can also be included in a human or animal </a:t>
            </a:r>
            <a:r>
              <a:rPr lang="id-ID" dirty="0" smtClean="0">
                <a:latin typeface="Gill Sans Ultra Bold Condensed" panose="020B0A06020104020203" pitchFamily="34" charset="0"/>
              </a:rPr>
              <a:t>cell</a:t>
            </a:r>
            <a:r>
              <a:rPr lang="en-US" dirty="0" smtClean="0">
                <a:latin typeface="Gill Sans Ultra Bold Condensed" panose="020B0A06020104020203" pitchFamily="34" charset="0"/>
              </a:rPr>
              <a:t>”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dirty="0">
              <a:solidFill>
                <a:srgbClr val="000000"/>
              </a:solidFill>
              <a:latin typeface="FrutigerLigh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utigerLight"/>
              </a:rPr>
              <a:t>Gene therapy medicinal products are defined in Part IV of Directive 2003/63/EC (amending Directive 2001/83/EC)</a:t>
            </a:r>
            <a:r>
              <a:rPr kumimoji="0" lang="id-ID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d-ID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Departemen</a:t>
            </a:r>
            <a:r>
              <a:rPr lang="en-US" dirty="0"/>
              <a:t>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bioetika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gen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405808"/>
            <a:ext cx="6045642" cy="17095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 </a:t>
            </a:r>
            <a:r>
              <a:rPr lang="en-US" sz="2800" dirty="0" err="1" smtClean="0"/>
              <a:t>Amerika</a:t>
            </a:r>
            <a:r>
              <a:rPr lang="en-US" sz="2800" dirty="0" smtClean="0"/>
              <a:t> </a:t>
            </a:r>
            <a:r>
              <a:rPr lang="en-US" sz="2800" dirty="0" err="1" smtClean="0"/>
              <a:t>Serikat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i="1" dirty="0" smtClean="0"/>
              <a:t>National Genome Research Institute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mengatur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etika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/>
              <a:t> </a:t>
            </a:r>
            <a:r>
              <a:rPr lang="en-US" sz="2800" dirty="0" err="1" smtClean="0"/>
              <a:t>genetika</a:t>
            </a:r>
            <a:endParaRPr lang="id-ID" sz="2800" dirty="0"/>
          </a:p>
        </p:txBody>
      </p:sp>
      <p:pic>
        <p:nvPicPr>
          <p:cNvPr id="12290" name="Picture 2" descr="Image result for us map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1"/>
          <a:stretch/>
        </p:blipFill>
        <p:spPr bwMode="auto">
          <a:xfrm>
            <a:off x="7369399" y="2214875"/>
            <a:ext cx="4819951" cy="36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13375"/>
            <a:ext cx="10058400" cy="579414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Indonesia?</a:t>
            </a:r>
            <a:endParaRPr lang="id-ID" sz="3200"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99" y="2425148"/>
            <a:ext cx="5165601" cy="233528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02735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7733"/>
            <a:ext cx="5064981" cy="14507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Terapi</a:t>
            </a:r>
            <a:r>
              <a:rPr lang="en-US" dirty="0" smtClean="0"/>
              <a:t> Gen </a:t>
            </a:r>
            <a:r>
              <a:rPr lang="en-US" dirty="0" err="1" smtClean="0"/>
              <a:t>Memiliki</a:t>
            </a:r>
            <a:r>
              <a:rPr lang="en-US" dirty="0" smtClean="0"/>
              <a:t> “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Mata </a:t>
            </a:r>
            <a:r>
              <a:rPr lang="en-US" dirty="0" err="1" smtClean="0"/>
              <a:t>Uang</a:t>
            </a:r>
            <a:r>
              <a:rPr lang="en-US" dirty="0" smtClean="0"/>
              <a:t>”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813190" cy="4023360"/>
          </a:xfrm>
        </p:spPr>
        <p:txBody>
          <a:bodyPr>
            <a:norm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en-US" sz="2800" dirty="0" err="1" smtClean="0"/>
              <a:t>Terapi</a:t>
            </a:r>
            <a:r>
              <a:rPr lang="en-US" sz="2800" dirty="0" smtClean="0"/>
              <a:t> gen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manfaat</a:t>
            </a:r>
            <a:endParaRPr lang="en-US" sz="2800" dirty="0" smtClean="0"/>
          </a:p>
          <a:p>
            <a:pPr marL="265113" indent="-265113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en-US" sz="2800" dirty="0" smtClean="0"/>
              <a:t>Di </a:t>
            </a:r>
            <a:r>
              <a:rPr lang="en-US" sz="2800" dirty="0" err="1" smtClean="0"/>
              <a:t>sisi</a:t>
            </a:r>
            <a:r>
              <a:rPr lang="en-US" sz="2800" dirty="0" smtClean="0"/>
              <a:t> lain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keamanan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diperdebatkan</a:t>
            </a:r>
            <a:endParaRPr lang="id-ID" sz="28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3" y="0"/>
            <a:ext cx="5897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Role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anggota</a:t>
            </a:r>
            <a:r>
              <a:rPr lang="en-US" sz="2400" dirty="0" smtClean="0"/>
              <a:t> 2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3 orang.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Beri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Kelompok</a:t>
            </a:r>
            <a:r>
              <a:rPr lang="en-US" sz="2400" dirty="0" smtClean="0"/>
              <a:t> 1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“Pro”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2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“</a:t>
            </a:r>
            <a:r>
              <a:rPr lang="en-US" sz="2400" dirty="0" err="1" smtClean="0"/>
              <a:t>Kontra</a:t>
            </a:r>
            <a:r>
              <a:rPr lang="en-US" sz="2400" dirty="0" smtClean="0"/>
              <a:t>”.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Lakukanlah</a:t>
            </a:r>
            <a:r>
              <a:rPr lang="en-US" sz="2400" dirty="0" smtClean="0"/>
              <a:t> </a:t>
            </a:r>
            <a:r>
              <a:rPr lang="en-US" sz="2400" dirty="0" err="1" smtClean="0"/>
              <a:t>diskusi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pertanyaan-pertanyaan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diajukan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Presentasikan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diskusi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mengomentari</a:t>
            </a:r>
            <a:r>
              <a:rPr lang="en-US" sz="2400" dirty="0" smtClean="0"/>
              <a:t> </a:t>
            </a:r>
            <a:r>
              <a:rPr lang="en-US" sz="2400" dirty="0" err="1" smtClean="0"/>
              <a:t>jawaban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lain.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418399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 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097280" y="3226643"/>
            <a:ext cx="100183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3"/>
                </a:solidFill>
              </a:rPr>
              <a:t>Apakah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terapi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gen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pada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germline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cell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secara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etika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dapat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diterima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?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7111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276100" y="2967335"/>
            <a:ext cx="9639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accent3"/>
                </a:solidFill>
                <a:effectLst/>
              </a:rPr>
              <a:t>Apakah</a:t>
            </a:r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3"/>
                </a:solidFill>
                <a:effectLst/>
              </a:rPr>
              <a:t>manfaatnya</a:t>
            </a:r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3"/>
                </a:solidFill>
                <a:effectLst/>
              </a:rPr>
              <a:t>sebanding</a:t>
            </a:r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3"/>
                </a:solidFill>
                <a:effectLst/>
              </a:rPr>
              <a:t>dengan</a:t>
            </a:r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3"/>
                </a:solidFill>
                <a:effectLst/>
              </a:rPr>
              <a:t>risikonya</a:t>
            </a:r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6227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 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776008" y="2967335"/>
            <a:ext cx="8639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Apakah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terapi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ini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diperlukan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106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 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59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40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 descr="Image result for bioet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" y="0"/>
            <a:ext cx="12191180" cy="68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055163"/>
            <a:ext cx="6641990" cy="1232453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Terdapat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permasalahan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bioetika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pada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terapi</a:t>
            </a:r>
            <a:r>
              <a:rPr lang="en-US" sz="3600" dirty="0" smtClean="0">
                <a:solidFill>
                  <a:srgbClr val="FFFF00"/>
                </a:solidFill>
              </a:rPr>
              <a:t> gen</a:t>
            </a:r>
            <a:endParaRPr lang="id-ID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1617" y="0"/>
            <a:ext cx="5380383" cy="6858000"/>
          </a:xfrm>
          <a:prstGeom prst="rect">
            <a:avLst/>
          </a:prstGeom>
          <a:solidFill>
            <a:srgbClr val="1B1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2A1D6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10" y="1863611"/>
            <a:ext cx="6019138" cy="1450757"/>
          </a:xfrm>
        </p:spPr>
        <p:txBody>
          <a:bodyPr/>
          <a:lstStyle/>
          <a:p>
            <a:pPr marL="622300" indent="-622300"/>
            <a:r>
              <a:rPr lang="en-US" dirty="0" smtClean="0"/>
              <a:t>1. </a:t>
            </a:r>
            <a:r>
              <a:rPr lang="en-US" dirty="0" err="1" smtClean="0"/>
              <a:t>Bertentangan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agama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703077"/>
            <a:ext cx="5714337" cy="1063487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Seperti</a:t>
            </a:r>
            <a:r>
              <a:rPr lang="en-US" sz="2600" dirty="0" smtClean="0"/>
              <a:t> “</a:t>
            </a:r>
            <a:r>
              <a:rPr lang="en-US" sz="2600" dirty="0" err="1" smtClean="0"/>
              <a:t>menggantikan</a:t>
            </a:r>
            <a:r>
              <a:rPr lang="en-US" sz="2600" dirty="0" smtClean="0"/>
              <a:t>” </a:t>
            </a:r>
            <a:r>
              <a:rPr lang="en-US" sz="2600" dirty="0" err="1" smtClean="0"/>
              <a:t>Tuhan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mengatur</a:t>
            </a:r>
            <a:r>
              <a:rPr lang="en-US" sz="2600" dirty="0" smtClean="0"/>
              <a:t> </a:t>
            </a:r>
            <a:r>
              <a:rPr lang="en-US" sz="2600" dirty="0" err="1" smtClean="0"/>
              <a:t>kehidupan</a:t>
            </a:r>
            <a:r>
              <a:rPr lang="en-US" sz="2600" dirty="0" smtClean="0"/>
              <a:t> </a:t>
            </a:r>
            <a:r>
              <a:rPr lang="en-US" sz="2600" dirty="0" err="1" smtClean="0"/>
              <a:t>manusia</a:t>
            </a:r>
            <a:endParaRPr lang="id-ID" sz="2600" dirty="0"/>
          </a:p>
        </p:txBody>
      </p:sp>
      <p:pic>
        <p:nvPicPr>
          <p:cNvPr id="2050" name="Picture 2" descr="Image result for reli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7" y="2160104"/>
            <a:ext cx="5380383" cy="30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5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08" y="1837107"/>
            <a:ext cx="5861961" cy="1450757"/>
          </a:xfrm>
        </p:spPr>
        <p:txBody>
          <a:bodyPr/>
          <a:lstStyle/>
          <a:p>
            <a:pPr marL="622300" indent="-622300"/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Gene Delivery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908" y="3551581"/>
            <a:ext cx="4775559" cy="1800677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Penghantaran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vektor</a:t>
            </a:r>
            <a:r>
              <a:rPr lang="en-US" sz="2600" dirty="0" smtClean="0"/>
              <a:t> virus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potensi</a:t>
            </a:r>
            <a:r>
              <a:rPr lang="en-US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adanya</a:t>
            </a:r>
            <a:r>
              <a:rPr lang="en-US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infeksi</a:t>
            </a:r>
            <a:r>
              <a:rPr lang="en-US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id-ID" sz="2600" dirty="0">
              <a:solidFill>
                <a:srgbClr val="FF0000"/>
              </a:solidFill>
            </a:endParaRPr>
          </a:p>
        </p:txBody>
      </p:sp>
      <p:pic>
        <p:nvPicPr>
          <p:cNvPr id="4" name="Picture 2" descr="An illustration to show the transfer of a new gene into the nucleus of a cell via a viral vector. Image credit: Genome Research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0"/>
            <a:ext cx="600138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7797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84" y="1797351"/>
            <a:ext cx="5290268" cy="1450757"/>
          </a:xfrm>
        </p:spPr>
        <p:txBody>
          <a:bodyPr/>
          <a:lstStyle/>
          <a:p>
            <a:pPr marL="622300" indent="-622300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terapi</a:t>
            </a:r>
            <a:r>
              <a:rPr lang="en-US" dirty="0" smtClean="0"/>
              <a:t> gen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819" y="3429000"/>
            <a:ext cx="5290268" cy="103367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Hanya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orang kaya</a:t>
            </a:r>
            <a:endParaRPr lang="id-ID" sz="2600" dirty="0"/>
          </a:p>
        </p:txBody>
      </p:sp>
      <p:pic>
        <p:nvPicPr>
          <p:cNvPr id="1026" name="Picture 2" descr="Image result for money and rich 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6"/>
          <a:stretch/>
        </p:blipFill>
        <p:spPr bwMode="auto">
          <a:xfrm>
            <a:off x="6626087" y="0"/>
            <a:ext cx="5565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8939" y="0"/>
            <a:ext cx="49430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06" y="1769130"/>
            <a:ext cx="6151659" cy="1450757"/>
          </a:xfrm>
        </p:spPr>
        <p:txBody>
          <a:bodyPr/>
          <a:lstStyle/>
          <a:p>
            <a:pPr marL="542925" indent="-542925"/>
            <a:r>
              <a:rPr lang="en-US" dirty="0" smtClean="0"/>
              <a:t>4.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diskriminasi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662" y="3428609"/>
            <a:ext cx="6151659" cy="1152939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Masyarakat</a:t>
            </a:r>
            <a:r>
              <a:rPr lang="en-US" sz="2600" dirty="0" smtClean="0"/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“</a:t>
            </a:r>
            <a:r>
              <a:rPr lang="en-US" sz="2600" dirty="0" err="1" smtClean="0"/>
              <a:t>menerima</a:t>
            </a:r>
            <a:r>
              <a:rPr lang="en-US" sz="2600" dirty="0" smtClean="0"/>
              <a:t>” </a:t>
            </a:r>
            <a:r>
              <a:rPr lang="en-US" sz="2600" dirty="0" err="1" smtClean="0"/>
              <a:t>individu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kekurangan</a:t>
            </a:r>
            <a:r>
              <a:rPr lang="en-US" sz="2600" dirty="0" smtClean="0"/>
              <a:t> </a:t>
            </a:r>
            <a:r>
              <a:rPr lang="en-US" sz="2600" dirty="0" err="1" smtClean="0"/>
              <a:t>tertentu</a:t>
            </a:r>
            <a:endParaRPr lang="id-ID" sz="2600" dirty="0"/>
          </a:p>
        </p:txBody>
      </p:sp>
      <p:pic>
        <p:nvPicPr>
          <p:cNvPr id="3074" name="Picture 2" descr="Image result for discrimination of disa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04" y="2494509"/>
            <a:ext cx="4850296" cy="25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682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430</TotalTime>
  <Words>446</Words>
  <Application>Microsoft Office PowerPoint</Application>
  <PresentationFormat>Widescreen</PresentationFormat>
  <Paragraphs>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FrutigerLight</vt:lpstr>
      <vt:lpstr>Gill Sans Ultra Bold Condensed</vt:lpstr>
      <vt:lpstr>Times New Roman</vt:lpstr>
      <vt:lpstr>Wingdings</vt:lpstr>
      <vt:lpstr>Retrospect</vt:lpstr>
      <vt:lpstr>Bioetika dalam terapi gen</vt:lpstr>
      <vt:lpstr>Terapi Gen Memiliki “Dua Sisi Mata Uang”</vt:lpstr>
      <vt:lpstr>Manfaat Terapi Gen ??</vt:lpstr>
      <vt:lpstr>Dampak Negatif Terapi Gen?</vt:lpstr>
      <vt:lpstr>PowerPoint Presentation</vt:lpstr>
      <vt:lpstr>1. Bertentangan dengan agama</vt:lpstr>
      <vt:lpstr>2. Keamanan Pada Gene Delivery</vt:lpstr>
      <vt:lpstr>3. Biaya untuk terapi gen sangat mahal</vt:lpstr>
      <vt:lpstr>4. Adanya potensi diskriminasi </vt:lpstr>
      <vt:lpstr>5. Potensi penggunaan untuk “peningkatan” sifat manusia</vt:lpstr>
      <vt:lpstr>6. Isu “Informed Consent”</vt:lpstr>
      <vt:lpstr>Contoh kasus Molly Nash</vt:lpstr>
      <vt:lpstr>Kasus ini menjadi kontroversi</vt:lpstr>
      <vt:lpstr>At the end…..</vt:lpstr>
      <vt:lpstr>PowerPoint Presentation</vt:lpstr>
      <vt:lpstr>PowerPoint Presentation</vt:lpstr>
      <vt:lpstr>Departemen yang mengatur bioetika terapi gen</vt:lpstr>
      <vt:lpstr>Departemen yang mengatur bioetika terapi gen</vt:lpstr>
      <vt:lpstr>PowerPoint Presentation</vt:lpstr>
      <vt:lpstr>Play Role</vt:lpstr>
      <vt:lpstr>Pertanyaan 1</vt:lpstr>
      <vt:lpstr>Pertanyaan 2</vt:lpstr>
      <vt:lpstr>Pertanyaan 3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Bioetika dalam terapi gen</dc:title>
  <dc:creator>HP</dc:creator>
  <cp:lastModifiedBy>HP</cp:lastModifiedBy>
  <cp:revision>34</cp:revision>
  <dcterms:created xsi:type="dcterms:W3CDTF">2019-05-08T05:09:15Z</dcterms:created>
  <dcterms:modified xsi:type="dcterms:W3CDTF">2019-05-09T05:48:11Z</dcterms:modified>
</cp:coreProperties>
</file>