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sldIdLst>
    <p:sldId id="256" r:id="rId2"/>
    <p:sldId id="535" r:id="rId3"/>
    <p:sldId id="544" r:id="rId4"/>
    <p:sldId id="506" r:id="rId5"/>
    <p:sldId id="281" r:id="rId6"/>
    <p:sldId id="541" r:id="rId7"/>
    <p:sldId id="542" r:id="rId8"/>
    <p:sldId id="288" r:id="rId9"/>
    <p:sldId id="523" r:id="rId10"/>
    <p:sldId id="518" r:id="rId11"/>
    <p:sldId id="515" r:id="rId12"/>
    <p:sldId id="540" r:id="rId13"/>
    <p:sldId id="507" r:id="rId14"/>
    <p:sldId id="458" r:id="rId15"/>
    <p:sldId id="543" r:id="rId16"/>
    <p:sldId id="330" r:id="rId17"/>
    <p:sldId id="513" r:id="rId18"/>
    <p:sldId id="498" r:id="rId19"/>
    <p:sldId id="499" r:id="rId20"/>
    <p:sldId id="500" r:id="rId21"/>
    <p:sldId id="536" r:id="rId22"/>
    <p:sldId id="368" r:id="rId23"/>
    <p:sldId id="550" r:id="rId24"/>
    <p:sldId id="563" r:id="rId25"/>
    <p:sldId id="539" r:id="rId26"/>
    <p:sldId id="551" r:id="rId27"/>
    <p:sldId id="5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8B231-0AD8-430A-9809-C455947F263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E3D7-F6BA-434D-BB50-5D86F1D6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3558D2-F734-4BBF-AD6D-3AB95ED52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69EFA-D4E3-4F01-BBF1-09C1034BE95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901376C6-905E-4010-AD7B-91868BF58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80D01763-835E-4E1A-BCAA-08668C779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9F7D7-E7CE-4620-AEB0-4891069DD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5EAD3-E460-41E6-9CD8-B714F015753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7E4BC69C-3A2F-4103-AA88-D976D64EC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2B10F362-058C-421F-9D67-2E3D982CA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D8E846-5739-4EAE-B6B3-2E12AC044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01960-137A-4E1D-A6F2-05EBF885AA3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0C5DAC94-4773-4B23-BDA1-94367DC2E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id="{F0E56B83-6CBA-4740-842A-104E53A59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FA7668-9AB5-4F54-A2E7-1863C29D9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F5C95-409A-4A45-B6ED-DCDE3DEF13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87A5D35D-FC28-49AA-A0BE-2926991DC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9524DE32-B2A5-42CC-B438-BF4BA419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D9DD5-58DC-4F1F-A4EA-DE3BD07EF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9DEBB-8E6F-45DB-9BDD-388CDA2F567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888140DC-DB65-4B87-900C-42C16F4C3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B3E660B0-52E0-4C1D-8FD2-2DC4DF8C0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8717A-C28A-4CC7-BF4E-DBAE33526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9E5E9-E3A2-4F6D-B00A-3BACA300940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60130" name="Rectangle 2">
            <a:extLst>
              <a:ext uri="{FF2B5EF4-FFF2-40B4-BE49-F238E27FC236}">
                <a16:creationId xmlns:a16="http://schemas.microsoft.com/office/drawing/2014/main" id="{651CD062-DDB0-47B6-BF5B-260FF762A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4B92738E-9D5E-4516-B92D-D5E238BF7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B4D901-E6AE-49B3-9AC0-4FC599173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E9003-BCF0-4D27-868D-0BAEB79504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AB8EE4EB-39C7-42A3-B4C7-0FA6A1947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A6DAF3E5-B33E-4179-8143-4B5331FCE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72103-AF0F-42EB-91B5-2E48902AE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2383C-7184-4667-A3F8-90551956BA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id="{37C4EE61-D908-4423-B33D-80AA0C61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03B67513-8818-4549-91BE-F49BB16A8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BE8DAF-4BFC-4846-9F34-E2A978731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1F4C9-D8FF-4BAC-A2B8-07EF06D238E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62EEE65E-CBB2-475C-9773-EBFAD8E4E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BEF08AF0-4A00-4F78-8928-4E69B53D7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4684FA-2AF1-4B9B-B8CA-3D245C793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3DB94-1015-4982-A65B-6B5F66FF5CE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1762" name="Rectangle 2">
            <a:extLst>
              <a:ext uri="{FF2B5EF4-FFF2-40B4-BE49-F238E27FC236}">
                <a16:creationId xmlns:a16="http://schemas.microsoft.com/office/drawing/2014/main" id="{26E7EF28-FBF6-4C20-9CDF-71470125A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20DDD608-BAF8-448D-8E57-9FFB2284F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A1B816-80F8-4E75-B959-8E79DD586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830BB-6036-446C-B018-D2F8616663D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86615FED-FA1E-48BF-9347-084E5250E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A5A7784F-E5E2-47F4-B624-A51809436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288219-D720-47EE-9FFD-670329077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C0CB-99F7-41C2-A2AB-43BE5B31295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647A62AC-91AB-48D3-844E-2BCC12FF3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>
            <a:extLst>
              <a:ext uri="{FF2B5EF4-FFF2-40B4-BE49-F238E27FC236}">
                <a16:creationId xmlns:a16="http://schemas.microsoft.com/office/drawing/2014/main" id="{024182F5-96AB-4302-AFAF-EE3FFC8AC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778498-C1F5-46F5-9535-796DC5987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138E0-C4F3-43A8-AD8B-04599071D0C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5858" name="Rectangle 2">
            <a:extLst>
              <a:ext uri="{FF2B5EF4-FFF2-40B4-BE49-F238E27FC236}">
                <a16:creationId xmlns:a16="http://schemas.microsoft.com/office/drawing/2014/main" id="{F0F92CF4-5776-40ED-8B82-7077A5EAE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2B2F37A-9EAD-46CF-BAF4-FDB8DEAD2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F89ED5-1896-47AD-BDCD-89A5C0C68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9A73A-5182-439A-8382-632F6D399C7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59DDBD2B-593D-4ED7-8375-D7E22287D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7BC6168B-CB2B-4EDF-9110-65B2D7B98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679B7A-FBDA-4FD7-B24F-6512220B7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A38E2-343A-4CD3-A551-D0B0C785160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75490" name="Rectangle 2">
            <a:extLst>
              <a:ext uri="{FF2B5EF4-FFF2-40B4-BE49-F238E27FC236}">
                <a16:creationId xmlns:a16="http://schemas.microsoft.com/office/drawing/2014/main" id="{C0E7AD59-DF17-49EE-8C9F-4C57FE5F0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0202C96A-E108-4283-8F3A-3C724020F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40110F-1298-40F8-93DA-FFF45353C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1205A-528C-4320-9268-2FDD8B4AB7F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18498" name="Rectangle 2">
            <a:extLst>
              <a:ext uri="{FF2B5EF4-FFF2-40B4-BE49-F238E27FC236}">
                <a16:creationId xmlns:a16="http://schemas.microsoft.com/office/drawing/2014/main" id="{53BDCA61-5E87-44A8-9665-27C50E42F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97360F23-654E-4AD3-BBB9-1F4A0F53B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C0105D-BCE6-4287-AC4C-3E73748A7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FF78A-E70C-4C66-8AC3-AE72AFA7694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4EA3B52F-4CAB-4C01-8CFD-9D12D210E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1D8BBBCA-B964-410F-8759-6D285700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1C7927-A4A4-4A19-A0E1-CAAFF1E5E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CBC1D-CA51-4120-AF4F-290976E39F9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id="{42D53E27-AE08-4758-99C6-07BD6CBE8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90ECCF0A-585A-4B3D-8CFB-31DB2294C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EA424A-CCA1-40FE-B238-1CFA84190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24803-FDB3-4F48-9150-91F2046193C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04455199-9EBE-4D12-A5A7-9F67C517A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A5ECE034-54C3-4E77-96C7-7C520F0D0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25DE5-9153-4BA1-9892-56B995FBF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ABE6-9533-45B9-905D-8CEEE83789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4F267C8D-0B04-4A15-9F35-5AB90397D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7AD0BF73-CD9D-4495-9741-3C83E9B49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EC5DE3-8FF7-4DF9-96F3-C59B3CF4D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56977-817D-4D4D-9011-C87B7ED303F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DF636393-D223-4599-9509-908EE7D60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20C6B226-C134-4C14-A640-76520BCD8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1AAE28-3A4F-422D-ACC1-6A667DF4C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D140D-D708-4A5B-BD34-47CDC0FBE50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9106" name="Rectangle 2">
            <a:extLst>
              <a:ext uri="{FF2B5EF4-FFF2-40B4-BE49-F238E27FC236}">
                <a16:creationId xmlns:a16="http://schemas.microsoft.com/office/drawing/2014/main" id="{C8FA9D46-EA40-416A-8386-21C84D2C6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>
            <a:extLst>
              <a:ext uri="{FF2B5EF4-FFF2-40B4-BE49-F238E27FC236}">
                <a16:creationId xmlns:a16="http://schemas.microsoft.com/office/drawing/2014/main" id="{CBA60C99-9E24-43AA-8DE7-BEE3E1D9C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D73D6E-CB07-49AA-94A7-50B069D31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8C8EB-E385-44BB-88EF-DA1FA90261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B7D3C8-D9A0-46F4-B182-F0212FC2F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B6D8DA8F-59E1-45F6-A46C-D14353171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1579A2-3531-4D76-BE75-C4A10907E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73078-0F5D-4A27-8C2F-8081018E0A7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148BF2C7-5175-49D7-8BA2-04E0C6C43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C19B67B1-A632-445F-829D-94E68407C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E980E1-5740-48B0-BBEE-C3AEC428D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113C6-5AA1-433D-B4B4-4A03D7659CB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49EF24B4-B950-4A71-BD84-45D398995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0B50C0A0-AE21-49DF-9276-446E6B89E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4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0666-061E-45E1-8360-822E2085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D3E3-D5B7-4F94-AC73-814D77BFE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C0FB-845D-41A6-9033-9CD9FB39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C737D-9703-4B7D-82D1-8194769B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035C-C1B7-49C6-9DE7-CDEA2E4D0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1EDC06-7734-4127-B3B8-F9DAFB1F16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9E4890-ED2E-4475-9E57-70AC986C44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6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1D9F-B060-4A22-8651-E63DA06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964E5-B8A5-4E25-8E68-7278DD5A36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EE9CB5C-B37E-44C9-9920-D257CEBB5C8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0D451-3285-43BE-98AC-683EDB81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8E1D5-E854-4C40-A6F9-32C41DA92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9F1C24-DBF3-4DB4-9892-4D48FD370E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8F3D85-AED6-406D-A0A1-52A7C10B4A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6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4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7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8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2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6008C66-438D-4B66-AD74-0427EDAEBC3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2F799406-7B2E-445F-B980-D4870A15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gyn.net/us/gallery/OB_1_Normal_Embryo_3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gyn.net/us/gallery/OB_1_Normal_Monoamniotic_Twins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www.obgyn.net/us/gallery/OB_1_Normal_Twins.jpg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gyn.net/us/gallery/OB_1_Normal_Triplets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google.com/gmail?view=att&amp;disp=inline&amp;attid=0.1&amp;th=1021d4b11bb0ac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AE4B9ADC-B1ED-4BE1-AC75-9B11DB0A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62144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BCC05-EC54-41EA-B25A-6E504E933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328" y="3429000"/>
            <a:ext cx="6036816" cy="1470025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Kuliah</a:t>
            </a:r>
            <a:r>
              <a:rPr lang="en-US" sz="3600" dirty="0">
                <a:solidFill>
                  <a:schemeClr val="bg1"/>
                </a:solidFill>
              </a:rPr>
              <a:t> 10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Fertilisasi</a:t>
            </a:r>
            <a:r>
              <a:rPr lang="en-US" sz="3600" dirty="0">
                <a:solidFill>
                  <a:schemeClr val="bg1"/>
                </a:solidFill>
              </a:rPr>
              <a:t> In Vitro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(In Vitro Fertilization)</a:t>
            </a:r>
          </a:p>
        </p:txBody>
      </p:sp>
    </p:spTree>
    <p:extLst>
      <p:ext uri="{BB962C8B-B14F-4D97-AF65-F5344CB8AC3E}">
        <p14:creationId xmlns:p14="http://schemas.microsoft.com/office/powerpoint/2010/main" val="410677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1028">
            <a:extLst>
              <a:ext uri="{FF2B5EF4-FFF2-40B4-BE49-F238E27FC236}">
                <a16:creationId xmlns:a16="http://schemas.microsoft.com/office/drawing/2014/main" id="{47F6EDB9-B2FC-48B9-9330-385E9CAB63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Transfer </a:t>
            </a:r>
            <a:r>
              <a:rPr lang="en-US" altLang="en-US" dirty="0" err="1"/>
              <a:t>embrio</a:t>
            </a:r>
            <a:endParaRPr lang="en-US" altLang="en-US" dirty="0"/>
          </a:p>
        </p:txBody>
      </p:sp>
      <p:pic>
        <p:nvPicPr>
          <p:cNvPr id="389126" name="Picture 1030" descr="Ultrasound for ivf embryo transfer">
            <a:extLst>
              <a:ext uri="{FF2B5EF4-FFF2-40B4-BE49-F238E27FC236}">
                <a16:creationId xmlns:a16="http://schemas.microsoft.com/office/drawing/2014/main" id="{F172F2D9-0554-4198-8A21-84CF6CB9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645275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026">
            <a:extLst>
              <a:ext uri="{FF2B5EF4-FFF2-40B4-BE49-F238E27FC236}">
                <a16:creationId xmlns:a16="http://schemas.microsoft.com/office/drawing/2014/main" id="{0F35AFEC-F112-4569-8FA3-35E944EDDD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136"/>
            <a:ext cx="8229600" cy="1143000"/>
          </a:xfrm>
        </p:spPr>
        <p:txBody>
          <a:bodyPr/>
          <a:lstStyle/>
          <a:p>
            <a:r>
              <a:rPr lang="en-US" altLang="en-US" sz="4000" dirty="0" err="1"/>
              <a:t>Berapa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Embrio</a:t>
            </a:r>
            <a:r>
              <a:rPr lang="en-US" altLang="en-US" sz="4000" dirty="0"/>
              <a:t> yang </a:t>
            </a:r>
            <a:r>
              <a:rPr lang="en-US" altLang="en-US" sz="4000" dirty="0" err="1"/>
              <a:t>ditransfer</a:t>
            </a:r>
            <a:r>
              <a:rPr lang="en-US" altLang="en-US" sz="4000" dirty="0"/>
              <a:t> ? </a:t>
            </a:r>
          </a:p>
        </p:txBody>
      </p:sp>
      <p:sp>
        <p:nvSpPr>
          <p:cNvPr id="381955" name="Rectangle 1027">
            <a:extLst>
              <a:ext uri="{FF2B5EF4-FFF2-40B4-BE49-F238E27FC236}">
                <a16:creationId xmlns:a16="http://schemas.microsoft.com/office/drawing/2014/main" id="{7B82D889-665A-4CF4-946A-F6D2FFCE03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5877" y="1166018"/>
            <a:ext cx="8229600" cy="4525963"/>
          </a:xfrm>
        </p:spPr>
        <p:txBody>
          <a:bodyPr/>
          <a:lstStyle/>
          <a:p>
            <a:endParaRPr lang="en-US" altLang="en-US" sz="2800" b="1" dirty="0"/>
          </a:p>
          <a:p>
            <a:r>
              <a:rPr lang="en-US" altLang="en-US" sz="2800" dirty="0" err="1"/>
              <a:t>Berhubungan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usia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kualitas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embrio</a:t>
            </a:r>
            <a:endParaRPr lang="en-US" altLang="en-US" sz="2800" dirty="0"/>
          </a:p>
          <a:p>
            <a:pPr lvl="1"/>
            <a:r>
              <a:rPr lang="en-US" altLang="en-US" sz="2400" dirty="0"/>
              <a:t>&lt;35 = 2</a:t>
            </a:r>
          </a:p>
          <a:p>
            <a:pPr lvl="1"/>
            <a:r>
              <a:rPr lang="en-US" altLang="en-US" sz="2400" dirty="0"/>
              <a:t>35-37 = 2-3</a:t>
            </a:r>
          </a:p>
          <a:p>
            <a:pPr lvl="1"/>
            <a:r>
              <a:rPr lang="en-US" altLang="en-US" sz="2400" dirty="0"/>
              <a:t>38-40 = 3-4</a:t>
            </a:r>
          </a:p>
          <a:p>
            <a:pPr lvl="1"/>
            <a:r>
              <a:rPr lang="en-US" altLang="en-US" sz="2400" dirty="0"/>
              <a:t>&gt;40 = up to 5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pasien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kegagalan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ditambah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penilaian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klinis</a:t>
            </a: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72B318BE-21AF-4DAB-BA7A-B0384E90D8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78824"/>
            <a:ext cx="8229600" cy="1143000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C00000"/>
                </a:solidFill>
              </a:rPr>
              <a:t>Apa</a:t>
            </a:r>
            <a:r>
              <a:rPr lang="en-US" altLang="en-US" sz="4000" dirty="0">
                <a:solidFill>
                  <a:srgbClr val="C00000"/>
                </a:solidFill>
              </a:rPr>
              <a:t> yang </a:t>
            </a:r>
            <a:r>
              <a:rPr lang="en-US" altLang="en-US" sz="4000" dirty="0" err="1">
                <a:solidFill>
                  <a:srgbClr val="C00000"/>
                </a:solidFill>
              </a:rPr>
              <a:t>terjadi</a:t>
            </a:r>
            <a:r>
              <a:rPr lang="en-US" altLang="en-US" sz="4000" dirty="0">
                <a:solidFill>
                  <a:srgbClr val="C00000"/>
                </a:solidFill>
              </a:rPr>
              <a:t> pada </a:t>
            </a:r>
            <a:r>
              <a:rPr lang="en-US" altLang="en-US" sz="4000" dirty="0" err="1">
                <a:solidFill>
                  <a:srgbClr val="C00000"/>
                </a:solidFill>
              </a:rPr>
              <a:t>embrio</a:t>
            </a:r>
            <a:r>
              <a:rPr lang="en-US" altLang="en-US" sz="4000" dirty="0">
                <a:solidFill>
                  <a:srgbClr val="C00000"/>
                </a:solidFill>
              </a:rPr>
              <a:t> lain ? </a:t>
            </a: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31D1F0D6-69A5-411C-9D97-DF3A69BF0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3631" y="1888725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3000" dirty="0" err="1"/>
              <a:t>Embrio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diawetkan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Freezer</a:t>
            </a:r>
          </a:p>
          <a:p>
            <a:pPr>
              <a:lnSpc>
                <a:spcPct val="90000"/>
              </a:lnSpc>
            </a:pPr>
            <a:r>
              <a:rPr lang="en-US" altLang="en-US" sz="3000" dirty="0" err="1"/>
              <a:t>Didonasikan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penelitian</a:t>
            </a:r>
            <a:r>
              <a:rPr lang="en-US" altLang="en-US" sz="3000" dirty="0"/>
              <a:t> Research/Stem Cells</a:t>
            </a:r>
          </a:p>
          <a:p>
            <a:pPr>
              <a:lnSpc>
                <a:spcPct val="90000"/>
              </a:lnSpc>
            </a:pPr>
            <a:r>
              <a:rPr lang="en-US" altLang="en-US" sz="3000" dirty="0" err="1"/>
              <a:t>Diadopsi</a:t>
            </a:r>
            <a:r>
              <a:rPr lang="en-US" alt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3000" dirty="0" err="1"/>
              <a:t>Dibuang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83CBC7CE-1201-409B-B78F-FCE40B78A6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Prosedur</a:t>
            </a:r>
            <a:r>
              <a:rPr lang="en-US" altLang="en-US" dirty="0"/>
              <a:t> IVF </a:t>
            </a:r>
            <a:r>
              <a:rPr lang="en-US" altLang="en-US" dirty="0" err="1"/>
              <a:t>khusus</a:t>
            </a:r>
            <a:endParaRPr lang="en-US" altLang="en-US" dirty="0"/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3E092140-03AB-463F-B4F6-9922856899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Assisted hatching</a:t>
            </a:r>
          </a:p>
          <a:p>
            <a:r>
              <a:rPr lang="en-US" altLang="en-US" dirty="0"/>
              <a:t>Intracytoplasmic sperm injection (ICSI)</a:t>
            </a:r>
          </a:p>
          <a:p>
            <a:r>
              <a:rPr lang="en-US" altLang="en-US" dirty="0"/>
              <a:t>Preimplantation genetic diagnosis (PGD)</a:t>
            </a:r>
          </a:p>
          <a:p>
            <a:r>
              <a:rPr lang="en-US" altLang="en-US" dirty="0"/>
              <a:t>Freezing</a:t>
            </a:r>
          </a:p>
          <a:p>
            <a:r>
              <a:rPr lang="en-US" altLang="en-US" dirty="0"/>
              <a:t>Egg donation</a:t>
            </a:r>
          </a:p>
          <a:p>
            <a:r>
              <a:rPr lang="en-US" altLang="en-US" dirty="0"/>
              <a:t>Surrogacy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>
            <a:extLst>
              <a:ext uri="{FF2B5EF4-FFF2-40B4-BE49-F238E27FC236}">
                <a16:creationId xmlns:a16="http://schemas.microsoft.com/office/drawing/2014/main" id="{23C1BD7E-730F-46DE-B43B-0EC0DFA847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Assisted Hatching</a:t>
            </a:r>
          </a:p>
        </p:txBody>
      </p:sp>
      <p:pic>
        <p:nvPicPr>
          <p:cNvPr id="286726" name="Picture 6">
            <a:extLst>
              <a:ext uri="{FF2B5EF4-FFF2-40B4-BE49-F238E27FC236}">
                <a16:creationId xmlns:a16="http://schemas.microsoft.com/office/drawing/2014/main" id="{BF3C0DD5-A204-4990-890F-DFEE1ABAE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62138"/>
            <a:ext cx="5486400" cy="4000500"/>
          </a:xfrm>
          <a:ln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0" name="Picture 4" descr="DUKE">
            <a:extLst>
              <a:ext uri="{FF2B5EF4-FFF2-40B4-BE49-F238E27FC236}">
                <a16:creationId xmlns:a16="http://schemas.microsoft.com/office/drawing/2014/main" id="{953482B8-5581-4FA4-8168-55CCD4CB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 b="23296"/>
          <a:stretch>
            <a:fillRect/>
          </a:stretch>
        </p:blipFill>
        <p:spPr bwMode="auto">
          <a:xfrm>
            <a:off x="2190750" y="2800905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61" name="Text Box 5">
            <a:extLst>
              <a:ext uri="{FF2B5EF4-FFF2-40B4-BE49-F238E27FC236}">
                <a16:creationId xmlns:a16="http://schemas.microsoft.com/office/drawing/2014/main" id="{F9EC14F3-BE66-4958-8C45-1343DADD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"/>
            <a:ext cx="68199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</a:rPr>
              <a:t>Intracytoplasmic Sperm Injection</a:t>
            </a:r>
          </a:p>
          <a:p>
            <a:pPr algn="ctr"/>
            <a:r>
              <a:rPr lang="en-US" altLang="en-US" sz="3600" b="1" dirty="0"/>
              <a:t>(ICSI)</a:t>
            </a:r>
          </a:p>
          <a:p>
            <a:pPr algn="ctr"/>
            <a:r>
              <a:rPr lang="en-US" altLang="en-US" sz="2400" b="1" dirty="0" err="1"/>
              <a:t>Sperma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diinjeksikan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sitoplasma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sel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telur</a:t>
            </a: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A9441A92-1818-4744-875E-9AABB6BB07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C00000"/>
                </a:solidFill>
              </a:rPr>
              <a:t>Angka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kesuksesan</a:t>
            </a:r>
            <a:r>
              <a:rPr lang="en-US" altLang="en-US" dirty="0">
                <a:solidFill>
                  <a:srgbClr val="C00000"/>
                </a:solidFill>
              </a:rPr>
              <a:t> vs </a:t>
            </a:r>
            <a:r>
              <a:rPr lang="en-US" altLang="en-US" dirty="0" err="1">
                <a:solidFill>
                  <a:srgbClr val="C00000"/>
                </a:solidFill>
              </a:rPr>
              <a:t>umur</a:t>
            </a:r>
            <a:r>
              <a:rPr lang="en-US" altLang="en-US" dirty="0">
                <a:solidFill>
                  <a:srgbClr val="C00000"/>
                </a:solidFill>
              </a:rPr>
              <a:t> - 2005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AD7EE41-F239-49B5-BAA2-9B990ECAD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b="1" dirty="0"/>
          </a:p>
          <a:p>
            <a:r>
              <a:rPr lang="en-US" altLang="en-US" b="1" dirty="0"/>
              <a:t>U.S. Fertility Centers (SART/CDC)</a:t>
            </a:r>
          </a:p>
          <a:p>
            <a:r>
              <a:rPr lang="en-US" altLang="en-US" b="1" dirty="0"/>
              <a:t>Female age</a:t>
            </a:r>
          </a:p>
          <a:p>
            <a:pPr lvl="1"/>
            <a:r>
              <a:rPr lang="en-US" altLang="en-US" b="1" dirty="0"/>
              <a:t>&lt;35 – 37% (43%)</a:t>
            </a:r>
          </a:p>
          <a:p>
            <a:pPr lvl="1"/>
            <a:r>
              <a:rPr lang="en-US" altLang="en-US" b="1" dirty="0"/>
              <a:t>35-37 – 30% (36%)</a:t>
            </a:r>
          </a:p>
          <a:p>
            <a:pPr lvl="1"/>
            <a:r>
              <a:rPr lang="en-US" altLang="en-US" b="1" dirty="0"/>
              <a:t>38-40 – 20% (27%)</a:t>
            </a:r>
          </a:p>
          <a:p>
            <a:pPr lvl="1"/>
            <a:r>
              <a:rPr lang="en-US" altLang="en-US" b="1" dirty="0"/>
              <a:t>&gt;40 – 11% (18%)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1026">
            <a:extLst>
              <a:ext uri="{FF2B5EF4-FFF2-40B4-BE49-F238E27FC236}">
                <a16:creationId xmlns:a16="http://schemas.microsoft.com/office/drawing/2014/main" id="{60F107B5-5200-4FE5-93C6-E322B4F93E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Statistik</a:t>
            </a:r>
            <a:r>
              <a:rPr lang="en-US" altLang="en-US" dirty="0"/>
              <a:t> IVF  - 2005</a:t>
            </a:r>
          </a:p>
        </p:txBody>
      </p:sp>
      <p:sp>
        <p:nvSpPr>
          <p:cNvPr id="379907" name="Rectangle 1027">
            <a:extLst>
              <a:ext uri="{FF2B5EF4-FFF2-40B4-BE49-F238E27FC236}">
                <a16:creationId xmlns:a16="http://schemas.microsoft.com/office/drawing/2014/main" id="{D9566143-3BC7-418D-B133-5B094FDEF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b="1"/>
          </a:p>
          <a:p>
            <a:r>
              <a:rPr lang="en-US" altLang="en-US" b="1"/>
              <a:t>65.1% singletons </a:t>
            </a:r>
          </a:p>
          <a:p>
            <a:endParaRPr lang="en-US" altLang="en-US" b="1"/>
          </a:p>
          <a:p>
            <a:r>
              <a:rPr lang="en-US" altLang="en-US" b="1"/>
              <a:t>32.9% twins </a:t>
            </a:r>
          </a:p>
          <a:p>
            <a:endParaRPr lang="en-US" altLang="en-US" b="1"/>
          </a:p>
          <a:p>
            <a:r>
              <a:rPr lang="en-US" altLang="en-US" b="1"/>
              <a:t>4.4% triplets or more </a:t>
            </a:r>
          </a:p>
          <a:p>
            <a:endParaRPr lang="en-US" altLang="en-US" b="1"/>
          </a:p>
          <a:p>
            <a:pPr>
              <a:buFont typeface="Wingdings" panose="05000000000000000000" pitchFamily="2" charset="2"/>
              <a:buNone/>
            </a:pPr>
            <a:endParaRPr lang="en-US" altLang="en-US" b="1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2" name="Rectangle 6">
            <a:extLst>
              <a:ext uri="{FF2B5EF4-FFF2-40B4-BE49-F238E27FC236}">
                <a16:creationId xmlns:a16="http://schemas.microsoft.com/office/drawing/2014/main" id="{03311703-285E-43DA-B05C-3BC835374F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Singleton Pregnancy</a:t>
            </a:r>
          </a:p>
        </p:txBody>
      </p:sp>
      <p:pic>
        <p:nvPicPr>
          <p:cNvPr id="357381" name="Picture 5">
            <a:hlinkClick r:id="rId3"/>
            <a:extLst>
              <a:ext uri="{FF2B5EF4-FFF2-40B4-BE49-F238E27FC236}">
                <a16:creationId xmlns:a16="http://schemas.microsoft.com/office/drawing/2014/main" id="{D8B5AC9B-3885-4F42-A133-17117257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4338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>
            <a:extLst>
              <a:ext uri="{FF2B5EF4-FFF2-40B4-BE49-F238E27FC236}">
                <a16:creationId xmlns:a16="http://schemas.microsoft.com/office/drawing/2014/main" id="{70EA0409-A525-4F7A-AB67-F361FD3810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Twin Pregnancy</a:t>
            </a:r>
          </a:p>
        </p:txBody>
      </p:sp>
      <p:pic>
        <p:nvPicPr>
          <p:cNvPr id="359430" name="Picture 6">
            <a:hlinkClick r:id="rId3"/>
            <a:extLst>
              <a:ext uri="{FF2B5EF4-FFF2-40B4-BE49-F238E27FC236}">
                <a16:creationId xmlns:a16="http://schemas.microsoft.com/office/drawing/2014/main" id="{8D4D2640-992D-4388-B8D2-41555F75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2" name="Picture 8">
            <a:hlinkClick r:id="rId5"/>
            <a:extLst>
              <a:ext uri="{FF2B5EF4-FFF2-40B4-BE49-F238E27FC236}">
                <a16:creationId xmlns:a16="http://schemas.microsoft.com/office/drawing/2014/main" id="{5117DDC5-630C-4369-9F9B-8A0DAC63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30663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7" name="Picture 3">
            <a:extLst>
              <a:ext uri="{FF2B5EF4-FFF2-40B4-BE49-F238E27FC236}">
                <a16:creationId xmlns:a16="http://schemas.microsoft.com/office/drawing/2014/main" id="{2E8ECD97-85B7-4846-84AE-5C6BFE8767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 b="6718"/>
          <a:stretch>
            <a:fillRect/>
          </a:stretch>
        </p:blipFill>
        <p:spPr bwMode="auto">
          <a:xfrm>
            <a:off x="1752600" y="19812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8" name="Rectangle 4">
            <a:extLst>
              <a:ext uri="{FF2B5EF4-FFF2-40B4-BE49-F238E27FC236}">
                <a16:creationId xmlns:a16="http://schemas.microsoft.com/office/drawing/2014/main" id="{9EBF29CF-4A50-42A1-9E2B-D0581F31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29" y="686540"/>
            <a:ext cx="54435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Vitro Fertilization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Rectangle 4">
            <a:extLst>
              <a:ext uri="{FF2B5EF4-FFF2-40B4-BE49-F238E27FC236}">
                <a16:creationId xmlns:a16="http://schemas.microsoft.com/office/drawing/2014/main" id="{4E2067A3-FD1E-479C-B336-8E438957C1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Triplet Pregnancy</a:t>
            </a:r>
          </a:p>
        </p:txBody>
      </p:sp>
      <p:pic>
        <p:nvPicPr>
          <p:cNvPr id="361478" name="Picture 6">
            <a:hlinkClick r:id="rId3"/>
            <a:extLst>
              <a:ext uri="{FF2B5EF4-FFF2-40B4-BE49-F238E27FC236}">
                <a16:creationId xmlns:a16="http://schemas.microsoft.com/office/drawing/2014/main" id="{541FA102-F83D-4189-9858-895EDEBF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83175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>
            <a:extLst>
              <a:ext uri="{FF2B5EF4-FFF2-40B4-BE49-F238E27FC236}">
                <a16:creationId xmlns:a16="http://schemas.microsoft.com/office/drawing/2014/main" id="{5EEC8546-9BDB-4FCB-BD5F-B5337BCC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0" y="1565287"/>
            <a:ext cx="4903186" cy="48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71" name="Rectangle 3">
            <a:extLst>
              <a:ext uri="{FF2B5EF4-FFF2-40B4-BE49-F238E27FC236}">
                <a16:creationId xmlns:a16="http://schemas.microsoft.com/office/drawing/2014/main" id="{ABF06665-3C0C-4403-A16C-5B9BBB38944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5597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C00000"/>
                </a:solidFill>
              </a:rPr>
              <a:t>Donasi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sel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telur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>
            <a:extLst>
              <a:ext uri="{FF2B5EF4-FFF2-40B4-BE49-F238E27FC236}">
                <a16:creationId xmlns:a16="http://schemas.microsoft.com/office/drawing/2014/main" id="{51167975-03C9-41F9-83F1-2A49650F78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84395" y="740"/>
            <a:ext cx="7152242" cy="1143000"/>
          </a:xfrm>
        </p:spPr>
        <p:txBody>
          <a:bodyPr/>
          <a:lstStyle/>
          <a:p>
            <a:r>
              <a:rPr lang="en-US" altLang="en-US" dirty="0" err="1"/>
              <a:t>Syarat</a:t>
            </a:r>
            <a:r>
              <a:rPr lang="en-US" altLang="en-US" dirty="0"/>
              <a:t> </a:t>
            </a:r>
            <a:r>
              <a:rPr lang="en-US" altLang="en-US" dirty="0" err="1"/>
              <a:t>Donasi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Telur</a:t>
            </a:r>
            <a:endParaRPr lang="en-US" altLang="en-US" dirty="0"/>
          </a:p>
        </p:txBody>
      </p:sp>
      <p:sp>
        <p:nvSpPr>
          <p:cNvPr id="186371" name="Rectangle 1027">
            <a:extLst>
              <a:ext uri="{FF2B5EF4-FFF2-40B4-BE49-F238E27FC236}">
                <a16:creationId xmlns:a16="http://schemas.microsoft.com/office/drawing/2014/main" id="{73FF3922-48CC-49D0-BB99-AF8524323C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443274" cy="5410200"/>
          </a:xfrm>
        </p:spPr>
        <p:txBody>
          <a:bodyPr/>
          <a:lstStyle/>
          <a:p>
            <a:r>
              <a:rPr lang="en-US" altLang="en-US" sz="2400" b="1" dirty="0"/>
              <a:t>IVF for two</a:t>
            </a:r>
          </a:p>
          <a:p>
            <a:pPr lvl="1"/>
            <a:r>
              <a:rPr lang="en-US" altLang="en-US" sz="2400" b="1" dirty="0"/>
              <a:t>Known/anonymous donor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r>
              <a:rPr lang="en-US" altLang="en-US" sz="2400" b="1" dirty="0"/>
              <a:t>&lt;35 years old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r>
              <a:rPr lang="en-US" altLang="en-US" sz="2400" b="1" dirty="0"/>
              <a:t>Donor</a:t>
            </a:r>
          </a:p>
          <a:p>
            <a:pPr lvl="1"/>
            <a:r>
              <a:rPr lang="en-US" altLang="en-US" sz="2400" b="1" dirty="0"/>
              <a:t>Standard controlled ovarian hyperstimulation</a:t>
            </a:r>
          </a:p>
          <a:p>
            <a:pPr lvl="1"/>
            <a:r>
              <a:rPr lang="en-US" altLang="en-US" sz="2400" b="1" dirty="0"/>
              <a:t>Egg retrieval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r>
              <a:rPr lang="en-US" altLang="en-US" sz="2400" b="1" dirty="0"/>
              <a:t>Recipient</a:t>
            </a:r>
          </a:p>
          <a:p>
            <a:pPr lvl="1"/>
            <a:r>
              <a:rPr lang="en-US" altLang="en-US" sz="2400" b="1" dirty="0"/>
              <a:t>Embryo transfer</a:t>
            </a:r>
          </a:p>
        </p:txBody>
      </p:sp>
      <p:pic>
        <p:nvPicPr>
          <p:cNvPr id="186372" name="Picture 1028">
            <a:extLst>
              <a:ext uri="{FF2B5EF4-FFF2-40B4-BE49-F238E27FC236}">
                <a16:creationId xmlns:a16="http://schemas.microsoft.com/office/drawing/2014/main" id="{160DAD57-3103-476A-A02B-53548027A05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1738" y="1143000"/>
            <a:ext cx="3157537" cy="5486400"/>
          </a:xfrm>
          <a:noFill/>
          <a:ln/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id="{2FC81532-81C7-4B6E-A1A6-F301EE92A0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 err="1">
                <a:effectLst/>
              </a:rPr>
              <a:t>Siapa</a:t>
            </a:r>
            <a:r>
              <a:rPr lang="en-US" altLang="en-US" sz="4000" dirty="0">
                <a:effectLst/>
              </a:rPr>
              <a:t> yang </a:t>
            </a:r>
            <a:r>
              <a:rPr lang="en-US" altLang="en-US" sz="4000" dirty="0" err="1">
                <a:effectLst/>
              </a:rPr>
              <a:t>dapat</a:t>
            </a:r>
            <a:r>
              <a:rPr lang="en-US" altLang="en-US" sz="4000" dirty="0">
                <a:effectLst/>
              </a:rPr>
              <a:t> </a:t>
            </a:r>
            <a:r>
              <a:rPr lang="en-US" altLang="en-US" sz="4000" dirty="0" err="1">
                <a:effectLst/>
              </a:rPr>
              <a:t>menjadi</a:t>
            </a:r>
            <a:r>
              <a:rPr lang="en-US" altLang="en-US" sz="4000" dirty="0">
                <a:effectLst/>
              </a:rPr>
              <a:t> donor</a:t>
            </a:r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3B958944-9222-420F-AE9C-D5EB0CFFC3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8305800" cy="4572000"/>
          </a:xfrm>
        </p:spPr>
        <p:txBody>
          <a:bodyPr/>
          <a:lstStyle/>
          <a:p>
            <a:r>
              <a:rPr lang="en-US" altLang="en-US" dirty="0" err="1"/>
              <a:t>Usia</a:t>
            </a:r>
            <a:r>
              <a:rPr lang="en-US" altLang="en-US" dirty="0"/>
              <a:t> 21-35 </a:t>
            </a:r>
            <a:r>
              <a:rPr lang="en-US" altLang="en-US" dirty="0" err="1"/>
              <a:t>thn</a:t>
            </a:r>
            <a:r>
              <a:rPr lang="en-US" altLang="en-US" dirty="0"/>
              <a:t> (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tua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teman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saudara</a:t>
            </a:r>
            <a:r>
              <a:rPr lang="en-US" altLang="en-US" dirty="0"/>
              <a:t> )</a:t>
            </a:r>
          </a:p>
          <a:p>
            <a:r>
              <a:rPr lang="en-US" altLang="en-US" dirty="0"/>
              <a:t>FSH &lt;10</a:t>
            </a:r>
          </a:p>
          <a:p>
            <a:r>
              <a:rPr lang="en-US" altLang="en-US" dirty="0" err="1"/>
              <a:t>Sehat</a:t>
            </a:r>
            <a:r>
              <a:rPr lang="en-US" altLang="en-US" dirty="0"/>
              <a:t> dan </a:t>
            </a:r>
            <a:r>
              <a:rPr lang="en-US" altLang="en-US" dirty="0" err="1"/>
              <a:t>riwayat</a:t>
            </a:r>
            <a:r>
              <a:rPr lang="en-US" altLang="en-US" dirty="0"/>
              <a:t> </a:t>
            </a:r>
            <a:r>
              <a:rPr lang="en-US" altLang="en-US" dirty="0" err="1"/>
              <a:t>genetiknya</a:t>
            </a:r>
            <a:r>
              <a:rPr lang="en-US" altLang="en-US" dirty="0"/>
              <a:t> </a:t>
            </a:r>
            <a:r>
              <a:rPr lang="en-US" altLang="en-US" dirty="0" err="1"/>
              <a:t>bagus</a:t>
            </a:r>
            <a:endParaRPr lang="en-US" altLang="en-US" dirty="0"/>
          </a:p>
          <a:p>
            <a:r>
              <a:rPr lang="en-US" altLang="en-US" dirty="0" err="1"/>
              <a:t>Riwayat</a:t>
            </a:r>
            <a:r>
              <a:rPr lang="en-US" altLang="en-US" dirty="0"/>
              <a:t> </a:t>
            </a:r>
            <a:r>
              <a:rPr lang="en-US" altLang="en-US" dirty="0" err="1"/>
              <a:t>donasi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endParaRPr lang="en-US" altLang="en-US" dirty="0"/>
          </a:p>
          <a:p>
            <a:pPr lvl="1"/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telur</a:t>
            </a:r>
            <a:r>
              <a:rPr lang="en-US" altLang="en-US" dirty="0"/>
              <a:t> yang </a:t>
            </a:r>
            <a:r>
              <a:rPr lang="en-US" altLang="en-US" dirty="0" err="1"/>
              <a:t>diproduksi</a:t>
            </a:r>
            <a:endParaRPr lang="en-US" altLang="en-US" dirty="0"/>
          </a:p>
          <a:p>
            <a:pPr lvl="1"/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kehamilan</a:t>
            </a:r>
            <a:endParaRPr lang="en-US" altLang="en-US" dirty="0"/>
          </a:p>
          <a:p>
            <a:pPr lvl="1"/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7FC92980-3F5F-49CA-8D95-15DC676975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altLang="en-US" sz="4000" dirty="0" err="1"/>
              <a:t>Siapa</a:t>
            </a:r>
            <a:r>
              <a:rPr lang="en-US" altLang="en-US" sz="4000" dirty="0"/>
              <a:t> yang </a:t>
            </a:r>
            <a:r>
              <a:rPr lang="en-US" altLang="en-US" sz="4000" dirty="0" err="1"/>
              <a:t>menerima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donasi</a:t>
            </a:r>
            <a:endParaRPr lang="en-US" altLang="en-US" sz="4000" dirty="0"/>
          </a:p>
        </p:txBody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1767DCEE-8D57-44C8-8C21-7FB195380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847" y="1932374"/>
            <a:ext cx="7789862" cy="3581400"/>
          </a:xfrm>
        </p:spPr>
        <p:txBody>
          <a:bodyPr/>
          <a:lstStyle/>
          <a:p>
            <a:r>
              <a:rPr lang="en-US" altLang="en-US" dirty="0" err="1"/>
              <a:t>Kerusakan</a:t>
            </a:r>
            <a:r>
              <a:rPr lang="en-US" altLang="en-US" dirty="0"/>
              <a:t> pada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telur</a:t>
            </a:r>
            <a:r>
              <a:rPr lang="en-US" altLang="en-US" dirty="0"/>
              <a:t> Premature</a:t>
            </a:r>
          </a:p>
          <a:p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telur</a:t>
            </a:r>
            <a:r>
              <a:rPr lang="en-US" altLang="en-US" dirty="0"/>
              <a:t> (e.g. FSH&gt;15 )</a:t>
            </a:r>
          </a:p>
          <a:p>
            <a:r>
              <a:rPr lang="en-US" altLang="en-US" dirty="0"/>
              <a:t>menopause</a:t>
            </a:r>
          </a:p>
          <a:p>
            <a:r>
              <a:rPr lang="en-US" altLang="en-US" dirty="0" err="1"/>
              <a:t>Usia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 43thn</a:t>
            </a:r>
          </a:p>
          <a:p>
            <a:r>
              <a:rPr lang="en-US" altLang="en-US" dirty="0" err="1"/>
              <a:t>Kerusakan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kualitas</a:t>
            </a:r>
            <a:r>
              <a:rPr lang="en-US" altLang="en-US" dirty="0"/>
              <a:t> yang </a:t>
            </a:r>
            <a:r>
              <a:rPr lang="en-US" altLang="en-US" dirty="0" err="1"/>
              <a:t>rendah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telur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embrio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kegagalan</a:t>
            </a:r>
            <a:r>
              <a:rPr lang="en-US" altLang="en-US" dirty="0"/>
              <a:t> IVF yang </a:t>
            </a:r>
            <a:r>
              <a:rPr lang="en-US" altLang="en-US" dirty="0" err="1"/>
              <a:t>berulang</a:t>
            </a:r>
            <a:r>
              <a:rPr lang="en-US" altLang="en-US" dirty="0"/>
              <a:t> kali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>
            <a:extLst>
              <a:ext uri="{FF2B5EF4-FFF2-40B4-BE49-F238E27FC236}">
                <a16:creationId xmlns:a16="http://schemas.microsoft.com/office/drawing/2014/main" id="{48E44F34-75F0-4A15-87A4-8C2CBDE4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838200"/>
            <a:ext cx="76215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3" name="Picture 3">
            <a:extLst>
              <a:ext uri="{FF2B5EF4-FFF2-40B4-BE49-F238E27FC236}">
                <a16:creationId xmlns:a16="http://schemas.microsoft.com/office/drawing/2014/main" id="{EFF128DC-A446-494B-A639-1F5512A0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3213100"/>
            <a:ext cx="43434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>
            <a:extLst>
              <a:ext uri="{FF2B5EF4-FFF2-40B4-BE49-F238E27FC236}">
                <a16:creationId xmlns:a16="http://schemas.microsoft.com/office/drawing/2014/main" id="{5D533E1F-044B-4033-A75A-179D487D6D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32913" y="5334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Yang </a:t>
            </a:r>
            <a:r>
              <a:rPr lang="en-US" altLang="en-US" sz="4000" dirty="0" err="1"/>
              <a:t>memerlukan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ibu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pengganti</a:t>
            </a:r>
            <a:endParaRPr lang="en-US" altLang="en-US" sz="4000" dirty="0"/>
          </a:p>
        </p:txBody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14509EDA-B21B-45B2-9A1C-8EBFC235D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981200"/>
            <a:ext cx="7772400" cy="4343400"/>
          </a:xfrm>
        </p:spPr>
        <p:txBody>
          <a:bodyPr/>
          <a:lstStyle/>
          <a:p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uterus</a:t>
            </a:r>
            <a:endParaRPr lang="en-US" altLang="en-US" sz="1600" dirty="0"/>
          </a:p>
          <a:p>
            <a:r>
              <a:rPr lang="en-US" altLang="en-US" dirty="0"/>
              <a:t>Uterus abnormal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r>
              <a:rPr lang="en-US" altLang="en-US" dirty="0" err="1"/>
              <a:t>Obat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kontradiksi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kehamilan</a:t>
            </a:r>
            <a:endParaRPr lang="en-US" altLang="en-US" dirty="0"/>
          </a:p>
          <a:p>
            <a:r>
              <a:rPr lang="en-US" altLang="en-US" dirty="0" err="1"/>
              <a:t>Hancurnya</a:t>
            </a:r>
            <a:r>
              <a:rPr lang="en-US" altLang="en-US" dirty="0"/>
              <a:t> </a:t>
            </a:r>
            <a:r>
              <a:rPr lang="en-US" altLang="en-US" dirty="0" err="1"/>
              <a:t>kehamilan</a:t>
            </a:r>
            <a:r>
              <a:rPr lang="en-US" altLang="en-US" dirty="0"/>
              <a:t> yang </a:t>
            </a:r>
            <a:r>
              <a:rPr lang="en-US" altLang="en-US" dirty="0" err="1"/>
              <a:t>berulang</a:t>
            </a:r>
            <a:endParaRPr lang="en-US" altLang="en-US" sz="1600" dirty="0"/>
          </a:p>
          <a:p>
            <a:r>
              <a:rPr lang="en-US" altLang="en-US" dirty="0" err="1"/>
              <a:t>Kegagalan</a:t>
            </a:r>
            <a:r>
              <a:rPr lang="en-US" altLang="en-US" dirty="0"/>
              <a:t> IVF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embrio</a:t>
            </a:r>
            <a:r>
              <a:rPr lang="en-US" altLang="en-US" dirty="0"/>
              <a:t> </a:t>
            </a:r>
            <a:r>
              <a:rPr lang="en-US" altLang="en-US" dirty="0" err="1"/>
              <a:t>kualitas</a:t>
            </a:r>
            <a:r>
              <a:rPr lang="en-US" altLang="en-US" dirty="0"/>
              <a:t> </a:t>
            </a:r>
            <a:r>
              <a:rPr lang="en-US" altLang="en-US" dirty="0" err="1"/>
              <a:t>bagus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6922-53EB-4440-8C2E-455628E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7220"/>
            <a:ext cx="8229600" cy="11430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/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224063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>
            <a:extLst>
              <a:ext uri="{FF2B5EF4-FFF2-40B4-BE49-F238E27FC236}">
                <a16:creationId xmlns:a16="http://schemas.microsoft.com/office/drawing/2014/main" id="{FD81CB38-AB71-4B46-9AC6-70B0EEB7D5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18099" y="392836"/>
            <a:ext cx="6975475" cy="942975"/>
          </a:xfrm>
        </p:spPr>
        <p:txBody>
          <a:bodyPr/>
          <a:lstStyle/>
          <a:p>
            <a:r>
              <a:rPr lang="en-US" altLang="en-US" b="1" dirty="0"/>
              <a:t>Sejarah</a:t>
            </a:r>
          </a:p>
        </p:txBody>
      </p:sp>
      <p:sp>
        <p:nvSpPr>
          <p:cNvPr id="562180" name="Rectangle 4">
            <a:extLst>
              <a:ext uri="{FF2B5EF4-FFF2-40B4-BE49-F238E27FC236}">
                <a16:creationId xmlns:a16="http://schemas.microsoft.com/office/drawing/2014/main" id="{D5CF9AF8-CCE9-440D-8E6D-89A3A1845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669" y="1517525"/>
            <a:ext cx="8602662" cy="4192588"/>
          </a:xfrm>
        </p:spPr>
        <p:txBody>
          <a:bodyPr/>
          <a:lstStyle/>
          <a:p>
            <a:r>
              <a:rPr lang="en-US" altLang="en-US" sz="2600" dirty="0"/>
              <a:t>1978  Louise Joy Brown, </a:t>
            </a:r>
            <a:r>
              <a:rPr lang="en-US" altLang="en-US" sz="2600" dirty="0" err="1"/>
              <a:t>bayi</a:t>
            </a:r>
            <a:r>
              <a:rPr lang="en-US" altLang="en-US" sz="2600" dirty="0"/>
              <a:t> IVF </a:t>
            </a:r>
            <a:r>
              <a:rPr lang="en-US" altLang="en-US" sz="2600" dirty="0" err="1"/>
              <a:t>pertama</a:t>
            </a:r>
            <a:endParaRPr lang="en-US" altLang="en-US" sz="2600" dirty="0"/>
          </a:p>
          <a:p>
            <a:r>
              <a:rPr lang="en-US" altLang="en-US" sz="2600" dirty="0"/>
              <a:t>1981  Elizabeth </a:t>
            </a:r>
            <a:r>
              <a:rPr lang="en-US" altLang="en-US" sz="2600" dirty="0" err="1"/>
              <a:t>Carr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bayi</a:t>
            </a:r>
            <a:r>
              <a:rPr lang="en-US" altLang="en-US" sz="2600" dirty="0"/>
              <a:t> IVF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di  USA</a:t>
            </a:r>
          </a:p>
          <a:p>
            <a:r>
              <a:rPr lang="en-US" altLang="en-US" sz="2600" dirty="0"/>
              <a:t>1983  </a:t>
            </a:r>
            <a:r>
              <a:rPr lang="en-US" altLang="en-US" sz="2600" dirty="0" err="1"/>
              <a:t>Bayi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donasi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telur</a:t>
            </a:r>
            <a:endParaRPr lang="en-US" altLang="en-US" sz="2600" dirty="0"/>
          </a:p>
          <a:p>
            <a:r>
              <a:rPr lang="en-US" altLang="en-US" sz="2600" dirty="0"/>
              <a:t>1985  </a:t>
            </a:r>
            <a:r>
              <a:rPr lang="en-US" altLang="en-US" sz="2600" dirty="0" err="1"/>
              <a:t>Kelahiran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bayi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embry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dibekukan</a:t>
            </a:r>
            <a:r>
              <a:rPr lang="en-US" altLang="en-US" sz="2600" dirty="0"/>
              <a:t>. </a:t>
            </a:r>
          </a:p>
          <a:p>
            <a:r>
              <a:rPr lang="en-US" altLang="en-US" sz="2600" dirty="0"/>
              <a:t>1985  Transvaginal ultrasound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memantau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folikel</a:t>
            </a:r>
            <a:r>
              <a:rPr lang="en-US" altLang="en-US" sz="2600" dirty="0"/>
              <a:t> 1990  </a:t>
            </a:r>
            <a:r>
              <a:rPr lang="en-US" altLang="en-US" sz="2600" dirty="0" err="1"/>
              <a:t>Kelahiran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Preimplantation Genetic Diagnosis (PGD), </a:t>
            </a:r>
            <a:r>
              <a:rPr lang="en-US" altLang="en-US" sz="2600" dirty="0" err="1"/>
              <a:t>identifikas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defek</a:t>
            </a:r>
            <a:r>
              <a:rPr lang="en-US" altLang="en-US" sz="2600" dirty="0"/>
              <a:t> pada </a:t>
            </a:r>
            <a:r>
              <a:rPr lang="en-US" altLang="en-US" sz="2600" dirty="0" err="1"/>
              <a:t>embrio</a:t>
            </a:r>
            <a:endParaRPr lang="en-US" altLang="en-US" sz="2600" dirty="0"/>
          </a:p>
          <a:p>
            <a:r>
              <a:rPr lang="en-US" altLang="en-US" sz="2600" dirty="0"/>
              <a:t>1990  </a:t>
            </a:r>
            <a:r>
              <a:rPr lang="en-US" altLang="en-US" sz="2600" dirty="0" err="1"/>
              <a:t>Laporan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donasi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telur</a:t>
            </a:r>
            <a:r>
              <a:rPr lang="en-US" altLang="en-US" sz="2600" dirty="0"/>
              <a:t> pad </a:t>
            </a:r>
            <a:r>
              <a:rPr lang="en-US" altLang="en-US" sz="2600" dirty="0" err="1"/>
              <a:t>ibu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tua</a:t>
            </a:r>
            <a:endParaRPr lang="en-US" altLang="en-US" sz="2600" dirty="0"/>
          </a:p>
          <a:p>
            <a:r>
              <a:rPr lang="en-US" altLang="en-US" sz="2600" dirty="0"/>
              <a:t>1992  </a:t>
            </a:r>
            <a:r>
              <a:rPr lang="en-US" altLang="en-US" sz="2600" dirty="0" err="1"/>
              <a:t>Bayi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Intracytoplasmic Sperm Injection (ICSI)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C01E03D9-EA27-4E37-832A-C9BD028064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Siapa</a:t>
            </a:r>
            <a:r>
              <a:rPr lang="en-US" altLang="en-US" dirty="0"/>
              <a:t> </a:t>
            </a:r>
            <a:r>
              <a:rPr lang="en-US" altLang="en-US" dirty="0" err="1"/>
              <a:t>yan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IVF?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88A512C-BAAD-4433-BCEF-9C8F222BE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Treatment lain </a:t>
            </a:r>
            <a:r>
              <a:rPr lang="en-US" altLang="en-US" dirty="0" err="1"/>
              <a:t>gagal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Kerusakan</a:t>
            </a:r>
            <a:r>
              <a:rPr lang="en-US" altLang="en-US" dirty="0"/>
              <a:t> pada tuba </a:t>
            </a:r>
            <a:r>
              <a:rPr lang="en-US" altLang="en-US" dirty="0" err="1"/>
              <a:t>falopii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kerusakan</a:t>
            </a:r>
            <a:r>
              <a:rPr lang="en-US" altLang="en-US" dirty="0"/>
              <a:t> pada </a:t>
            </a:r>
            <a:r>
              <a:rPr lang="en-US" altLang="en-US" dirty="0" err="1"/>
              <a:t>pria</a:t>
            </a:r>
            <a:r>
              <a:rPr lang="en-US" altLang="en-US" dirty="0"/>
              <a:t> yang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signifikan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uterus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Penyakit</a:t>
            </a:r>
            <a:r>
              <a:rPr lang="en-US" altLang="en-US" dirty="0"/>
              <a:t> </a:t>
            </a:r>
            <a:r>
              <a:rPr lang="en-US" altLang="en-US" dirty="0" err="1"/>
              <a:t>genetis</a:t>
            </a:r>
            <a:r>
              <a:rPr lang="en-US" altLang="en-US" dirty="0"/>
              <a:t> yang </a:t>
            </a:r>
            <a:r>
              <a:rPr lang="en-US" altLang="en-US" dirty="0" err="1"/>
              <a:t>dibawa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Keseimbangan</a:t>
            </a:r>
            <a:r>
              <a:rPr lang="en-US" altLang="en-US" dirty="0"/>
              <a:t> </a:t>
            </a:r>
            <a:r>
              <a:rPr lang="en-US" altLang="en-US" dirty="0" err="1"/>
              <a:t>keluarga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Pasien</a:t>
            </a:r>
            <a:r>
              <a:rPr lang="en-US" altLang="en-US" dirty="0"/>
              <a:t> </a:t>
            </a:r>
            <a:r>
              <a:rPr lang="en-US" altLang="en-US" dirty="0" err="1"/>
              <a:t>kanker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Gaya </a:t>
            </a:r>
            <a:r>
              <a:rPr lang="en-US" altLang="en-US" dirty="0" err="1"/>
              <a:t>hidup</a:t>
            </a:r>
            <a:r>
              <a:rPr lang="en-US" altLang="en-US" dirty="0"/>
              <a:t> Non-traditional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16DD9F86-E12F-4ECA-8346-E332F283B9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Vitro Fertilization (IVF)</a:t>
            </a:r>
          </a:p>
        </p:txBody>
      </p:sp>
      <p:pic>
        <p:nvPicPr>
          <p:cNvPr id="69639" name="Picture 7">
            <a:extLst>
              <a:ext uri="{FF2B5EF4-FFF2-40B4-BE49-F238E27FC236}">
                <a16:creationId xmlns:a16="http://schemas.microsoft.com/office/drawing/2014/main" id="{6A2756F3-84BF-40DB-892B-FB6452D7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8160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4" name="Picture 4">
            <a:extLst>
              <a:ext uri="{FF2B5EF4-FFF2-40B4-BE49-F238E27FC236}">
                <a16:creationId xmlns:a16="http://schemas.microsoft.com/office/drawing/2014/main" id="{126A862B-DA25-44CF-9428-BD523C21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1625" b="1613"/>
          <a:stretch>
            <a:fillRect/>
          </a:stretch>
        </p:blipFill>
        <p:spPr bwMode="auto">
          <a:xfrm>
            <a:off x="1757039" y="1531398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65" name="Rectangle 5">
            <a:extLst>
              <a:ext uri="{FF2B5EF4-FFF2-40B4-BE49-F238E27FC236}">
                <a16:creationId xmlns:a16="http://schemas.microsoft.com/office/drawing/2014/main" id="{F67B26CF-7BB6-4382-8EA7-D16D70E0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9343"/>
            <a:ext cx="5410199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Pengambilan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Telur</a:t>
            </a: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8" name="Picture 4" descr="DUKE">
            <a:extLst>
              <a:ext uri="{FF2B5EF4-FFF2-40B4-BE49-F238E27FC236}">
                <a16:creationId xmlns:a16="http://schemas.microsoft.com/office/drawing/2014/main" id="{39D8228D-0A08-427E-8CDA-FF4E900C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 b="23296"/>
          <a:stretch>
            <a:fillRect/>
          </a:stretch>
        </p:blipFill>
        <p:spPr bwMode="auto">
          <a:xfrm>
            <a:off x="685800" y="1388615"/>
            <a:ext cx="369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89" name="Picture 5">
            <a:extLst>
              <a:ext uri="{FF2B5EF4-FFF2-40B4-BE49-F238E27FC236}">
                <a16:creationId xmlns:a16="http://schemas.microsoft.com/office/drawing/2014/main" id="{5BE58CAF-6E53-49D6-AD8A-762F6BC7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1"/>
          <a:stretch>
            <a:fillRect/>
          </a:stretch>
        </p:blipFill>
        <p:spPr bwMode="auto">
          <a:xfrm>
            <a:off x="1143000" y="3979415"/>
            <a:ext cx="281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990" name="Picture 6">
            <a:extLst>
              <a:ext uri="{FF2B5EF4-FFF2-40B4-BE49-F238E27FC236}">
                <a16:creationId xmlns:a16="http://schemas.microsoft.com/office/drawing/2014/main" id="{8EDC016F-7A9C-4395-8777-352A4B5E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55415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991" name="Rectangle 7">
            <a:extLst>
              <a:ext uri="{FF2B5EF4-FFF2-40B4-BE49-F238E27FC236}">
                <a16:creationId xmlns:a16="http://schemas.microsoft.com/office/drawing/2014/main" id="{00337A1C-F981-49DE-8C03-40CBE1B240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Fertilisasi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>
            <a:extLst>
              <a:ext uri="{FF2B5EF4-FFF2-40B4-BE49-F238E27FC236}">
                <a16:creationId xmlns:a16="http://schemas.microsoft.com/office/drawing/2014/main" id="{242D9713-6F0C-4A3F-BA6B-16A001FE04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Fertilisasi</a:t>
            </a:r>
            <a:endParaRPr lang="en-US" altLang="en-US" dirty="0"/>
          </a:p>
        </p:txBody>
      </p:sp>
      <p:pic>
        <p:nvPicPr>
          <p:cNvPr id="88071" name="Picture 7">
            <a:extLst>
              <a:ext uri="{FF2B5EF4-FFF2-40B4-BE49-F238E27FC236}">
                <a16:creationId xmlns:a16="http://schemas.microsoft.com/office/drawing/2014/main" id="{BF4EA946-7EB1-4A9F-BD18-DDA7C4E124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4267"/>
            <a:ext cx="4038600" cy="3957828"/>
          </a:xfrm>
          <a:ln/>
        </p:spPr>
      </p:pic>
      <p:sp>
        <p:nvSpPr>
          <p:cNvPr id="88070" name="Rectangle 6">
            <a:extLst>
              <a:ext uri="{FF2B5EF4-FFF2-40B4-BE49-F238E27FC236}">
                <a16:creationId xmlns:a16="http://schemas.microsoft.com/office/drawing/2014/main" id="{3DF18A84-E435-462A-86F6-509BF681B1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2 Pronuclei (2PN)</a:t>
            </a:r>
          </a:p>
          <a:p>
            <a:endParaRPr lang="en-US" altLang="en-US" sz="2800" dirty="0"/>
          </a:p>
          <a:p>
            <a:r>
              <a:rPr lang="en-US" altLang="en-US" sz="2800" dirty="0"/>
              <a:t>1 </a:t>
            </a:r>
            <a:r>
              <a:rPr lang="en-US" altLang="en-US" sz="2800" dirty="0" err="1"/>
              <a:t>hari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fertilisasi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>
            <a:extLst>
              <a:ext uri="{FF2B5EF4-FFF2-40B4-BE49-F238E27FC236}">
                <a16:creationId xmlns:a16="http://schemas.microsoft.com/office/drawing/2014/main" id="{CC601B21-458C-48E0-A304-22C98C9F80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Transfer </a:t>
            </a:r>
            <a:r>
              <a:rPr lang="en-US" altLang="en-US" dirty="0" err="1"/>
              <a:t>Embrio</a:t>
            </a:r>
            <a:endParaRPr lang="en-US" altLang="en-US" dirty="0"/>
          </a:p>
        </p:txBody>
      </p:sp>
      <p:pic>
        <p:nvPicPr>
          <p:cNvPr id="398342" name="Picture 6">
            <a:hlinkClick r:id="rId3"/>
            <a:extLst>
              <a:ext uri="{FF2B5EF4-FFF2-40B4-BE49-F238E27FC236}">
                <a16:creationId xmlns:a16="http://schemas.microsoft.com/office/drawing/2014/main" id="{DE4DBE04-854A-489D-AAD0-4CE2DAE1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21313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106</TotalTime>
  <Words>458</Words>
  <Application>Microsoft Office PowerPoint</Application>
  <PresentationFormat>On-screen Show (4:3)</PresentationFormat>
  <Paragraphs>133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EU</vt:lpstr>
      <vt:lpstr>Kuliah 10 Fertilisasi In Vitro  (In Vitro Fertilization)</vt:lpstr>
      <vt:lpstr>PowerPoint Presentation</vt:lpstr>
      <vt:lpstr>Sejarah</vt:lpstr>
      <vt:lpstr>Siapa yan memerlukan IVF?</vt:lpstr>
      <vt:lpstr>In Vitro Fertilization (IVF)</vt:lpstr>
      <vt:lpstr>PowerPoint Presentation</vt:lpstr>
      <vt:lpstr>Fertilisasi</vt:lpstr>
      <vt:lpstr>Fertilisasi</vt:lpstr>
      <vt:lpstr>Transfer Embrio</vt:lpstr>
      <vt:lpstr>Transfer embrio</vt:lpstr>
      <vt:lpstr>Berapa Embrio yang ditransfer ? </vt:lpstr>
      <vt:lpstr>Apa yang terjadi pada embrio lain ? </vt:lpstr>
      <vt:lpstr>Prosedur IVF khusus</vt:lpstr>
      <vt:lpstr>Assisted Hatching</vt:lpstr>
      <vt:lpstr>PowerPoint Presentation</vt:lpstr>
      <vt:lpstr>Angka kesuksesan vs umur - 2005</vt:lpstr>
      <vt:lpstr>Statistik IVF  - 2005</vt:lpstr>
      <vt:lpstr>Singleton Pregnancy</vt:lpstr>
      <vt:lpstr>Twin Pregnancy</vt:lpstr>
      <vt:lpstr>Triplet Pregnancy</vt:lpstr>
      <vt:lpstr>PowerPoint Presentation</vt:lpstr>
      <vt:lpstr>Syarat Donasi Sel Telur</vt:lpstr>
      <vt:lpstr>Siapa yang dapat menjadi donor</vt:lpstr>
      <vt:lpstr>Siapa yang menerima donasi</vt:lpstr>
      <vt:lpstr>PowerPoint Presentation</vt:lpstr>
      <vt:lpstr>Yang memerlukan ibu pengganti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16</cp:revision>
  <dcterms:created xsi:type="dcterms:W3CDTF">2019-06-26T03:48:52Z</dcterms:created>
  <dcterms:modified xsi:type="dcterms:W3CDTF">2019-07-03T16:07:18Z</dcterms:modified>
</cp:coreProperties>
</file>