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83" r:id="rId3"/>
    <p:sldId id="463" r:id="rId4"/>
    <p:sldId id="565" r:id="rId5"/>
    <p:sldId id="466" r:id="rId6"/>
    <p:sldId id="327" r:id="rId7"/>
    <p:sldId id="453" r:id="rId8"/>
    <p:sldId id="465" r:id="rId9"/>
    <p:sldId id="472" r:id="rId10"/>
    <p:sldId id="479" r:id="rId11"/>
    <p:sldId id="564" r:id="rId12"/>
    <p:sldId id="559" r:id="rId13"/>
    <p:sldId id="560" r:id="rId14"/>
    <p:sldId id="566" r:id="rId15"/>
    <p:sldId id="474" r:id="rId16"/>
    <p:sldId id="569" r:id="rId17"/>
    <p:sldId id="367" r:id="rId18"/>
    <p:sldId id="537" r:id="rId19"/>
    <p:sldId id="557" r:id="rId20"/>
    <p:sldId id="558" r:id="rId21"/>
    <p:sldId id="568" r:id="rId22"/>
    <p:sldId id="3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DD2C-CBCF-451E-A377-F05DA8A203A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6CC66-BBE9-41CB-8F60-8B20AE3D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647092-1353-4C98-8E56-5966D2999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F089F-0EF2-4C5F-9BEC-0826E2EAD3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B900C68B-4425-4B2B-82CF-85E10676E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FCB7C164-D85E-40D1-B50D-24C274B7E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AB9BBC-EC25-43DD-96CF-3ED3D6608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83418-8456-47D1-ABC9-87729337E4E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24642" name="Rectangle 2">
            <a:extLst>
              <a:ext uri="{FF2B5EF4-FFF2-40B4-BE49-F238E27FC236}">
                <a16:creationId xmlns:a16="http://schemas.microsoft.com/office/drawing/2014/main" id="{6252AF33-15F6-456E-A084-CAD8B2909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>
            <a:extLst>
              <a:ext uri="{FF2B5EF4-FFF2-40B4-BE49-F238E27FC236}">
                <a16:creationId xmlns:a16="http://schemas.microsoft.com/office/drawing/2014/main" id="{FBFA32DE-057D-4223-A3F0-DCED5D09A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98E4F4-A51A-4257-B639-505A4753C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135E-BD86-4024-89CA-51B88182EC7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0306" name="Rectangle 2">
            <a:extLst>
              <a:ext uri="{FF2B5EF4-FFF2-40B4-BE49-F238E27FC236}">
                <a16:creationId xmlns:a16="http://schemas.microsoft.com/office/drawing/2014/main" id="{70834F4E-6704-418B-87EC-6548CCC8C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DFD49F9C-03D4-430D-A627-1E8166DE4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7CCB96-6BA7-4CAB-9AA8-F852113AD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664C0-F263-487A-A4D9-28A531F4C34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2354" name="Rectangle 2">
            <a:extLst>
              <a:ext uri="{FF2B5EF4-FFF2-40B4-BE49-F238E27FC236}">
                <a16:creationId xmlns:a16="http://schemas.microsoft.com/office/drawing/2014/main" id="{D2A64D1B-EB42-4A87-9E5F-01DA3335C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1D08B2B7-A059-466F-A9E0-89DDB2ABE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757BE0-DCA0-43E0-B177-9AE7EFC79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2188C-06E5-4EA1-9239-5C6D86CDECE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AEAB50B8-A32E-4A04-8A2F-70F3F28EB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AB4AC3FB-2AB4-4BBA-B4F9-1E5C6AE0C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3DAE7B-C0FE-49B5-9B95-CE9CC01B1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DE5AB-EC8D-48F0-9669-7FD798B1B8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6818" name="Rectangle 2">
            <a:extLst>
              <a:ext uri="{FF2B5EF4-FFF2-40B4-BE49-F238E27FC236}">
                <a16:creationId xmlns:a16="http://schemas.microsoft.com/office/drawing/2014/main" id="{872BBACB-9604-43BE-BDFD-4A7429FF0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8C3BFC4F-3EE9-4424-A74E-3314845B8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1F65F8-E306-4AC5-9DDD-B783AA635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D3A28-F834-40A9-9B4F-9777F93B1B8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4882" name="Rectangle 2">
            <a:extLst>
              <a:ext uri="{FF2B5EF4-FFF2-40B4-BE49-F238E27FC236}">
                <a16:creationId xmlns:a16="http://schemas.microsoft.com/office/drawing/2014/main" id="{CAE22B8F-4C90-408F-BBB2-E522DF1E9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668AA1C1-8B68-4033-B67A-4929E997E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7C02AA-91DA-42E3-A3C3-6FD026227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FF4CA-4C4F-47BD-84B5-0A5A8A3ECF6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48866" name="Rectangle 2">
            <a:extLst>
              <a:ext uri="{FF2B5EF4-FFF2-40B4-BE49-F238E27FC236}">
                <a16:creationId xmlns:a16="http://schemas.microsoft.com/office/drawing/2014/main" id="{25CC2CB2-7DCE-437E-A1CF-1AEF5EF48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9311E950-18ED-4F25-AABC-BE78B8B45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2CF47-F5FB-4FD5-9191-301C403ED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5D15-D790-47F5-BB50-B80C7FA1774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30630B87-6A03-445E-9BE4-2F9031C64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8E56B9AF-295F-49CC-9C52-1E7611A83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C31D41-A8E6-42D1-AFB0-71270C576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08868-C5AB-4242-BCEE-D803012B286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89826" name="Rectangle 2">
            <a:extLst>
              <a:ext uri="{FF2B5EF4-FFF2-40B4-BE49-F238E27FC236}">
                <a16:creationId xmlns:a16="http://schemas.microsoft.com/office/drawing/2014/main" id="{99B5873B-5A12-433F-B7FB-38249FABD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>
            <a:extLst>
              <a:ext uri="{FF2B5EF4-FFF2-40B4-BE49-F238E27FC236}">
                <a16:creationId xmlns:a16="http://schemas.microsoft.com/office/drawing/2014/main" id="{662C4F00-F0E0-4D37-888D-14C78C644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949B4C-B78F-46DA-892E-E969F8827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BB29F-0F3D-4BC9-857C-0A04A5EEF79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1874" name="Rectangle 2">
            <a:extLst>
              <a:ext uri="{FF2B5EF4-FFF2-40B4-BE49-F238E27FC236}">
                <a16:creationId xmlns:a16="http://schemas.microsoft.com/office/drawing/2014/main" id="{27439837-CEE3-44B6-A411-57E50546D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>
            <a:extLst>
              <a:ext uri="{FF2B5EF4-FFF2-40B4-BE49-F238E27FC236}">
                <a16:creationId xmlns:a16="http://schemas.microsoft.com/office/drawing/2014/main" id="{130C25C9-5649-4A15-8F84-AF5E526E6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635CF9-F192-48E2-9D8F-38CCC9CC3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869F3-86B1-40AD-BADF-8F8CBD26157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216A2598-5B10-4C84-92B8-D04378578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51515255-51E7-4A1F-915B-956E5433E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29B6E4-DC4D-4E11-9C18-D7F490F37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FC1B9-3B98-4E95-8A88-0EDD5C27252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2834" name="Rectangle 2">
            <a:extLst>
              <a:ext uri="{FF2B5EF4-FFF2-40B4-BE49-F238E27FC236}">
                <a16:creationId xmlns:a16="http://schemas.microsoft.com/office/drawing/2014/main" id="{D200920C-4ED3-47E2-96BF-8C5ACAEE5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>
            <a:extLst>
              <a:ext uri="{FF2B5EF4-FFF2-40B4-BE49-F238E27FC236}">
                <a16:creationId xmlns:a16="http://schemas.microsoft.com/office/drawing/2014/main" id="{5DB79DCD-F1E3-41A0-937F-9419E792D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7D73DA-9F68-46AC-A18D-B03A83F0F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B9992-619B-4A41-B963-2B95547F790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3AE997E2-833A-4FA1-BCC2-C830937DA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6454714B-4ACE-4DA3-B035-4C1C9773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642105-501A-491B-B66F-868A70EC4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13FC9-83C1-4880-A23A-E81F34709FB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26690" name="Rectangle 2">
            <a:extLst>
              <a:ext uri="{FF2B5EF4-FFF2-40B4-BE49-F238E27FC236}">
                <a16:creationId xmlns:a16="http://schemas.microsoft.com/office/drawing/2014/main" id="{91521AAC-541F-400B-A62A-89BB5EF2C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F1F0816E-43DF-4DC9-A241-58D983472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AAF59D-72AC-47C3-94C1-F79AFF83C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993FC-A8FB-4DB8-9F0D-25AAF22201C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DFC90EF0-34E1-4C0D-A229-8D4811846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BBCE2F6E-6984-4FE0-B388-75917A29F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F914A9-8BD2-461D-9C0C-688929A03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9D66-F697-4723-8C29-AAD0DC6875B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4530" name="Rectangle 2">
            <a:extLst>
              <a:ext uri="{FF2B5EF4-FFF2-40B4-BE49-F238E27FC236}">
                <a16:creationId xmlns:a16="http://schemas.microsoft.com/office/drawing/2014/main" id="{84248BF2-B8D4-4F63-ABC1-8A725DDB8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AC39EFA8-9920-4B59-8167-76BD842D0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F42ED9-38B9-47BE-AAAF-C22017C8D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C5556-0784-4779-8290-59CB5A4483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CFC09F7D-600D-492C-ACC9-FEF6EFBAC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41244176-6C2A-4965-A58A-E4563C2EE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22B3F-E4BF-402F-87F8-552D8ADE5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ECD55-5DAD-43B2-8171-DE4C79AE991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40674" name="Rectangle 2">
            <a:extLst>
              <a:ext uri="{FF2B5EF4-FFF2-40B4-BE49-F238E27FC236}">
                <a16:creationId xmlns:a16="http://schemas.microsoft.com/office/drawing/2014/main" id="{03D20E6E-5CC5-458F-A507-59D799073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F06D71FF-2478-4A8E-897F-D93BED5AA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C6A66A-B13D-40C0-B997-02887F103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543F6-6BB2-46D0-A5F9-52B8F948A47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B7F3E6FC-6648-481E-A7A4-232757BD0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E0DC5A77-0C87-4754-AC9D-C37A85DF9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39406C-BE0C-4167-B1DB-6623826B8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B5D69-3FD4-4F4C-8E33-98BA1FDA506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FBEEB44F-F4FE-4283-9EE1-57CB21CD8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>
            <a:extLst>
              <a:ext uri="{FF2B5EF4-FFF2-40B4-BE49-F238E27FC236}">
                <a16:creationId xmlns:a16="http://schemas.microsoft.com/office/drawing/2014/main" id="{0D9E9AC6-2F82-472F-AA76-328BE0DB4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7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2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8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0666-061E-45E1-8360-822E2085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D3E3-D5B7-4F94-AC73-814D77BFE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C0FB-845D-41A6-9033-9CD9FB39E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C737D-9703-4B7D-82D1-8194769B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F035C-C1B7-49C6-9DE7-CDEA2E4D0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1EDC06-7734-4127-B3B8-F9DAFB1F16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9E4890-ED2E-4475-9E57-70AC986C44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4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B7EC-E286-4EF4-9CAF-D16B7290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8893-4624-4DB3-A23E-09F51886F5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B1D93-5194-486D-B336-63D6F4DF38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3277D-C40B-4E28-8E86-8291683EFB9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C6A6B4-20D7-4AB0-A578-C614D194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20F29-E0F2-42AE-8AC2-E31C7F473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C69682-6354-45FA-91EE-3B2830193E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F6B78-189C-499B-A80C-E2C5B4B0AD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0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1D9F-B060-4A22-8651-E63DA06F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964E5-B8A5-4E25-8E68-7278DD5A36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EEE9CB5C-B37E-44C9-9920-D257CEBB5C8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0D451-3285-43BE-98AC-683EDB81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8E1D5-E854-4C40-A6F9-32C41DA92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9F1C24-DBF3-4DB4-9892-4D48FD370E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8F3D85-AED6-406D-A0A1-52A7C10B4A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497D-C7D7-4469-B6B9-40E4F976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9EBB-BBB9-4A68-ABB1-C9B7B9541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9924C-C3C0-4E0F-83A6-672EF118EF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83EC4-89A4-4A07-9076-FDCF9B7DB04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27C458-242C-44D4-8B52-02DED4F5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42EC-CC78-495E-9322-996DBEE57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B5D4A6-24FD-4135-9698-B06ED64DBA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CE18B-EDD8-4D3E-A46C-F2EBEF500D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7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9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4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9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1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E06B842-3167-441C-9402-3DD8B1F301A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9433D771-A1DE-47EC-89AA-3C92668E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0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1DAFA19A-DE48-4908-9146-65E915E3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62144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31234-72A2-4562-A2E3-5515CF5D3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429000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Kuliah</a:t>
            </a:r>
            <a:r>
              <a:rPr lang="en-US" dirty="0">
                <a:solidFill>
                  <a:schemeClr val="bg1"/>
                </a:solidFill>
              </a:rPr>
              <a:t> 11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Transfer </a:t>
            </a:r>
            <a:r>
              <a:rPr lang="en-US" dirty="0" err="1">
                <a:solidFill>
                  <a:schemeClr val="bg1"/>
                </a:solidFill>
              </a:rPr>
              <a:t>Embrio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3AFF4B1A-CB7B-44EC-A494-6BA5E5B9D8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PGD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C6814042-71B8-41F9-BD9C-2F675BD37B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5166804" cy="4608513"/>
          </a:xfrm>
        </p:spPr>
        <p:txBody>
          <a:bodyPr/>
          <a:lstStyle/>
          <a:p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Embrio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berlanjut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bertumbuh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hari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laboratorium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menunggu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hasil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analisis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genetik</a:t>
            </a: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Embrio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baik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ditransfer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uterus pada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fase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blastocyst pada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hari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kelima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kultur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embrio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anak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lahir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bebas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penyakit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turunan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326662" name="Picture 6">
            <a:extLst>
              <a:ext uri="{FF2B5EF4-FFF2-40B4-BE49-F238E27FC236}">
                <a16:creationId xmlns:a16="http://schemas.microsoft.com/office/drawing/2014/main" id="{23E37979-ABE0-4746-980A-C4F3041B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89" y="1616477"/>
            <a:ext cx="3503195" cy="3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>
            <a:extLst>
              <a:ext uri="{FF2B5EF4-FFF2-40B4-BE49-F238E27FC236}">
                <a16:creationId xmlns:a16="http://schemas.microsoft.com/office/drawing/2014/main" id="{0CEDB76A-E3F1-4259-BA2C-3F1BBEC614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/>
              </a:rPr>
              <a:t>Panel </a:t>
            </a:r>
            <a:r>
              <a:rPr lang="en-US" altLang="en-US" sz="4000" dirty="0" err="1">
                <a:solidFill>
                  <a:schemeClr val="tx1"/>
                </a:solidFill>
                <a:effectLst/>
              </a:rPr>
              <a:t>kromosom</a:t>
            </a:r>
            <a:r>
              <a:rPr lang="en-US" altLang="en-US" sz="4000" dirty="0">
                <a:solidFill>
                  <a:schemeClr val="tx1"/>
                </a:solidFill>
                <a:effectLst/>
              </a:rPr>
              <a:t> PGD</a:t>
            </a:r>
          </a:p>
        </p:txBody>
      </p:sp>
      <p:sp>
        <p:nvSpPr>
          <p:cNvPr id="623619" name="Rectangle 3">
            <a:extLst>
              <a:ext uri="{FF2B5EF4-FFF2-40B4-BE49-F238E27FC236}">
                <a16:creationId xmlns:a16="http://schemas.microsoft.com/office/drawing/2014/main" id="{6F05D1ED-95BC-4D7D-BEB9-C3C6E830E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80772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  <a:buSzPct val="150000"/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</a:rPr>
              <a:t>5 </a:t>
            </a:r>
            <a:r>
              <a:rPr lang="en-US" altLang="en-US" sz="3600" b="1" dirty="0" err="1">
                <a:effectLst/>
              </a:rPr>
              <a:t>kromosom</a:t>
            </a:r>
            <a:r>
              <a:rPr lang="en-US" altLang="en-US" sz="3600" b="1" dirty="0">
                <a:effectLst/>
              </a:rPr>
              <a:t> PGD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b="1" dirty="0">
              <a:effectLst/>
            </a:endParaRPr>
          </a:p>
          <a:p>
            <a:pPr lvl="2">
              <a:lnSpc>
                <a:spcPct val="80000"/>
              </a:lnSpc>
            </a:pPr>
            <a:r>
              <a:rPr lang="en-US" altLang="en-US" sz="3600" b="1" dirty="0"/>
              <a:t>13, 18, 21, X, 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/>
              <a:t>10 </a:t>
            </a:r>
            <a:r>
              <a:rPr lang="en-US" altLang="en-US" sz="3600" b="1" dirty="0" err="1"/>
              <a:t>Kromosom</a:t>
            </a:r>
            <a:r>
              <a:rPr lang="en-US" altLang="en-US" sz="3600" b="1" dirty="0"/>
              <a:t> PGD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b="1" dirty="0"/>
          </a:p>
          <a:p>
            <a:pPr lvl="2">
              <a:lnSpc>
                <a:spcPct val="80000"/>
              </a:lnSpc>
            </a:pPr>
            <a:r>
              <a:rPr lang="en-US" altLang="en-US" sz="3600" b="1" dirty="0"/>
              <a:t>8, 9, 13, 15, 16, 18, 21, 22, X, Y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>
            <a:extLst>
              <a:ext uri="{FF2B5EF4-FFF2-40B4-BE49-F238E27FC236}">
                <a16:creationId xmlns:a16="http://schemas.microsoft.com/office/drawing/2014/main" id="{18F0606A-5FE5-45D3-A8B2-1B1DEE7F2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PGD 5 </a:t>
            </a:r>
            <a:r>
              <a:rPr lang="en-US" altLang="en-US" sz="3200" dirty="0" err="1">
                <a:solidFill>
                  <a:schemeClr val="tx1"/>
                </a:solidFill>
              </a:rPr>
              <a:t>Kromosom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09283" name="Object 3">
            <a:extLst>
              <a:ext uri="{FF2B5EF4-FFF2-40B4-BE49-F238E27FC236}">
                <a16:creationId xmlns:a16="http://schemas.microsoft.com/office/drawing/2014/main" id="{42C174A3-A713-4E2D-939B-5166F15C602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43138" y="1944688"/>
          <a:ext cx="46577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4" imgW="4657143" imgH="3839111" progId="Paint.Picture">
                  <p:embed/>
                </p:oleObj>
              </mc:Choice>
              <mc:Fallback>
                <p:oleObj name="Bitmap Image" r:id="rId4" imgW="4657143" imgH="3839111" progId="Paint.Picture">
                  <p:embed/>
                  <p:pic>
                    <p:nvPicPr>
                      <p:cNvPr id="609283" name="Object 3">
                        <a:extLst>
                          <a:ext uri="{FF2B5EF4-FFF2-40B4-BE49-F238E27FC236}">
                            <a16:creationId xmlns:a16="http://schemas.microsoft.com/office/drawing/2014/main" id="{42C174A3-A713-4E2D-939B-5166F15C6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944688"/>
                        <a:ext cx="4657725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>
            <a:extLst>
              <a:ext uri="{FF2B5EF4-FFF2-40B4-BE49-F238E27FC236}">
                <a16:creationId xmlns:a16="http://schemas.microsoft.com/office/drawing/2014/main" id="{5B2C012F-5540-4AB7-B7D5-1F924CFAE9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PGD 5 </a:t>
            </a:r>
            <a:r>
              <a:rPr lang="en-US" altLang="en-US" sz="3200" dirty="0" err="1">
                <a:solidFill>
                  <a:schemeClr val="tx1"/>
                </a:solidFill>
              </a:rPr>
              <a:t>Kromosom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11331" name="Object 3">
            <a:extLst>
              <a:ext uri="{FF2B5EF4-FFF2-40B4-BE49-F238E27FC236}">
                <a16:creationId xmlns:a16="http://schemas.microsoft.com/office/drawing/2014/main" id="{5D014759-70DE-4F4D-8ADA-5216D5A117F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62250" y="2306638"/>
          <a:ext cx="36195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3619048" imgH="3115110" progId="Paint.Picture">
                  <p:embed/>
                </p:oleObj>
              </mc:Choice>
              <mc:Fallback>
                <p:oleObj name="Bitmap Image" r:id="rId4" imgW="3619048" imgH="3115110" progId="Paint.Picture">
                  <p:embed/>
                  <p:pic>
                    <p:nvPicPr>
                      <p:cNvPr id="611331" name="Object 3">
                        <a:extLst>
                          <a:ext uri="{FF2B5EF4-FFF2-40B4-BE49-F238E27FC236}">
                            <a16:creationId xmlns:a16="http://schemas.microsoft.com/office/drawing/2014/main" id="{5D014759-70DE-4F4D-8ADA-5216D5A117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2306638"/>
                        <a:ext cx="3619500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382BA043-47F5-4B79-BA9F-02D642545B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PGD 10 </a:t>
            </a:r>
            <a:r>
              <a:rPr lang="en-US" altLang="en-US" sz="3600" dirty="0" err="1">
                <a:solidFill>
                  <a:schemeClr val="tx1"/>
                </a:solidFill>
              </a:rPr>
              <a:t>Kromosom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627715" name="Picture 3" descr="Picture1">
            <a:extLst>
              <a:ext uri="{FF2B5EF4-FFF2-40B4-BE49-F238E27FC236}">
                <a16:creationId xmlns:a16="http://schemas.microsoft.com/office/drawing/2014/main" id="{07957721-3CF8-4568-AF79-08618D3A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657600" cy="3857625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627716" name="Rectangle 4">
            <a:extLst>
              <a:ext uri="{FF2B5EF4-FFF2-40B4-BE49-F238E27FC236}">
                <a16:creationId xmlns:a16="http://schemas.microsoft.com/office/drawing/2014/main" id="{3A5A6C03-5C9B-4F39-9CE6-1AFE6422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76800"/>
            <a:ext cx="1828800" cy="132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  <a:latin typeface="Tahoma" panose="020B0604030504040204" pitchFamily="34" charset="0"/>
              </a:rPr>
              <a:t>8  Red</a:t>
            </a:r>
          </a:p>
          <a:p>
            <a:r>
              <a:rPr lang="en-US" altLang="en-US" sz="1600" b="1">
                <a:solidFill>
                  <a:srgbClr val="CC00FF"/>
                </a:solidFill>
                <a:latin typeface="Tahoma" panose="020B0604030504040204" pitchFamily="34" charset="0"/>
              </a:rPr>
              <a:t>9   Blue</a:t>
            </a:r>
          </a:p>
          <a:p>
            <a:r>
              <a:rPr lang="en-US" altLang="en-US" sz="1600" b="1">
                <a:solidFill>
                  <a:srgbClr val="FF6600"/>
                </a:solidFill>
                <a:latin typeface="Tahoma" panose="020B0604030504040204" pitchFamily="34" charset="0"/>
              </a:rPr>
              <a:t>15 Orange</a:t>
            </a:r>
          </a:p>
          <a:p>
            <a:r>
              <a:rPr lang="en-US" altLang="en-US" sz="1600" b="1">
                <a:solidFill>
                  <a:srgbClr val="00FFFF"/>
                </a:solidFill>
                <a:latin typeface="Tahoma" panose="020B0604030504040204" pitchFamily="34" charset="0"/>
              </a:rPr>
              <a:t>16 Aqua</a:t>
            </a:r>
          </a:p>
          <a:p>
            <a:r>
              <a:rPr lang="en-US" altLang="en-US" sz="1600" b="1">
                <a:solidFill>
                  <a:srgbClr val="66FF33"/>
                </a:solidFill>
                <a:latin typeface="Tahoma" panose="020B0604030504040204" pitchFamily="34" charset="0"/>
              </a:rPr>
              <a:t>22 Green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A378B8CB-2037-4D4A-ABFD-18FB2079D5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762000"/>
            <a:ext cx="7289800" cy="1190625"/>
          </a:xfrm>
        </p:spPr>
        <p:txBody>
          <a:bodyPr/>
          <a:lstStyle/>
          <a:p>
            <a:r>
              <a:rPr lang="en-US" altLang="en-US" sz="3600"/>
              <a:t>Prenatal vs. Preimplantation Diagnosis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D731B6CE-E0A5-4822-B017-A94EBE080B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896225" cy="30861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/>
              <a:t>	     			PND	 		 PGD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tx2"/>
                </a:solidFill>
              </a:rPr>
              <a:t>Sel</a:t>
            </a:r>
            <a:r>
              <a:rPr lang="en-US" altLang="en-US" sz="2800" b="1" dirty="0">
                <a:solidFill>
                  <a:schemeClr val="tx2"/>
                </a:solidFill>
              </a:rPr>
              <a:t> 	                   &gt;100,000 	     	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Waktu		2 weeks		6-10 </a:t>
            </a:r>
            <a:r>
              <a:rPr lang="en-US" altLang="en-US" sz="2800" b="1" dirty="0" err="1">
                <a:solidFill>
                  <a:schemeClr val="tx2"/>
                </a:solidFill>
              </a:rPr>
              <a:t>hrs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tx2"/>
                </a:solidFill>
              </a:rPr>
              <a:t>Ketepatan</a:t>
            </a:r>
            <a:r>
              <a:rPr lang="en-US" altLang="en-US" sz="2800" b="1" dirty="0">
                <a:solidFill>
                  <a:schemeClr val="tx2"/>
                </a:solidFill>
              </a:rPr>
              <a:t>	    	99%	  		99%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>
            <a:extLst>
              <a:ext uri="{FF2B5EF4-FFF2-40B4-BE49-F238E27FC236}">
                <a16:creationId xmlns:a16="http://schemas.microsoft.com/office/drawing/2014/main" id="{0DC68F4F-4169-48EA-BB2E-8C4361A338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/>
              <a:t>PGD</a:t>
            </a:r>
          </a:p>
        </p:txBody>
      </p:sp>
      <p:sp>
        <p:nvSpPr>
          <p:cNvPr id="633859" name="Rectangle 3">
            <a:extLst>
              <a:ext uri="{FF2B5EF4-FFF2-40B4-BE49-F238E27FC236}">
                <a16:creationId xmlns:a16="http://schemas.microsoft.com/office/drawing/2014/main" id="{CF6E695D-4528-464C-ABE1-0AB883D3D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sz="4400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400" b="1" dirty="0" err="1"/>
              <a:t>Seleksi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Jenis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Kelamin</a:t>
            </a:r>
            <a:r>
              <a:rPr lang="en-US" altLang="en-US" sz="4400" b="1" dirty="0"/>
              <a:t>: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400" b="1" dirty="0" err="1"/>
              <a:t>Suatu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Kontroversi</a:t>
            </a:r>
            <a:r>
              <a:rPr lang="en-US" altLang="en-US" sz="4400" b="1" dirty="0"/>
              <a:t> yang </a:t>
            </a:r>
            <a:r>
              <a:rPr lang="en-US" altLang="en-US" sz="4400" b="1" dirty="0" err="1"/>
              <a:t>besar</a:t>
            </a:r>
            <a:r>
              <a:rPr lang="en-US" altLang="en-US" sz="4400" b="1" dirty="0"/>
              <a:t>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E7AF57CB-F03E-4024-AA90-824F9763BD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6179" y="611989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</a:rPr>
              <a:t>Yang </a:t>
            </a:r>
            <a:r>
              <a:rPr lang="en-US" altLang="en-US" sz="2800" dirty="0" err="1">
                <a:solidFill>
                  <a:srgbClr val="C00000"/>
                </a:solidFill>
              </a:rPr>
              <a:t>perlu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dipertimbangkan</a:t>
            </a:r>
            <a:r>
              <a:rPr lang="en-US" altLang="en-US" sz="2800" dirty="0">
                <a:solidFill>
                  <a:srgbClr val="C00000"/>
                </a:solidFill>
              </a:rPr>
              <a:t> di masa yang </a:t>
            </a:r>
            <a:r>
              <a:rPr lang="en-US" altLang="en-US" sz="2800" dirty="0" err="1">
                <a:solidFill>
                  <a:srgbClr val="C00000"/>
                </a:solidFill>
              </a:rPr>
              <a:t>akan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datang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D9A8A3F-1F42-4E35-8D7B-A4C04FA27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Penyimpanan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Oocyte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Menghentikan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waktu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biologis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Transfer Cytoplasmic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Donasi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oocytes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tanpa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nucleus</a:t>
            </a:r>
          </a:p>
          <a:p>
            <a:pPr>
              <a:lnSpc>
                <a:spcPct val="90000"/>
              </a:lnSpc>
            </a:pP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Reproduksi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tanpa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gamet</a:t>
            </a:r>
            <a:endParaRPr lang="en-US" alt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material inti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somatis</a:t>
            </a:r>
            <a:endParaRPr lang="en-US" alt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Sitoplasma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donasi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sintetik</a:t>
            </a:r>
            <a:endParaRPr lang="en-US" alt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Rekonstitusi</a:t>
            </a:r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oocytes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3000" dirty="0"/>
          </a:p>
          <a:p>
            <a:pPr>
              <a:lnSpc>
                <a:spcPct val="90000"/>
              </a:lnSpc>
            </a:pPr>
            <a:endParaRPr lang="en-US" altLang="en-US" sz="3000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D707CE4F-1862-4053-854C-7D2C721DA9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Oocytes yang </a:t>
            </a:r>
            <a:r>
              <a:rPr lang="en-US" altLang="en-US" dirty="0" err="1"/>
              <a:t>disimpan</a:t>
            </a:r>
            <a:endParaRPr lang="en-US" altLang="en-US" dirty="0"/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14745AAA-4817-433D-8D23-52B0CC85A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  <a:p>
            <a:pPr lvl="3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417797" name="Picture 5">
            <a:extLst>
              <a:ext uri="{FF2B5EF4-FFF2-40B4-BE49-F238E27FC236}">
                <a16:creationId xmlns:a16="http://schemas.microsoft.com/office/drawing/2014/main" id="{2DF86BF0-B74C-41B1-8F25-05C41FC5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2450"/>
            <a:ext cx="54102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8" name="Picture 6">
            <a:extLst>
              <a:ext uri="{FF2B5EF4-FFF2-40B4-BE49-F238E27FC236}">
                <a16:creationId xmlns:a16="http://schemas.microsoft.com/office/drawing/2014/main" id="{6A5E447D-BCB2-4A6F-BEA9-0AFF61DF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9" name="Picture 7">
            <a:extLst>
              <a:ext uri="{FF2B5EF4-FFF2-40B4-BE49-F238E27FC236}">
                <a16:creationId xmlns:a16="http://schemas.microsoft.com/office/drawing/2014/main" id="{8353623E-50BB-4DE3-8945-20E6B508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91000"/>
            <a:ext cx="2257425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>
            <a:extLst>
              <a:ext uri="{FF2B5EF4-FFF2-40B4-BE49-F238E27FC236}">
                <a16:creationId xmlns:a16="http://schemas.microsoft.com/office/drawing/2014/main" id="{825AB4B7-3A60-4550-AAE7-4B08D7E8E3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err="1">
                <a:solidFill>
                  <a:schemeClr val="tx1"/>
                </a:solidFill>
                <a:effectLst/>
              </a:rPr>
              <a:t>Aplikasi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effectLst/>
              </a:rPr>
              <a:t>Klinis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effectLst/>
              </a:rPr>
              <a:t>sel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effectLst/>
              </a:rPr>
              <a:t>telur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 yang </a:t>
            </a:r>
            <a:r>
              <a:rPr lang="en-US" altLang="en-US" sz="3600" dirty="0" err="1">
                <a:solidFill>
                  <a:schemeClr val="tx1"/>
                </a:solidFill>
                <a:effectLst/>
              </a:rPr>
              <a:t>disimpan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588803" name="Rectangle 3">
            <a:extLst>
              <a:ext uri="{FF2B5EF4-FFF2-40B4-BE49-F238E27FC236}">
                <a16:creationId xmlns:a16="http://schemas.microsoft.com/office/drawing/2014/main" id="{AAE92AA0-AD0B-445F-9527-5CCF9D198A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4724400"/>
          </a:xfrm>
        </p:spPr>
        <p:txBody>
          <a:bodyPr/>
          <a:lstStyle/>
          <a:p>
            <a:r>
              <a:rPr lang="en-US" altLang="en-US" sz="2800" dirty="0" err="1"/>
              <a:t>Oosit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disimpan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digunakan</a:t>
            </a:r>
            <a:r>
              <a:rPr lang="en-US" altLang="en-US" sz="2800" dirty="0"/>
              <a:t> oleh:</a:t>
            </a:r>
          </a:p>
          <a:p>
            <a:pPr marL="0" indent="0">
              <a:buNone/>
            </a:pPr>
            <a:r>
              <a:rPr lang="en-US" altLang="en-US" sz="2800" dirty="0"/>
              <a:t>		- Wanita yang </a:t>
            </a:r>
            <a:r>
              <a:rPr lang="en-US" altLang="en-US" sz="2800" dirty="0" err="1"/>
              <a:t>ovariumnya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bermasalah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		- Wanita yang </a:t>
            </a:r>
            <a:r>
              <a:rPr lang="en-US" altLang="en-US" sz="2800" dirty="0" err="1"/>
              <a:t>ingin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menunda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kehamilan</a:t>
            </a:r>
            <a:endParaRPr lang="en-US" altLang="en-US" sz="2800" dirty="0"/>
          </a:p>
          <a:p>
            <a:r>
              <a:rPr lang="en-US" altLang="en-US" sz="2800" dirty="0" err="1"/>
              <a:t>Penyimpanan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embrio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terganjal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etik</a:t>
            </a:r>
            <a:endParaRPr lang="en-US" altLang="en-US" sz="2800" dirty="0"/>
          </a:p>
          <a:p>
            <a:r>
              <a:rPr lang="en-US" altLang="en-US" sz="2800" dirty="0" err="1"/>
              <a:t>Apabila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terganjal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etik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embrio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terpakai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disimpan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dipergunakan</a:t>
            </a:r>
            <a:endParaRPr lang="en-US" altLang="en-US" sz="2800" dirty="0"/>
          </a:p>
          <a:p>
            <a:pPr lvl="2"/>
            <a:endParaRPr lang="en-US" altLang="en-US" sz="2600" b="1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None/>
            </a:pPr>
            <a:endParaRPr lang="en-US" altLang="en-US" sz="2600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>
            <a:extLst>
              <a:ext uri="{FF2B5EF4-FFF2-40B4-BE49-F238E27FC236}">
                <a16:creationId xmlns:a16="http://schemas.microsoft.com/office/drawing/2014/main" id="{E9D2A407-435A-4473-AF97-A88C35F4D0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Genetik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6805" name="Object 5">
            <a:extLst>
              <a:ext uri="{FF2B5EF4-FFF2-40B4-BE49-F238E27FC236}">
                <a16:creationId xmlns:a16="http://schemas.microsoft.com/office/drawing/2014/main" id="{067349F4-7684-453E-B108-138D28F9638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5175888"/>
              </p:ext>
            </p:extLst>
          </p:nvPr>
        </p:nvGraphicFramePr>
        <p:xfrm>
          <a:off x="857249" y="2228572"/>
          <a:ext cx="3439543" cy="343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File" r:id="rId4" imgW="1409400" imgH="1409400" progId="CorelPhotoAlbumPhoto">
                  <p:embed/>
                </p:oleObj>
              </mc:Choice>
              <mc:Fallback>
                <p:oleObj name="Photo File" r:id="rId4" imgW="1409400" imgH="1409400" progId="CorelPhotoAlbumPhoto">
                  <p:embed/>
                  <p:pic>
                    <p:nvPicPr>
                      <p:cNvPr id="76805" name="Object 5">
                        <a:extLst>
                          <a:ext uri="{FF2B5EF4-FFF2-40B4-BE49-F238E27FC236}">
                            <a16:creationId xmlns:a16="http://schemas.microsoft.com/office/drawing/2014/main" id="{067349F4-7684-453E-B108-138D28F96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49" y="2228572"/>
                        <a:ext cx="3439543" cy="343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6">
            <a:extLst>
              <a:ext uri="{FF2B5EF4-FFF2-40B4-BE49-F238E27FC236}">
                <a16:creationId xmlns:a16="http://schemas.microsoft.com/office/drawing/2014/main" id="{D5DEC2EE-E4B6-40D7-A19F-88F0A5825D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Preconception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Preimplantation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Prenatal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Postnatal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>
            <a:extLst>
              <a:ext uri="{FF2B5EF4-FFF2-40B4-BE49-F238E27FC236}">
                <a16:creationId xmlns:a16="http://schemas.microsoft.com/office/drawing/2014/main" id="{72E4EF95-DAF4-4EF9-96DF-535CC241EF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err="1">
                <a:solidFill>
                  <a:schemeClr val="tx1"/>
                </a:solidFill>
              </a:rPr>
              <a:t>Penyimpanan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Oosit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590851" name="Picture 3">
            <a:extLst>
              <a:ext uri="{FF2B5EF4-FFF2-40B4-BE49-F238E27FC236}">
                <a16:creationId xmlns:a16="http://schemas.microsoft.com/office/drawing/2014/main" id="{5C517F7C-A216-4203-9381-FC4EAD3073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6" y="2944692"/>
            <a:ext cx="2979568" cy="23041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2" name="Picture 4">
            <a:extLst>
              <a:ext uri="{FF2B5EF4-FFF2-40B4-BE49-F238E27FC236}">
                <a16:creationId xmlns:a16="http://schemas.microsoft.com/office/drawing/2014/main" id="{E0C20E14-48CB-4984-AE0B-EC77942500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8" y="1162050"/>
            <a:ext cx="4030662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90853" name="Object 5">
            <a:extLst>
              <a:ext uri="{FF2B5EF4-FFF2-40B4-BE49-F238E27FC236}">
                <a16:creationId xmlns:a16="http://schemas.microsoft.com/office/drawing/2014/main" id="{7207E0E5-918B-42E3-A7C0-E34653133706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44256304"/>
              </p:ext>
            </p:extLst>
          </p:nvPr>
        </p:nvGraphicFramePr>
        <p:xfrm>
          <a:off x="5584054" y="1678974"/>
          <a:ext cx="2112886" cy="305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6" imgW="2381582" imgH="3448531" progId="MSPhotoEd.3">
                  <p:embed/>
                </p:oleObj>
              </mc:Choice>
              <mc:Fallback>
                <p:oleObj name="Photo Editor Photo" r:id="rId6" imgW="2381582" imgH="3448531" progId="MSPhotoEd.3">
                  <p:embed/>
                  <p:pic>
                    <p:nvPicPr>
                      <p:cNvPr id="590853" name="Object 5">
                        <a:extLst>
                          <a:ext uri="{FF2B5EF4-FFF2-40B4-BE49-F238E27FC236}">
                            <a16:creationId xmlns:a16="http://schemas.microsoft.com/office/drawing/2014/main" id="{7207E0E5-918B-42E3-A7C0-E34653133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054" y="1678974"/>
                        <a:ext cx="2112886" cy="3059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0854" name="Text Box 6">
            <a:extLst>
              <a:ext uri="{FF2B5EF4-FFF2-40B4-BE49-F238E27FC236}">
                <a16:creationId xmlns:a16="http://schemas.microsoft.com/office/drawing/2014/main" id="{EDD6BF4F-DBEF-48B9-8BF3-8DE83790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84" y="5248891"/>
            <a:ext cx="762369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Slow-freeze Technique</a:t>
            </a:r>
          </a:p>
          <a:p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•"/>
            </a:pP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Vitrification (Rapid Freeze) Technique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id="{9FA2F488-9B5C-467F-A21E-6D81389E12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altLang="en-US" sz="3600" dirty="0" err="1">
                <a:solidFill>
                  <a:schemeClr val="tx1"/>
                </a:solidFill>
                <a:effectLst/>
              </a:rPr>
              <a:t>Penyimpanan</a:t>
            </a:r>
            <a:r>
              <a:rPr lang="en-US" alt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effectLst/>
              </a:rPr>
              <a:t>Oosit</a:t>
            </a:r>
            <a:endParaRPr lang="en-US" alt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689FB15D-6DF6-44E4-928C-FA115AD89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7543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000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>
                <a:effectLst/>
              </a:rPr>
              <a:t>Kelahiran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pertama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dari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oosit</a:t>
            </a:r>
            <a:r>
              <a:rPr lang="en-US" altLang="en-US" sz="2800" dirty="0">
                <a:effectLst/>
              </a:rPr>
              <a:t> yang </a:t>
            </a:r>
            <a:r>
              <a:rPr lang="en-US" altLang="en-US" sz="2800" dirty="0" err="1">
                <a:effectLst/>
              </a:rPr>
              <a:t>disimpan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dilaporkan</a:t>
            </a:r>
            <a:r>
              <a:rPr lang="en-US" altLang="en-US" sz="2800" dirty="0">
                <a:effectLst/>
              </a:rPr>
              <a:t> oleh Chen </a:t>
            </a:r>
            <a:r>
              <a:rPr lang="en-US" altLang="en-US" sz="2800" dirty="0"/>
              <a:t>pada </a:t>
            </a:r>
            <a:r>
              <a:rPr lang="en-US" altLang="en-US" sz="2800" dirty="0" err="1"/>
              <a:t>tahun</a:t>
            </a:r>
            <a:r>
              <a:rPr lang="en-US" altLang="en-US" sz="2800" dirty="0">
                <a:effectLst/>
              </a:rPr>
              <a:t> 1986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Kurang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200 </a:t>
            </a:r>
            <a:r>
              <a:rPr lang="en-US" altLang="en-US" sz="2800" dirty="0" err="1"/>
              <a:t>kelahiran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dihasilkan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diseluruh</a:t>
            </a:r>
            <a:r>
              <a:rPr lang="en-US" altLang="en-US" sz="2800" dirty="0"/>
              <a:t> dunia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oosit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disimpan</a:t>
            </a:r>
            <a:r>
              <a:rPr lang="en-US" altLang="en-US" sz="2800" dirty="0"/>
              <a:t>.</a:t>
            </a:r>
            <a:endParaRPr lang="en-US" altLang="en-US" sz="28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000" b="1" dirty="0">
              <a:effectLst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7AF35589-7CE8-43C8-A5DD-3ACD80C7A5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2463" y="2692400"/>
            <a:ext cx="4267200" cy="1284288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5700"/>
              <a:t>Thank you</a:t>
            </a:r>
            <a:endParaRPr lang="en-GB" altLang="en-US"/>
          </a:p>
        </p:txBody>
      </p:sp>
      <p:pic>
        <p:nvPicPr>
          <p:cNvPr id="202755" name="Picture 3">
            <a:extLst>
              <a:ext uri="{FF2B5EF4-FFF2-40B4-BE49-F238E27FC236}">
                <a16:creationId xmlns:a16="http://schemas.microsoft.com/office/drawing/2014/main" id="{407E3E8D-C600-4EDF-9EBC-730E54206C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085850"/>
            <a:ext cx="3348037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6" name="Rectangle 4">
            <a:extLst>
              <a:ext uri="{FF2B5EF4-FFF2-40B4-BE49-F238E27FC236}">
                <a16:creationId xmlns:a16="http://schemas.microsoft.com/office/drawing/2014/main" id="{63527AAE-EFE9-4A7B-99FB-9A6166BE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1089025"/>
            <a:ext cx="3290887" cy="4572000"/>
          </a:xfrm>
          <a:prstGeom prst="rect">
            <a:avLst/>
          </a:prstGeom>
          <a:noFill/>
          <a:ln w="76200">
            <a:solidFill>
              <a:srgbClr val="FBB40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FCC59D07-E808-46B8-BAD5-6D590FF6D9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Preimplantation Genetic Diagnosis (PGD)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AF7C43B4-1283-4E84-A575-B2A1EAD2FA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melaukan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kelainan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genetik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sebelum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implantasi</a:t>
            </a: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Berhasil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diagnosis dan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mencegah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penyakit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turunan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Cystic Fibrosis, Tay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Sach’s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, Thalassemia, Sickle Cell Anemia dan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skrining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kanker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mutase gen.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fase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8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id="{12AF4BE3-2FA3-4CAA-BD46-E6B8F86E19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609600"/>
            <a:ext cx="7543800" cy="14319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/>
              </a:rPr>
              <a:t>PGD</a:t>
            </a:r>
          </a:p>
        </p:txBody>
      </p:sp>
      <p:sp>
        <p:nvSpPr>
          <p:cNvPr id="625667" name="Rectangle 3">
            <a:extLst>
              <a:ext uri="{FF2B5EF4-FFF2-40B4-BE49-F238E27FC236}">
                <a16:creationId xmlns:a16="http://schemas.microsoft.com/office/drawing/2014/main" id="{A22E3602-D15A-4E51-8220-9A74132F4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solidFill>
                <a:srgbClr val="FFFF00"/>
              </a:solidFill>
              <a:effectLst/>
            </a:endParaRPr>
          </a:p>
          <a:p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Pertama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kali </a:t>
            </a:r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Handyside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Winston, 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Hughes 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pada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1990</a:t>
            </a:r>
          </a:p>
          <a:p>
            <a:endParaRPr lang="en-US" altLang="en-US" sz="14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Pada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2003, </a:t>
            </a:r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diperkirakan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&gt;1000 </a:t>
            </a:r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kelahiran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setelah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PGD(ESHRE Task Force, 2003)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>
            <a:extLst>
              <a:ext uri="{FF2B5EF4-FFF2-40B4-BE49-F238E27FC236}">
                <a16:creationId xmlns:a16="http://schemas.microsoft.com/office/drawing/2014/main" id="{94875828-E50E-43EC-8785-0027EEAB7D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6406" y="691889"/>
            <a:ext cx="8229600" cy="1143000"/>
          </a:xfrm>
        </p:spPr>
        <p:txBody>
          <a:bodyPr/>
          <a:lstStyle/>
          <a:p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Embrio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mana yang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bebas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penyakit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graphicFrame>
        <p:nvGraphicFramePr>
          <p:cNvPr id="302086" name="Object 6">
            <a:extLst>
              <a:ext uri="{FF2B5EF4-FFF2-40B4-BE49-F238E27FC236}">
                <a16:creationId xmlns:a16="http://schemas.microsoft.com/office/drawing/2014/main" id="{F5F67AAE-463E-45AF-97D4-1AF75A3D8DF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331913" y="1919288"/>
          <a:ext cx="64785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 Editor Photo" r:id="rId4" imgW="6477904" imgH="3885714" progId="MSPhotoEd.3">
                  <p:embed/>
                </p:oleObj>
              </mc:Choice>
              <mc:Fallback>
                <p:oleObj name="Photo Editor Photo" r:id="rId4" imgW="6477904" imgH="3885714" progId="MSPhotoEd.3">
                  <p:embed/>
                  <p:pic>
                    <p:nvPicPr>
                      <p:cNvPr id="302086" name="Object 6">
                        <a:extLst>
                          <a:ext uri="{FF2B5EF4-FFF2-40B4-BE49-F238E27FC236}">
                            <a16:creationId xmlns:a16="http://schemas.microsoft.com/office/drawing/2014/main" id="{F5F67AAE-463E-45AF-97D4-1AF75A3D8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19288"/>
                        <a:ext cx="64785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15A2DA1B-C0D3-4B34-9E22-11A86AF770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altLang="en-US" dirty="0" err="1"/>
              <a:t>Indikasi</a:t>
            </a:r>
            <a:r>
              <a:rPr lang="en-US" altLang="en-US" dirty="0"/>
              <a:t> </a:t>
            </a:r>
            <a:r>
              <a:rPr lang="en-US" altLang="en-US" dirty="0" err="1"/>
              <a:t>klinis</a:t>
            </a:r>
            <a:r>
              <a:rPr lang="en-US" altLang="en-US" dirty="0"/>
              <a:t> PGD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A94C47C-AEC6-4D9B-9C61-90116E0C28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Single gene defects</a:t>
            </a:r>
          </a:p>
          <a:p>
            <a:r>
              <a:rPr lang="en-US" altLang="en-US" dirty="0"/>
              <a:t>Balanced translocations</a:t>
            </a:r>
          </a:p>
          <a:p>
            <a:r>
              <a:rPr lang="en-US" altLang="en-US" dirty="0"/>
              <a:t>Advanced maternal age (aneuploidy)</a:t>
            </a:r>
          </a:p>
          <a:p>
            <a:r>
              <a:rPr lang="en-US" altLang="en-US" dirty="0"/>
              <a:t>Repetitive IVF failure</a:t>
            </a:r>
          </a:p>
          <a:p>
            <a:r>
              <a:rPr lang="en-US" altLang="en-US" dirty="0"/>
              <a:t>Recurrent pregnancy loss</a:t>
            </a:r>
          </a:p>
          <a:p>
            <a:r>
              <a:rPr lang="en-US" altLang="en-US" dirty="0"/>
              <a:t>Embryo selection</a:t>
            </a:r>
          </a:p>
          <a:p>
            <a:endParaRPr lang="en-US" altLang="en-US" b="1" dirty="0"/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>
            <a:extLst>
              <a:ext uri="{FF2B5EF4-FFF2-40B4-BE49-F238E27FC236}">
                <a16:creationId xmlns:a16="http://schemas.microsoft.com/office/drawing/2014/main" id="{32C4C69C-8A3C-4944-8375-DA262F96CF2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Day 3 Embryo</a:t>
            </a:r>
          </a:p>
        </p:txBody>
      </p:sp>
      <p:pic>
        <p:nvPicPr>
          <p:cNvPr id="276487" name="Picture 7">
            <a:extLst>
              <a:ext uri="{FF2B5EF4-FFF2-40B4-BE49-F238E27FC236}">
                <a16:creationId xmlns:a16="http://schemas.microsoft.com/office/drawing/2014/main" id="{89CC2E84-6E7A-4B93-901B-A1DD54B44E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" b="9085"/>
          <a:stretch>
            <a:fillRect/>
          </a:stretch>
        </p:blipFill>
        <p:spPr>
          <a:xfrm>
            <a:off x="1870554" y="1255451"/>
            <a:ext cx="5172075" cy="3962400"/>
          </a:xfrm>
          <a:ln/>
        </p:spPr>
      </p:pic>
      <p:sp>
        <p:nvSpPr>
          <p:cNvPr id="276488" name="Rectangle 8">
            <a:extLst>
              <a:ext uri="{FF2B5EF4-FFF2-40B4-BE49-F238E27FC236}">
                <a16:creationId xmlns:a16="http://schemas.microsoft.com/office/drawing/2014/main" id="{B412AE82-7896-4D5C-9471-A202BDD8681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21798" y="5055664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0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Pre-Implantation Genetic Testing Stage</a:t>
            </a:r>
            <a:endParaRPr lang="en-US" alt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>
            <a:extLst>
              <a:ext uri="{FF2B5EF4-FFF2-40B4-BE49-F238E27FC236}">
                <a16:creationId xmlns:a16="http://schemas.microsoft.com/office/drawing/2014/main" id="{78060C7D-5159-4DDA-8F3C-655B116B8C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PGD-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biopsi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00040" name="Object 8">
            <a:extLst>
              <a:ext uri="{FF2B5EF4-FFF2-40B4-BE49-F238E27FC236}">
                <a16:creationId xmlns:a16="http://schemas.microsoft.com/office/drawing/2014/main" id="{1028867E-6E0E-415D-A9FF-BF3D47ECAB2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1025" y="1608138"/>
          <a:ext cx="379095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4" imgW="3791399" imgH="2169629" progId="Photoshop.Image.6">
                  <p:embed/>
                </p:oleObj>
              </mc:Choice>
              <mc:Fallback>
                <p:oleObj name="Image" r:id="rId4" imgW="3791399" imgH="2169629" progId="Photoshop.Image.6">
                  <p:embed/>
                  <p:pic>
                    <p:nvPicPr>
                      <p:cNvPr id="300040" name="Object 8">
                        <a:extLst>
                          <a:ext uri="{FF2B5EF4-FFF2-40B4-BE49-F238E27FC236}">
                            <a16:creationId xmlns:a16="http://schemas.microsoft.com/office/drawing/2014/main" id="{1028867E-6E0E-415D-A9FF-BF3D47ECA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608138"/>
                        <a:ext cx="3790950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1" name="Object 9">
            <a:extLst>
              <a:ext uri="{FF2B5EF4-FFF2-40B4-BE49-F238E27FC236}">
                <a16:creationId xmlns:a16="http://schemas.microsoft.com/office/drawing/2014/main" id="{934F630C-845E-487C-9E6F-4CE68F06A4C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025" y="4065588"/>
          <a:ext cx="3535363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6" imgW="3535388" imgH="1932272" progId="Photoshop.Image.6">
                  <p:embed/>
                </p:oleObj>
              </mc:Choice>
              <mc:Fallback>
                <p:oleObj name="Image" r:id="rId6" imgW="3535388" imgH="1932272" progId="Photoshop.Image.6">
                  <p:embed/>
                  <p:pic>
                    <p:nvPicPr>
                      <p:cNvPr id="300041" name="Object 9">
                        <a:extLst>
                          <a:ext uri="{FF2B5EF4-FFF2-40B4-BE49-F238E27FC236}">
                            <a16:creationId xmlns:a16="http://schemas.microsoft.com/office/drawing/2014/main" id="{934F630C-845E-487C-9E6F-4CE68F06A4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065588"/>
                        <a:ext cx="3535363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39" name="Rectangle 7">
            <a:extLst>
              <a:ext uri="{FF2B5EF4-FFF2-40B4-BE49-F238E27FC236}">
                <a16:creationId xmlns:a16="http://schemas.microsoft.com/office/drawing/2014/main" id="{934BA6B0-B3A2-4DB2-9306-A0A084DDB59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661318"/>
            <a:ext cx="4038600" cy="3535363"/>
          </a:xfrm>
        </p:spPr>
        <p:txBody>
          <a:bodyPr/>
          <a:lstStyle/>
          <a:p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Biopsi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fase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8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setelah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kultur 3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hari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alt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laboratorium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altLang="en-US" sz="2800" b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450AEA41-CC0E-41C3-A4A6-5DCA49C0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 eaLnBrk="1" hangingPunct="1"/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Fluorescence in situ hybridization (FISH)</a:t>
            </a:r>
          </a:p>
          <a:p>
            <a:pPr lvl="1" eaLnBrk="1" hangingPunct="1"/>
            <a:r>
              <a:rPr lang="en-US" altLang="en-US" sz="3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Aneuploidy/translocations and determining gender (5-10 chromosomes)</a:t>
            </a:r>
          </a:p>
          <a:p>
            <a:pPr eaLnBrk="1" hangingPunct="1"/>
            <a:r>
              <a:rPr lang="en-US" alt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Polymerase chain reaction (PCR)</a:t>
            </a:r>
          </a:p>
          <a:p>
            <a:pPr lvl="1" eaLnBrk="1" hangingPunct="1"/>
            <a:r>
              <a:rPr lang="en-US" altLang="en-US" sz="3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Specific single gene disorders</a:t>
            </a:r>
          </a:p>
        </p:txBody>
      </p:sp>
      <p:sp>
        <p:nvSpPr>
          <p:cNvPr id="319491" name="Text Box 3">
            <a:extLst>
              <a:ext uri="{FF2B5EF4-FFF2-40B4-BE49-F238E27FC236}">
                <a16:creationId xmlns:a16="http://schemas.microsoft.com/office/drawing/2014/main" id="{B31BBA15-56E8-499C-AA0B-B83D56432BE6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219200" y="10668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              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Tes</a:t>
            </a:r>
            <a:r>
              <a:rPr lang="en-US" altLang="en-US" sz="4800" b="1" dirty="0">
                <a:latin typeface="Times New Roman" panose="02020603050405020304" pitchFamily="18" charset="0"/>
              </a:rPr>
              <a:t> PGD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46</TotalTime>
  <Words>395</Words>
  <Application>Microsoft Office PowerPoint</Application>
  <PresentationFormat>On-screen Show (4:3)</PresentationFormat>
  <Paragraphs>127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Garamond</vt:lpstr>
      <vt:lpstr>Segoe UI</vt:lpstr>
      <vt:lpstr>Tahoma</vt:lpstr>
      <vt:lpstr>Times New Roman</vt:lpstr>
      <vt:lpstr>Wingdings</vt:lpstr>
      <vt:lpstr>EU</vt:lpstr>
      <vt:lpstr>Photo File</vt:lpstr>
      <vt:lpstr>Photo Editor Photo</vt:lpstr>
      <vt:lpstr>Image</vt:lpstr>
      <vt:lpstr>Bitmap Image</vt:lpstr>
      <vt:lpstr>Kuliah 11 Transfer Embrio</vt:lpstr>
      <vt:lpstr>Test Genetik</vt:lpstr>
      <vt:lpstr>Preimplantation Genetic Diagnosis (PGD)</vt:lpstr>
      <vt:lpstr>PGD</vt:lpstr>
      <vt:lpstr>Embrio mana yang bebas dari penyakit?</vt:lpstr>
      <vt:lpstr>Indikasi klinis PGD</vt:lpstr>
      <vt:lpstr>Day 3 Embryo</vt:lpstr>
      <vt:lpstr>PGD- Saat biopsi</vt:lpstr>
      <vt:lpstr>PowerPoint Presentation</vt:lpstr>
      <vt:lpstr>PGD</vt:lpstr>
      <vt:lpstr>Panel kromosom PGD</vt:lpstr>
      <vt:lpstr>PGD 5 Kromosom</vt:lpstr>
      <vt:lpstr>PGD 5 Kromosom</vt:lpstr>
      <vt:lpstr>PGD 10 Kromosom</vt:lpstr>
      <vt:lpstr>Prenatal vs. Preimplantation Diagnosis</vt:lpstr>
      <vt:lpstr>PGD</vt:lpstr>
      <vt:lpstr>Yang perlu dipertimbangkan di masa yang akan datang</vt:lpstr>
      <vt:lpstr>Oocytes yang disimpan</vt:lpstr>
      <vt:lpstr>Aplikasi Klinis dari sel telur yang disimpan. </vt:lpstr>
      <vt:lpstr>Penyimpanan Oosit</vt:lpstr>
      <vt:lpstr>Penyimpanan Oosit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11</dc:title>
  <dc:creator>Aroem Naroeni</dc:creator>
  <cp:lastModifiedBy>Aroem Naroeni</cp:lastModifiedBy>
  <cp:revision>7</cp:revision>
  <dcterms:created xsi:type="dcterms:W3CDTF">2019-06-26T03:50:21Z</dcterms:created>
  <dcterms:modified xsi:type="dcterms:W3CDTF">2019-07-07T15:25:18Z</dcterms:modified>
</cp:coreProperties>
</file>