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37"/>
  </p:notesMasterIdLst>
  <p:handoutMasterIdLst>
    <p:handoutMasterId r:id="rId38"/>
  </p:handoutMasterIdLst>
  <p:sldIdLst>
    <p:sldId id="261" r:id="rId2"/>
    <p:sldId id="328" r:id="rId3"/>
    <p:sldId id="346" r:id="rId4"/>
    <p:sldId id="330" r:id="rId5"/>
    <p:sldId id="359" r:id="rId6"/>
    <p:sldId id="360" r:id="rId7"/>
    <p:sldId id="362" r:id="rId8"/>
    <p:sldId id="356" r:id="rId9"/>
    <p:sldId id="358" r:id="rId10"/>
    <p:sldId id="357" r:id="rId11"/>
    <p:sldId id="344" r:id="rId12"/>
    <p:sldId id="278" r:id="rId13"/>
    <p:sldId id="277" r:id="rId14"/>
    <p:sldId id="291" r:id="rId15"/>
    <p:sldId id="290" r:id="rId16"/>
    <p:sldId id="295" r:id="rId17"/>
    <p:sldId id="294" r:id="rId18"/>
    <p:sldId id="264" r:id="rId19"/>
    <p:sldId id="263" r:id="rId20"/>
    <p:sldId id="282" r:id="rId21"/>
    <p:sldId id="280" r:id="rId22"/>
    <p:sldId id="338" r:id="rId23"/>
    <p:sldId id="299" r:id="rId24"/>
    <p:sldId id="350" r:id="rId25"/>
    <p:sldId id="315" r:id="rId26"/>
    <p:sldId id="314" r:id="rId27"/>
    <p:sldId id="326" r:id="rId28"/>
    <p:sldId id="325" r:id="rId29"/>
    <p:sldId id="349" r:id="rId30"/>
    <p:sldId id="355" r:id="rId31"/>
    <p:sldId id="351" r:id="rId32"/>
    <p:sldId id="341" r:id="rId33"/>
    <p:sldId id="342" r:id="rId34"/>
    <p:sldId id="363" r:id="rId35"/>
    <p:sldId id="364" r:id="rId3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9900CC"/>
    <a:srgbClr val="FF0000"/>
    <a:srgbClr val="33CC33"/>
    <a:srgbClr val="0000FF"/>
    <a:srgbClr val="FF3399"/>
    <a:srgbClr val="006600"/>
    <a:srgbClr val="006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5256" autoAdjust="0"/>
  </p:normalViewPr>
  <p:slideViewPr>
    <p:cSldViewPr>
      <p:cViewPr varScale="1">
        <p:scale>
          <a:sx n="86" d="100"/>
          <a:sy n="86" d="100"/>
        </p:scale>
        <p:origin x="1339" y="67"/>
      </p:cViewPr>
      <p:guideLst>
        <p:guide orient="horz" pos="2160"/>
        <p:guide pos="2880"/>
      </p:guideLst>
    </p:cSldViewPr>
  </p:slideViewPr>
  <p:outlineViewPr>
    <p:cViewPr>
      <p:scale>
        <a:sx n="33" d="100"/>
        <a:sy n="33" d="100"/>
      </p:scale>
      <p:origin x="0" y="11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80"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47A482D-94CA-48AC-9B07-C7C5E4B2ADFA}"/>
              </a:ext>
            </a:extLst>
          </p:cNvPr>
          <p:cNvSpPr>
            <a:spLocks noGrp="1" noChangeArrowheads="1"/>
          </p:cNvSpPr>
          <p:nvPr>
            <p:ph type="hdr" sz="quarter"/>
          </p:nvPr>
        </p:nvSpPr>
        <p:spPr bwMode="auto">
          <a:xfrm>
            <a:off x="0" y="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4" rIns="93171" bIns="46584" numCol="1" anchor="t" anchorCtr="0" compatLnSpc="1">
            <a:prstTxWarp prst="textNoShape">
              <a:avLst/>
            </a:prstTxWarp>
          </a:bodyPr>
          <a:lstStyle>
            <a:lvl1pPr defTabSz="931863" eaLnBrk="1" hangingPunct="1">
              <a:defRPr sz="1300">
                <a:latin typeface="Times New Roman" charset="0"/>
              </a:defRPr>
            </a:lvl1pPr>
          </a:lstStyle>
          <a:p>
            <a:pPr>
              <a:defRPr/>
            </a:pPr>
            <a:endParaRPr lang="en-US"/>
          </a:p>
        </p:txBody>
      </p:sp>
      <p:sp>
        <p:nvSpPr>
          <p:cNvPr id="5123" name="Rectangle 3">
            <a:extLst>
              <a:ext uri="{FF2B5EF4-FFF2-40B4-BE49-F238E27FC236}">
                <a16:creationId xmlns:a16="http://schemas.microsoft.com/office/drawing/2014/main" id="{1E1F12DD-25FB-4B82-9245-065B07F2331D}"/>
              </a:ext>
            </a:extLst>
          </p:cNvPr>
          <p:cNvSpPr>
            <a:spLocks noGrp="1" noChangeArrowheads="1"/>
          </p:cNvSpPr>
          <p:nvPr>
            <p:ph type="dt" sz="quarter" idx="1"/>
          </p:nvPr>
        </p:nvSpPr>
        <p:spPr bwMode="auto">
          <a:xfrm>
            <a:off x="3973513" y="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4" rIns="93171" bIns="46584" numCol="1" anchor="t" anchorCtr="0" compatLnSpc="1">
            <a:prstTxWarp prst="textNoShape">
              <a:avLst/>
            </a:prstTxWarp>
          </a:bodyPr>
          <a:lstStyle>
            <a:lvl1pPr algn="r" defTabSz="931863" eaLnBrk="1" hangingPunct="1">
              <a:defRPr sz="1300">
                <a:latin typeface="Times New Roman" charset="0"/>
              </a:defRPr>
            </a:lvl1pPr>
          </a:lstStyle>
          <a:p>
            <a:pPr>
              <a:defRPr/>
            </a:pPr>
            <a:endParaRPr lang="en-US"/>
          </a:p>
        </p:txBody>
      </p:sp>
      <p:sp>
        <p:nvSpPr>
          <p:cNvPr id="5124" name="Rectangle 4">
            <a:extLst>
              <a:ext uri="{FF2B5EF4-FFF2-40B4-BE49-F238E27FC236}">
                <a16:creationId xmlns:a16="http://schemas.microsoft.com/office/drawing/2014/main" id="{5E167621-7A90-4CF2-82EB-10CADAB2D39F}"/>
              </a:ext>
            </a:extLst>
          </p:cNvPr>
          <p:cNvSpPr>
            <a:spLocks noGrp="1" noChangeArrowheads="1"/>
          </p:cNvSpPr>
          <p:nvPr>
            <p:ph type="ftr" sz="quarter" idx="2"/>
          </p:nvPr>
        </p:nvSpPr>
        <p:spPr bwMode="auto">
          <a:xfrm>
            <a:off x="0" y="883285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4" rIns="93171" bIns="46584" numCol="1" anchor="b" anchorCtr="0" compatLnSpc="1">
            <a:prstTxWarp prst="textNoShape">
              <a:avLst/>
            </a:prstTxWarp>
          </a:bodyPr>
          <a:lstStyle>
            <a:lvl1pPr defTabSz="931863" eaLnBrk="1" hangingPunct="1">
              <a:defRPr sz="1300">
                <a:latin typeface="Times New Roman" charset="0"/>
              </a:defRPr>
            </a:lvl1pPr>
          </a:lstStyle>
          <a:p>
            <a:pPr>
              <a:defRPr/>
            </a:pPr>
            <a:endParaRPr lang="en-US"/>
          </a:p>
        </p:txBody>
      </p:sp>
      <p:sp>
        <p:nvSpPr>
          <p:cNvPr id="5125" name="Rectangle 5">
            <a:extLst>
              <a:ext uri="{FF2B5EF4-FFF2-40B4-BE49-F238E27FC236}">
                <a16:creationId xmlns:a16="http://schemas.microsoft.com/office/drawing/2014/main" id="{2019D67E-EB10-4290-9143-8DA5B16F72E5}"/>
              </a:ext>
            </a:extLst>
          </p:cNvPr>
          <p:cNvSpPr>
            <a:spLocks noGrp="1" noChangeArrowheads="1"/>
          </p:cNvSpPr>
          <p:nvPr>
            <p:ph type="sldNum" sz="quarter" idx="3"/>
          </p:nvPr>
        </p:nvSpPr>
        <p:spPr bwMode="auto">
          <a:xfrm>
            <a:off x="3973513" y="8832850"/>
            <a:ext cx="303688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4" rIns="93171" bIns="46584" numCol="1" anchor="b" anchorCtr="0" compatLnSpc="1">
            <a:prstTxWarp prst="textNoShape">
              <a:avLst/>
            </a:prstTxWarp>
          </a:bodyPr>
          <a:lstStyle>
            <a:lvl1pPr algn="r" defTabSz="931863" eaLnBrk="1" hangingPunct="1">
              <a:defRPr sz="1300"/>
            </a:lvl1pPr>
          </a:lstStyle>
          <a:p>
            <a:pPr>
              <a:defRPr/>
            </a:pPr>
            <a:fld id="{C8586B7C-FB98-4660-AECB-493CFC0DCA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ECD1CBC-F346-4B16-957D-04A2CA6670F3}"/>
              </a:ext>
            </a:extLst>
          </p:cNvPr>
          <p:cNvSpPr>
            <a:spLocks noGrp="1" noChangeArrowheads="1"/>
          </p:cNvSpPr>
          <p:nvPr>
            <p:ph type="hdr" sz="quarter"/>
          </p:nvPr>
        </p:nvSpPr>
        <p:spPr bwMode="auto">
          <a:xfrm>
            <a:off x="0" y="0"/>
            <a:ext cx="306705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defTabSz="881063" eaLnBrk="1" hangingPunct="1">
              <a:defRPr sz="1200">
                <a:latin typeface="Times New Roman" charset="0"/>
              </a:defRPr>
            </a:lvl1pPr>
          </a:lstStyle>
          <a:p>
            <a:pPr>
              <a:defRPr/>
            </a:pPr>
            <a:endParaRPr lang="en-US"/>
          </a:p>
        </p:txBody>
      </p:sp>
      <p:sp>
        <p:nvSpPr>
          <p:cNvPr id="16387" name="Rectangle 3">
            <a:extLst>
              <a:ext uri="{FF2B5EF4-FFF2-40B4-BE49-F238E27FC236}">
                <a16:creationId xmlns:a16="http://schemas.microsoft.com/office/drawing/2014/main" id="{46378652-1298-4085-BFD6-77DD3DC87333}"/>
              </a:ext>
            </a:extLst>
          </p:cNvPr>
          <p:cNvSpPr>
            <a:spLocks noGrp="1" noChangeArrowheads="1"/>
          </p:cNvSpPr>
          <p:nvPr>
            <p:ph type="dt" idx="1"/>
          </p:nvPr>
        </p:nvSpPr>
        <p:spPr bwMode="auto">
          <a:xfrm>
            <a:off x="3943350" y="0"/>
            <a:ext cx="306705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algn="r" defTabSz="881063" eaLnBrk="1" hangingPunct="1">
              <a:defRPr sz="1200">
                <a:latin typeface="Times New Roman" charset="0"/>
              </a:defRPr>
            </a:lvl1pPr>
          </a:lstStyle>
          <a:p>
            <a:pPr>
              <a:defRPr/>
            </a:pPr>
            <a:endParaRPr lang="en-US"/>
          </a:p>
        </p:txBody>
      </p:sp>
      <p:sp>
        <p:nvSpPr>
          <p:cNvPr id="2052" name="Rectangle 4">
            <a:extLst>
              <a:ext uri="{FF2B5EF4-FFF2-40B4-BE49-F238E27FC236}">
                <a16:creationId xmlns:a16="http://schemas.microsoft.com/office/drawing/2014/main" id="{D421DACA-B023-4EAE-AD7E-F3FC598E9A8D}"/>
              </a:ext>
            </a:extLst>
          </p:cNvPr>
          <p:cNvSpPr>
            <a:spLocks noGrp="1" noRot="1" noChangeAspect="1" noChangeArrowheads="1" noTextEdit="1"/>
          </p:cNvSpPr>
          <p:nvPr>
            <p:ph type="sldImg" idx="2"/>
          </p:nvPr>
        </p:nvSpPr>
        <p:spPr bwMode="auto">
          <a:xfrm>
            <a:off x="1144588" y="663575"/>
            <a:ext cx="4722812" cy="35417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1E87C211-AD47-4860-BE90-AAA9165B4BBC}"/>
              </a:ext>
            </a:extLst>
          </p:cNvPr>
          <p:cNvSpPr>
            <a:spLocks noGrp="1" noChangeArrowheads="1"/>
          </p:cNvSpPr>
          <p:nvPr>
            <p:ph type="body" sz="quarter" idx="3"/>
          </p:nvPr>
        </p:nvSpPr>
        <p:spPr bwMode="auto">
          <a:xfrm>
            <a:off x="949325" y="4427538"/>
            <a:ext cx="5111750"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E7757CFB-FB13-4984-AB74-936C2890758E}"/>
              </a:ext>
            </a:extLst>
          </p:cNvPr>
          <p:cNvSpPr>
            <a:spLocks noGrp="1" noChangeArrowheads="1"/>
          </p:cNvSpPr>
          <p:nvPr>
            <p:ph type="ftr" sz="quarter" idx="4"/>
          </p:nvPr>
        </p:nvSpPr>
        <p:spPr bwMode="auto">
          <a:xfrm>
            <a:off x="0" y="8853488"/>
            <a:ext cx="30670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defTabSz="881063" eaLnBrk="1" hangingPunct="1">
              <a:defRPr sz="1200">
                <a:latin typeface="Times New Roman" charset="0"/>
              </a:defRPr>
            </a:lvl1pPr>
          </a:lstStyle>
          <a:p>
            <a:pPr>
              <a:defRPr/>
            </a:pPr>
            <a:endParaRPr lang="en-US"/>
          </a:p>
        </p:txBody>
      </p:sp>
      <p:sp>
        <p:nvSpPr>
          <p:cNvPr id="16391" name="Rectangle 7">
            <a:extLst>
              <a:ext uri="{FF2B5EF4-FFF2-40B4-BE49-F238E27FC236}">
                <a16:creationId xmlns:a16="http://schemas.microsoft.com/office/drawing/2014/main" id="{B0C734AF-90AF-479A-9A39-EA0F2003179C}"/>
              </a:ext>
            </a:extLst>
          </p:cNvPr>
          <p:cNvSpPr>
            <a:spLocks noGrp="1" noChangeArrowheads="1"/>
          </p:cNvSpPr>
          <p:nvPr>
            <p:ph type="sldNum" sz="quarter" idx="5"/>
          </p:nvPr>
        </p:nvSpPr>
        <p:spPr bwMode="auto">
          <a:xfrm>
            <a:off x="3943350" y="8853488"/>
            <a:ext cx="306705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algn="r" defTabSz="881063" eaLnBrk="1" hangingPunct="1">
              <a:defRPr sz="1200"/>
            </a:lvl1pPr>
          </a:lstStyle>
          <a:p>
            <a:pPr>
              <a:defRPr/>
            </a:pPr>
            <a:fld id="{2BF406A5-7887-4BE9-942D-35F7E97909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C3FC024-3468-42AD-99F9-5F305C3268AA}"/>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DB7401-EEAE-41CA-9CAB-40F896247389}" type="slidenum">
              <a:rPr lang="en-US" altLang="en-US" smtClean="0"/>
              <a:pPr>
                <a:spcBef>
                  <a:spcPct val="0"/>
                </a:spcBef>
              </a:pPr>
              <a:t>1</a:t>
            </a:fld>
            <a:endParaRPr lang="en-US" altLang="en-US"/>
          </a:p>
        </p:txBody>
      </p:sp>
      <p:sp>
        <p:nvSpPr>
          <p:cNvPr id="7171" name="Rectangle 2">
            <a:extLst>
              <a:ext uri="{FF2B5EF4-FFF2-40B4-BE49-F238E27FC236}">
                <a16:creationId xmlns:a16="http://schemas.microsoft.com/office/drawing/2014/main" id="{B4905E65-00A9-46A9-A4D6-363072FF6537}"/>
              </a:ext>
            </a:extLst>
          </p:cNvPr>
          <p:cNvSpPr>
            <a:spLocks noGrp="1" noRot="1" noChangeAspect="1" noChangeArrowheads="1" noTextEdit="1"/>
          </p:cNvSpPr>
          <p:nvPr>
            <p:ph type="sldImg"/>
          </p:nvPr>
        </p:nvSpPr>
        <p:spPr>
          <a:xfrm>
            <a:off x="1181100" y="698500"/>
            <a:ext cx="4648200" cy="3486150"/>
          </a:xfrm>
          <a:ln/>
        </p:spPr>
      </p:sp>
      <p:sp>
        <p:nvSpPr>
          <p:cNvPr id="7172" name="Rectangle 3">
            <a:extLst>
              <a:ext uri="{FF2B5EF4-FFF2-40B4-BE49-F238E27FC236}">
                <a16:creationId xmlns:a16="http://schemas.microsoft.com/office/drawing/2014/main" id="{0CFE790B-8EF3-47C8-9846-88D59DA9F8B0}"/>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AC3CE5F-1B9D-46F5-9F55-750BB05FDC94}"/>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AB0E0022-EB4E-484C-B8DD-63E8B106EF82}"/>
              </a:ext>
            </a:extLst>
          </p:cNvPr>
          <p:cNvSpPr>
            <a:spLocks noGrp="1"/>
          </p:cNvSpPr>
          <p:nvPr>
            <p:ph type="body" idx="1"/>
          </p:nvPr>
        </p:nvSpPr>
        <p:spPr>
          <a:noFill/>
        </p:spPr>
        <p:txBody>
          <a:bodyPr/>
          <a:lstStyle/>
          <a:p>
            <a:endParaRPr lang="en-CA" altLang="en-US">
              <a:latin typeface="Times New Roman" panose="02020603050405020304" pitchFamily="18" charset="0"/>
            </a:endParaRPr>
          </a:p>
        </p:txBody>
      </p:sp>
      <p:sp>
        <p:nvSpPr>
          <p:cNvPr id="28676" name="Slide Number Placeholder 3">
            <a:extLst>
              <a:ext uri="{FF2B5EF4-FFF2-40B4-BE49-F238E27FC236}">
                <a16:creationId xmlns:a16="http://schemas.microsoft.com/office/drawing/2014/main" id="{3059A9BB-EA5E-4DFA-9419-9FC8905EB0F1}"/>
              </a:ext>
            </a:extLst>
          </p:cNvPr>
          <p:cNvSpPr>
            <a:spLocks noGrp="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0209D9-F911-4E99-9F55-7652E744DDE0}"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7693F2A-97FD-409A-8238-F0B5445C850B}"/>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BAB6B8-A2E9-4AD2-9862-4A5477961C5B}" type="slidenum">
              <a:rPr lang="en-US" altLang="en-US" smtClean="0"/>
              <a:pPr>
                <a:spcBef>
                  <a:spcPct val="0"/>
                </a:spcBef>
              </a:pPr>
              <a:t>12</a:t>
            </a:fld>
            <a:endParaRPr lang="en-US" altLang="en-US"/>
          </a:p>
        </p:txBody>
      </p:sp>
      <p:sp>
        <p:nvSpPr>
          <p:cNvPr id="30723" name="Rectangle 2">
            <a:extLst>
              <a:ext uri="{FF2B5EF4-FFF2-40B4-BE49-F238E27FC236}">
                <a16:creationId xmlns:a16="http://schemas.microsoft.com/office/drawing/2014/main" id="{95AE2C79-D399-4E91-955A-F4930225D5DE}"/>
              </a:ext>
            </a:extLst>
          </p:cNvPr>
          <p:cNvSpPr>
            <a:spLocks noGrp="1" noRot="1" noChangeAspect="1" noChangeArrowheads="1" noTextEdit="1"/>
          </p:cNvSpPr>
          <p:nvPr>
            <p:ph type="sldImg"/>
          </p:nvPr>
        </p:nvSpPr>
        <p:spPr>
          <a:xfrm>
            <a:off x="1181100" y="698500"/>
            <a:ext cx="4648200" cy="3486150"/>
          </a:xfrm>
          <a:ln/>
        </p:spPr>
      </p:sp>
      <p:sp>
        <p:nvSpPr>
          <p:cNvPr id="30724" name="Rectangle 3">
            <a:extLst>
              <a:ext uri="{FF2B5EF4-FFF2-40B4-BE49-F238E27FC236}">
                <a16:creationId xmlns:a16="http://schemas.microsoft.com/office/drawing/2014/main" id="{AA1C4FEF-80E6-458C-9434-AF91A0F4EF80}"/>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https://www.healthunit.com/the-pill</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Need prescription from doctor</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advantages?</a:t>
            </a:r>
            <a:br>
              <a:rPr lang="en-US" altLang="en-US" b="1">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One of the most effective reversible birth control methods when taken consistently and reliably</a:t>
            </a:r>
          </a:p>
          <a:p>
            <a:pPr eaLnBrk="1" hangingPunct="1"/>
            <a:r>
              <a:rPr lang="en-US" altLang="en-US">
                <a:latin typeface="Arial" panose="020B0604020202020204" pitchFamily="34" charset="0"/>
                <a:cs typeface="Arial" panose="020B0604020202020204" pitchFamily="34" charset="0"/>
              </a:rPr>
              <a:t>2. Simple and easy to use</a:t>
            </a:r>
          </a:p>
          <a:p>
            <a:pPr eaLnBrk="1" hangingPunct="1"/>
            <a:r>
              <a:rPr lang="en-US" altLang="en-US">
                <a:latin typeface="Arial" panose="020B0604020202020204" pitchFamily="34" charset="0"/>
                <a:cs typeface="Arial" panose="020B0604020202020204" pitchFamily="34" charset="0"/>
              </a:rPr>
              <a:t>3. Regulates menstrual cycle and reduces cramps </a:t>
            </a:r>
          </a:p>
          <a:p>
            <a:pPr eaLnBrk="1" hangingPunct="1"/>
            <a:r>
              <a:rPr lang="en-US" altLang="en-US">
                <a:latin typeface="Arial" panose="020B0604020202020204" pitchFamily="34" charset="0"/>
                <a:cs typeface="Arial" panose="020B0604020202020204" pitchFamily="34" charset="0"/>
              </a:rPr>
              <a:t>4. Does not interfere with intercourse </a:t>
            </a:r>
          </a:p>
          <a:p>
            <a:pPr eaLnBrk="1" hangingPunct="1"/>
            <a:r>
              <a:rPr lang="en-US" altLang="en-US">
                <a:latin typeface="Arial" panose="020B0604020202020204" pitchFamily="34" charset="0"/>
                <a:cs typeface="Arial" panose="020B0604020202020204" pitchFamily="34" charset="0"/>
              </a:rPr>
              <a:t>5. Decreases acne</a:t>
            </a:r>
          </a:p>
          <a:p>
            <a:pPr eaLnBrk="1" hangingPunct="1"/>
            <a:r>
              <a:rPr lang="en-US" altLang="en-US">
                <a:latin typeface="Arial" panose="020B0604020202020204" pitchFamily="34" charset="0"/>
                <a:cs typeface="Arial" panose="020B0604020202020204" pitchFamily="34" charset="0"/>
              </a:rPr>
              <a:t>6. Reduces the risks of endometrial and ovarian cancer</a:t>
            </a:r>
          </a:p>
          <a:p>
            <a:pPr eaLnBrk="1" hangingPunct="1"/>
            <a:r>
              <a:rPr lang="en-US" altLang="en-US">
                <a:latin typeface="Arial" panose="020B0604020202020204" pitchFamily="34" charset="0"/>
                <a:cs typeface="Arial" panose="020B0604020202020204" pitchFamily="34" charset="0"/>
              </a:rPr>
              <a:t>7. May reduce perimenopausal symptoms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disadvantages?</a:t>
            </a:r>
            <a:br>
              <a:rPr lang="en-US" altLang="en-US" b="1">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Must be taken every day. The progestin-only pill must be taken at the same time every day</a:t>
            </a:r>
          </a:p>
          <a:p>
            <a:pPr eaLnBrk="1" hangingPunct="1"/>
            <a:r>
              <a:rPr lang="en-US" altLang="en-US">
                <a:latin typeface="Arial" panose="020B0604020202020204" pitchFamily="34" charset="0"/>
                <a:cs typeface="Arial" panose="020B0604020202020204" pitchFamily="34" charset="0"/>
              </a:rPr>
              <a:t>2. May cause irregular bleeding or spotting </a:t>
            </a:r>
          </a:p>
          <a:p>
            <a:pPr eaLnBrk="1" hangingPunct="1"/>
            <a:r>
              <a:rPr lang="en-US" altLang="en-US">
                <a:latin typeface="Arial" panose="020B0604020202020204" pitchFamily="34" charset="0"/>
                <a:cs typeface="Arial" panose="020B0604020202020204" pitchFamily="34" charset="0"/>
              </a:rPr>
              <a:t>3. Effectiveness may be reduced by other medications </a:t>
            </a:r>
          </a:p>
          <a:p>
            <a:pPr eaLnBrk="1" hangingPunct="1"/>
            <a:r>
              <a:rPr lang="en-US" altLang="en-US">
                <a:latin typeface="Arial" panose="020B0604020202020204" pitchFamily="34" charset="0"/>
                <a:cs typeface="Arial" panose="020B0604020202020204" pitchFamily="34" charset="0"/>
              </a:rPr>
              <a:t>4. Should not be used by women over the age of 35 who smoke  </a:t>
            </a:r>
          </a:p>
          <a:p>
            <a:pPr eaLnBrk="1" hangingPunct="1"/>
            <a:r>
              <a:rPr lang="en-US" altLang="en-US">
                <a:latin typeface="Arial" panose="020B0604020202020204" pitchFamily="34" charset="0"/>
                <a:cs typeface="Arial" panose="020B0604020202020204" pitchFamily="34" charset="0"/>
              </a:rPr>
              <a:t>5. May increase the risk of blood clots, particularly in women who have certain blood disorders or a family history of blood clots  </a:t>
            </a:r>
          </a:p>
          <a:p>
            <a:pPr eaLnBrk="1" hangingPunct="1"/>
            <a:r>
              <a:rPr lang="en-US" altLang="en-US">
                <a:latin typeface="Arial" panose="020B0604020202020204" pitchFamily="34" charset="0"/>
                <a:cs typeface="Arial" panose="020B0604020202020204" pitchFamily="34" charset="0"/>
              </a:rPr>
              <a:t>6. Does not protect against STIs </a:t>
            </a:r>
          </a:p>
          <a:p>
            <a:pPr eaLnBrk="1" hangingPunct="1"/>
            <a:r>
              <a:rPr lang="en-US" altLang="en-US">
                <a:latin typeface="Arial" panose="020B0604020202020204" pitchFamily="34" charset="0"/>
                <a:cs typeface="Arial" panose="020B0604020202020204" pitchFamily="34" charset="0"/>
              </a:rPr>
              <a:t>7. May increase the number of headaches </a:t>
            </a:r>
          </a:p>
          <a:p>
            <a:pPr eaLnBrk="1" hangingPunct="1"/>
            <a:r>
              <a:rPr lang="en-US" altLang="en-US">
                <a:latin typeface="Arial" panose="020B0604020202020204" pitchFamily="34" charset="0"/>
                <a:cs typeface="Arial" panose="020B0604020202020204" pitchFamily="34" charset="0"/>
              </a:rPr>
              <a:t>8. May not be suitable for breastfeeding women</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F4D2EE9-7CDA-49E9-881C-09CAE4A18C3C}"/>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FB5EFB-CBBA-4C35-91B2-F2DD83E1F25F}" type="slidenum">
              <a:rPr lang="en-US" altLang="en-US" smtClean="0"/>
              <a:pPr>
                <a:spcBef>
                  <a:spcPct val="0"/>
                </a:spcBef>
              </a:pPr>
              <a:t>13</a:t>
            </a:fld>
            <a:endParaRPr lang="en-US" altLang="en-US"/>
          </a:p>
        </p:txBody>
      </p:sp>
      <p:sp>
        <p:nvSpPr>
          <p:cNvPr id="32771" name="Rectangle 2">
            <a:extLst>
              <a:ext uri="{FF2B5EF4-FFF2-40B4-BE49-F238E27FC236}">
                <a16:creationId xmlns:a16="http://schemas.microsoft.com/office/drawing/2014/main" id="{81C0907F-7D1B-45F1-BED4-1CF417FF7A80}"/>
              </a:ext>
            </a:extLst>
          </p:cNvPr>
          <p:cNvSpPr>
            <a:spLocks noGrp="1" noRot="1" noChangeAspect="1" noChangeArrowheads="1" noTextEdit="1"/>
          </p:cNvSpPr>
          <p:nvPr>
            <p:ph type="sldImg"/>
          </p:nvPr>
        </p:nvSpPr>
        <p:spPr>
          <a:xfrm>
            <a:off x="1181100" y="698500"/>
            <a:ext cx="4648200" cy="3486150"/>
          </a:xfrm>
          <a:ln/>
        </p:spPr>
      </p:sp>
      <p:sp>
        <p:nvSpPr>
          <p:cNvPr id="32772" name="Rectangle 3">
            <a:extLst>
              <a:ext uri="{FF2B5EF4-FFF2-40B4-BE49-F238E27FC236}">
                <a16:creationId xmlns:a16="http://schemas.microsoft.com/office/drawing/2014/main" id="{7A1A2B50-2152-4002-A355-0468F7BE47E2}"/>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Oral Contraceptive (The Pill)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F548762-7CCC-4DE4-A2EA-8B322D195C36}"/>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7D930A-AD10-46A9-9CBA-EAF8ADF9089F}" type="slidenum">
              <a:rPr lang="en-US" altLang="en-US" smtClean="0"/>
              <a:pPr>
                <a:spcBef>
                  <a:spcPct val="0"/>
                </a:spcBef>
              </a:pPr>
              <a:t>14</a:t>
            </a:fld>
            <a:endParaRPr lang="en-US" altLang="en-US"/>
          </a:p>
        </p:txBody>
      </p:sp>
      <p:sp>
        <p:nvSpPr>
          <p:cNvPr id="34819" name="Rectangle 2">
            <a:extLst>
              <a:ext uri="{FF2B5EF4-FFF2-40B4-BE49-F238E27FC236}">
                <a16:creationId xmlns:a16="http://schemas.microsoft.com/office/drawing/2014/main" id="{34F767D3-F3D2-4728-BD25-0F048CE10743}"/>
              </a:ext>
            </a:extLst>
          </p:cNvPr>
          <p:cNvSpPr>
            <a:spLocks noGrp="1" noRot="1" noChangeAspect="1" noChangeArrowheads="1" noTextEdit="1"/>
          </p:cNvSpPr>
          <p:nvPr>
            <p:ph type="sldImg"/>
          </p:nvPr>
        </p:nvSpPr>
        <p:spPr>
          <a:xfrm>
            <a:off x="1181100" y="698500"/>
            <a:ext cx="4648200" cy="3486150"/>
          </a:xfrm>
          <a:ln/>
        </p:spPr>
      </p:sp>
      <p:sp>
        <p:nvSpPr>
          <p:cNvPr id="34820" name="Rectangle 3">
            <a:extLst>
              <a:ext uri="{FF2B5EF4-FFF2-40B4-BE49-F238E27FC236}">
                <a16:creationId xmlns:a16="http://schemas.microsoft.com/office/drawing/2014/main" id="{9FA6C156-78CF-4F1D-AE95-75E3DAADF2F4}"/>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https://www.healthunit.com/evra</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Need prescription from a doctor</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advantages?</a:t>
            </a:r>
            <a:br>
              <a:rPr lang="en-US" altLang="en-US" b="1">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A reversible and highly effective birth control method</a:t>
            </a:r>
          </a:p>
          <a:p>
            <a:pPr eaLnBrk="1" hangingPunct="1"/>
            <a:r>
              <a:rPr lang="en-US" altLang="en-US">
                <a:latin typeface="Arial" panose="020B0604020202020204" pitchFamily="34" charset="0"/>
                <a:cs typeface="Arial" panose="020B0604020202020204" pitchFamily="34" charset="0"/>
              </a:rPr>
              <a:t>2. Once-a-week regimen; no daily contraceptive routine required</a:t>
            </a:r>
          </a:p>
          <a:p>
            <a:pPr eaLnBrk="1" hangingPunct="1"/>
            <a:r>
              <a:rPr lang="en-US" altLang="en-US">
                <a:latin typeface="Arial" panose="020B0604020202020204" pitchFamily="34" charset="0"/>
                <a:cs typeface="Arial" panose="020B0604020202020204" pitchFamily="34" charset="0"/>
              </a:rPr>
              <a:t>3. Simple and easy to use</a:t>
            </a:r>
          </a:p>
          <a:p>
            <a:pPr eaLnBrk="1" hangingPunct="1"/>
            <a:r>
              <a:rPr lang="en-US" altLang="en-US">
                <a:latin typeface="Arial" panose="020B0604020202020204" pitchFamily="34" charset="0"/>
                <a:cs typeface="Arial" panose="020B0604020202020204" pitchFamily="34" charset="0"/>
              </a:rPr>
              <a:t>4. Regulates menstrual cycle and reduces cramps </a:t>
            </a:r>
          </a:p>
          <a:p>
            <a:pPr eaLnBrk="1" hangingPunct="1"/>
            <a:r>
              <a:rPr lang="en-US" altLang="en-US">
                <a:latin typeface="Arial" panose="020B0604020202020204" pitchFamily="34" charset="0"/>
                <a:cs typeface="Arial" panose="020B0604020202020204" pitchFamily="34" charset="0"/>
              </a:rPr>
              <a:t>5. Does not interfere with intercourse  </a:t>
            </a:r>
          </a:p>
          <a:p>
            <a:pPr eaLnBrk="1" hangingPunct="1"/>
            <a:r>
              <a:rPr lang="en-US" altLang="en-US">
                <a:latin typeface="Arial" panose="020B0604020202020204" pitchFamily="34" charset="0"/>
                <a:cs typeface="Arial" panose="020B0604020202020204" pitchFamily="34" charset="0"/>
              </a:rPr>
              <a:t>6. Expected to provide other benefits similar to oral contraceptives; research is needed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disadvantages?</a:t>
            </a:r>
            <a:br>
              <a:rPr lang="en-US" altLang="en-US" b="1">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May cause irregular bleeding or spotting</a:t>
            </a:r>
          </a:p>
          <a:p>
            <a:pPr eaLnBrk="1" hangingPunct="1"/>
            <a:r>
              <a:rPr lang="en-US" altLang="en-US">
                <a:latin typeface="Arial" panose="020B0604020202020204" pitchFamily="34" charset="0"/>
                <a:cs typeface="Arial" panose="020B0604020202020204" pitchFamily="34" charset="0"/>
              </a:rPr>
              <a:t>2. May cause breast sensitivity or headache </a:t>
            </a:r>
          </a:p>
          <a:p>
            <a:pPr eaLnBrk="1" hangingPunct="1"/>
            <a:r>
              <a:rPr lang="en-US" altLang="en-US">
                <a:latin typeface="Arial" panose="020B0604020202020204" pitchFamily="34" charset="0"/>
                <a:cs typeface="Arial" panose="020B0604020202020204" pitchFamily="34" charset="0"/>
              </a:rPr>
              <a:t>3. Does not protect against STIs </a:t>
            </a:r>
          </a:p>
          <a:p>
            <a:pPr eaLnBrk="1" hangingPunct="1"/>
            <a:r>
              <a:rPr lang="en-US" altLang="en-US">
                <a:latin typeface="Arial" panose="020B0604020202020204" pitchFamily="34" charset="0"/>
                <a:cs typeface="Arial" panose="020B0604020202020204" pitchFamily="34" charset="0"/>
              </a:rPr>
              <a:t>4. Patch may detach from skin (less than 2%)  </a:t>
            </a:r>
          </a:p>
          <a:p>
            <a:pPr eaLnBrk="1" hangingPunct="1"/>
            <a:r>
              <a:rPr lang="en-US" altLang="en-US">
                <a:latin typeface="Arial" panose="020B0604020202020204" pitchFamily="34" charset="0"/>
                <a:cs typeface="Arial" panose="020B0604020202020204" pitchFamily="34" charset="0"/>
              </a:rPr>
              <a:t>5. Possible skin irritation at the application site </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9EFF1C4-D949-4EDA-B6A4-CD73BF4CBFC6}"/>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2AC34F-BA55-4761-BDE1-A12468EEDC66}" type="slidenum">
              <a:rPr lang="en-US" altLang="en-US" smtClean="0"/>
              <a:pPr>
                <a:spcBef>
                  <a:spcPct val="0"/>
                </a:spcBef>
              </a:pPr>
              <a:t>15</a:t>
            </a:fld>
            <a:endParaRPr lang="en-US" altLang="en-US"/>
          </a:p>
        </p:txBody>
      </p:sp>
      <p:sp>
        <p:nvSpPr>
          <p:cNvPr id="36867" name="Rectangle 2">
            <a:extLst>
              <a:ext uri="{FF2B5EF4-FFF2-40B4-BE49-F238E27FC236}">
                <a16:creationId xmlns:a16="http://schemas.microsoft.com/office/drawing/2014/main" id="{B1F07F3F-AD16-4CE1-86E9-AC1C678C6387}"/>
              </a:ext>
            </a:extLst>
          </p:cNvPr>
          <p:cNvSpPr>
            <a:spLocks noGrp="1" noRot="1" noChangeAspect="1" noChangeArrowheads="1" noTextEdit="1"/>
          </p:cNvSpPr>
          <p:nvPr>
            <p:ph type="sldImg"/>
          </p:nvPr>
        </p:nvSpPr>
        <p:spPr>
          <a:xfrm>
            <a:off x="1181100" y="698500"/>
            <a:ext cx="4648200" cy="3486150"/>
          </a:xfrm>
          <a:ln/>
        </p:spPr>
      </p:sp>
      <p:sp>
        <p:nvSpPr>
          <p:cNvPr id="36868" name="Rectangle 3">
            <a:extLst>
              <a:ext uri="{FF2B5EF4-FFF2-40B4-BE49-F238E27FC236}">
                <a16:creationId xmlns:a16="http://schemas.microsoft.com/office/drawing/2014/main" id="{75EE5EB2-856D-46B1-944F-F0022F604F0B}"/>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Transdermal Patch or EVRA</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Can be placed on the buttocks, upper outer arms, lower abdomen, or upper torso excluding the breast</a:t>
            </a:r>
          </a:p>
          <a:p>
            <a:pPr eaLnBrk="1" hangingPunct="1"/>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391DC36-4B14-47EA-86E4-FE8BE47159E0}"/>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84634E-9A8B-4340-B0ED-BD4657CE98AB}" type="slidenum">
              <a:rPr lang="en-US" altLang="en-US" smtClean="0"/>
              <a:pPr>
                <a:spcBef>
                  <a:spcPct val="0"/>
                </a:spcBef>
              </a:pPr>
              <a:t>16</a:t>
            </a:fld>
            <a:endParaRPr lang="en-US" altLang="en-US"/>
          </a:p>
        </p:txBody>
      </p:sp>
      <p:sp>
        <p:nvSpPr>
          <p:cNvPr id="38915" name="Rectangle 2">
            <a:extLst>
              <a:ext uri="{FF2B5EF4-FFF2-40B4-BE49-F238E27FC236}">
                <a16:creationId xmlns:a16="http://schemas.microsoft.com/office/drawing/2014/main" id="{5C8C6620-9912-473A-84EC-29B9E43E8501}"/>
              </a:ext>
            </a:extLst>
          </p:cNvPr>
          <p:cNvSpPr>
            <a:spLocks noGrp="1" noRot="1" noChangeAspect="1" noChangeArrowheads="1" noTextEdit="1"/>
          </p:cNvSpPr>
          <p:nvPr>
            <p:ph type="sldImg"/>
          </p:nvPr>
        </p:nvSpPr>
        <p:spPr>
          <a:xfrm>
            <a:off x="1181100" y="698500"/>
            <a:ext cx="4648200" cy="3486150"/>
          </a:xfrm>
          <a:ln/>
        </p:spPr>
      </p:sp>
      <p:sp>
        <p:nvSpPr>
          <p:cNvPr id="38916" name="Rectangle 3">
            <a:extLst>
              <a:ext uri="{FF2B5EF4-FFF2-40B4-BE49-F238E27FC236}">
                <a16:creationId xmlns:a16="http://schemas.microsoft.com/office/drawing/2014/main" id="{DF523B1B-AEEE-47C5-BA55-149088C7270C}"/>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http://www.sexualityandu.ca/video/single/vaginal-ring-nuvaring</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A reversible and highly effective birth control method</a:t>
            </a:r>
          </a:p>
          <a:p>
            <a:pPr eaLnBrk="1" hangingPunct="1"/>
            <a:r>
              <a:rPr lang="en-US" altLang="en-US">
                <a:latin typeface="Arial" panose="020B0604020202020204" pitchFamily="34" charset="0"/>
                <a:cs typeface="Arial" panose="020B0604020202020204" pitchFamily="34" charset="0"/>
              </a:rPr>
              <a:t>2. Once-a-month regimen; no daily contraceptive routine required</a:t>
            </a:r>
          </a:p>
          <a:p>
            <a:pPr eaLnBrk="1" hangingPunct="1"/>
            <a:r>
              <a:rPr lang="en-US" altLang="en-US">
                <a:latin typeface="Arial" panose="020B0604020202020204" pitchFamily="34" charset="0"/>
                <a:cs typeface="Arial" panose="020B0604020202020204" pitchFamily="34" charset="0"/>
              </a:rPr>
              <a:t>3. Regulates menstrual cycles</a:t>
            </a:r>
          </a:p>
          <a:p>
            <a:pPr eaLnBrk="1" hangingPunct="1"/>
            <a:r>
              <a:rPr lang="en-US" altLang="en-US">
                <a:latin typeface="Arial" panose="020B0604020202020204" pitchFamily="34" charset="0"/>
                <a:cs typeface="Arial" panose="020B0604020202020204" pitchFamily="34" charset="0"/>
              </a:rPr>
              <a:t>4. Does not interfere with intercourse</a:t>
            </a:r>
          </a:p>
          <a:p>
            <a:pPr eaLnBrk="1" hangingPunct="1"/>
            <a:r>
              <a:rPr lang="en-US" altLang="en-US">
                <a:latin typeface="Arial" panose="020B0604020202020204" pitchFamily="34" charset="0"/>
                <a:cs typeface="Arial" panose="020B0604020202020204" pitchFamily="34" charset="0"/>
              </a:rPr>
              <a:t>5. Does not require daily attention</a:t>
            </a:r>
          </a:p>
          <a:p>
            <a:pPr eaLnBrk="1" hangingPunct="1"/>
            <a:r>
              <a:rPr lang="en-US" altLang="en-US">
                <a:latin typeface="Arial" panose="020B0604020202020204" pitchFamily="34" charset="0"/>
                <a:cs typeface="Arial" panose="020B0604020202020204" pitchFamily="34" charset="0"/>
              </a:rPr>
              <a:t>6. Expected to provide other benefits similar to oral contraceptives; research is needed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disadvantages?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Does not protect against STIs </a:t>
            </a:r>
          </a:p>
          <a:p>
            <a:pPr eaLnBrk="1" hangingPunct="1"/>
            <a:r>
              <a:rPr lang="en-US" altLang="en-US">
                <a:latin typeface="Arial" panose="020B0604020202020204" pitchFamily="34" charset="0"/>
                <a:cs typeface="Arial" panose="020B0604020202020204" pitchFamily="34" charset="0"/>
              </a:rPr>
              <a:t>2. May cause irregular bleeding or spotting</a:t>
            </a:r>
          </a:p>
          <a:p>
            <a:pPr eaLnBrk="1" hangingPunct="1"/>
            <a:r>
              <a:rPr lang="en-US" altLang="en-US">
                <a:latin typeface="Arial" panose="020B0604020202020204" pitchFamily="34" charset="0"/>
                <a:cs typeface="Arial" panose="020B0604020202020204" pitchFamily="34" charset="0"/>
              </a:rPr>
              <a:t>3. May cause side effects such as headache, nausea, or breast tenderness</a:t>
            </a:r>
          </a:p>
          <a:p>
            <a:pPr eaLnBrk="1" hangingPunct="1"/>
            <a:r>
              <a:rPr lang="en-US" altLang="en-US">
                <a:latin typeface="Arial" panose="020B0604020202020204" pitchFamily="34" charset="0"/>
                <a:cs typeface="Arial" panose="020B0604020202020204" pitchFamily="34" charset="0"/>
              </a:rPr>
              <a:t>4. May cause vaginal discomfort </a:t>
            </a:r>
          </a:p>
          <a:p>
            <a:pPr eaLnBrk="1" hangingPunct="1"/>
            <a:r>
              <a:rPr lang="en-US" altLang="en-US">
                <a:latin typeface="Arial" panose="020B0604020202020204" pitchFamily="34" charset="0"/>
                <a:cs typeface="Arial" panose="020B0604020202020204" pitchFamily="34" charset="0"/>
              </a:rPr>
              <a:t>5. The ring may be expelled from the vagina but this is uncommon</a:t>
            </a:r>
          </a:p>
          <a:p>
            <a:pPr eaLnBrk="1" hangingPunct="1"/>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06488E5-83D4-43E9-8AFF-F7E56908001F}"/>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9F671A-4913-42D8-9D96-FA2CDDAB6F19}" type="slidenum">
              <a:rPr lang="en-US" altLang="en-US" smtClean="0"/>
              <a:pPr>
                <a:spcBef>
                  <a:spcPct val="0"/>
                </a:spcBef>
              </a:pPr>
              <a:t>17</a:t>
            </a:fld>
            <a:endParaRPr lang="en-US" altLang="en-US"/>
          </a:p>
        </p:txBody>
      </p:sp>
      <p:sp>
        <p:nvSpPr>
          <p:cNvPr id="40963" name="Rectangle 2">
            <a:extLst>
              <a:ext uri="{FF2B5EF4-FFF2-40B4-BE49-F238E27FC236}">
                <a16:creationId xmlns:a16="http://schemas.microsoft.com/office/drawing/2014/main" id="{A52778B1-472D-42C5-9DC7-32CCC8A9C369}"/>
              </a:ext>
            </a:extLst>
          </p:cNvPr>
          <p:cNvSpPr>
            <a:spLocks noGrp="1" noRot="1" noChangeAspect="1" noChangeArrowheads="1" noTextEdit="1"/>
          </p:cNvSpPr>
          <p:nvPr>
            <p:ph type="sldImg"/>
          </p:nvPr>
        </p:nvSpPr>
        <p:spPr>
          <a:xfrm>
            <a:off x="1181100" y="698500"/>
            <a:ext cx="4648200" cy="3486150"/>
          </a:xfrm>
          <a:ln/>
        </p:spPr>
      </p:sp>
      <p:sp>
        <p:nvSpPr>
          <p:cNvPr id="40964" name="Rectangle 3">
            <a:extLst>
              <a:ext uri="{FF2B5EF4-FFF2-40B4-BE49-F238E27FC236}">
                <a16:creationId xmlns:a16="http://schemas.microsoft.com/office/drawing/2014/main" id="{2331BE24-B4A8-4D72-973B-F9CBFF499209}"/>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Vaginal Ring or Nuvaring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5A81CE7-1E14-4FFC-AD32-864FB780DBA0}"/>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D55E10-F08C-4FB3-B69A-DE6EB5E33A0E}" type="slidenum">
              <a:rPr lang="en-US" altLang="en-US" smtClean="0"/>
              <a:pPr>
                <a:spcBef>
                  <a:spcPct val="0"/>
                </a:spcBef>
              </a:pPr>
              <a:t>18</a:t>
            </a:fld>
            <a:endParaRPr lang="en-US" altLang="en-US"/>
          </a:p>
        </p:txBody>
      </p:sp>
      <p:sp>
        <p:nvSpPr>
          <p:cNvPr id="43011" name="Rectangle 2">
            <a:extLst>
              <a:ext uri="{FF2B5EF4-FFF2-40B4-BE49-F238E27FC236}">
                <a16:creationId xmlns:a16="http://schemas.microsoft.com/office/drawing/2014/main" id="{45196F27-0260-4FC9-B7C5-BD311A4C6825}"/>
              </a:ext>
            </a:extLst>
          </p:cNvPr>
          <p:cNvSpPr>
            <a:spLocks noGrp="1" noRot="1" noChangeAspect="1" noChangeArrowheads="1" noTextEdit="1"/>
          </p:cNvSpPr>
          <p:nvPr>
            <p:ph type="sldImg"/>
          </p:nvPr>
        </p:nvSpPr>
        <p:spPr>
          <a:xfrm>
            <a:off x="1181100" y="698500"/>
            <a:ext cx="4648200" cy="3486150"/>
          </a:xfrm>
          <a:ln/>
        </p:spPr>
      </p:sp>
      <p:sp>
        <p:nvSpPr>
          <p:cNvPr id="43012" name="Rectangle 3">
            <a:extLst>
              <a:ext uri="{FF2B5EF4-FFF2-40B4-BE49-F238E27FC236}">
                <a16:creationId xmlns:a16="http://schemas.microsoft.com/office/drawing/2014/main" id="{30924EC1-8A74-4E53-9BB6-3ED4784A0534}"/>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One of the most effective reversible birth control methods available  </a:t>
            </a:r>
          </a:p>
          <a:p>
            <a:pPr eaLnBrk="1" hangingPunct="1"/>
            <a:r>
              <a:rPr lang="en-US" altLang="en-US">
                <a:latin typeface="Arial" panose="020B0604020202020204" pitchFamily="34" charset="0"/>
                <a:cs typeface="Arial" panose="020B0604020202020204" pitchFamily="34" charset="0"/>
              </a:rPr>
              <a:t>2. Does not contain estrogen  </a:t>
            </a:r>
          </a:p>
          <a:p>
            <a:pPr eaLnBrk="1" hangingPunct="1"/>
            <a:r>
              <a:rPr lang="en-US" altLang="en-US">
                <a:latin typeface="Arial" panose="020B0604020202020204" pitchFamily="34" charset="0"/>
                <a:cs typeface="Arial" panose="020B0604020202020204" pitchFamily="34" charset="0"/>
              </a:rPr>
              <a:t>3. No daily contraceptive routine required; 1 injection lasts for 3 months  </a:t>
            </a:r>
          </a:p>
          <a:p>
            <a:pPr eaLnBrk="1" hangingPunct="1"/>
            <a:r>
              <a:rPr lang="en-US" altLang="en-US">
                <a:latin typeface="Arial" panose="020B0604020202020204" pitchFamily="34" charset="0"/>
                <a:cs typeface="Arial" panose="020B0604020202020204" pitchFamily="34" charset="0"/>
              </a:rPr>
              <a:t>4. Effectiveness is not reduced by other common medications</a:t>
            </a:r>
          </a:p>
          <a:p>
            <a:pPr eaLnBrk="1" hangingPunct="1"/>
            <a:r>
              <a:rPr lang="en-US" altLang="en-US">
                <a:latin typeface="Arial" panose="020B0604020202020204" pitchFamily="34" charset="0"/>
                <a:cs typeface="Arial" panose="020B0604020202020204" pitchFamily="34" charset="0"/>
              </a:rPr>
              <a:t>5. May be suitable for breastfeeding women or women who smoke</a:t>
            </a:r>
          </a:p>
          <a:p>
            <a:pPr eaLnBrk="1" hangingPunct="1"/>
            <a:r>
              <a:rPr lang="en-US" altLang="en-US">
                <a:latin typeface="Arial" panose="020B0604020202020204" pitchFamily="34" charset="0"/>
                <a:cs typeface="Arial" panose="020B0604020202020204" pitchFamily="34" charset="0"/>
              </a:rPr>
              <a:t>6. With continued use, menstrual cycles cease in over half of users after the first year, and two-thirds of users after two years of use     </a:t>
            </a:r>
          </a:p>
          <a:p>
            <a:pPr eaLnBrk="1" hangingPunct="1"/>
            <a:r>
              <a:rPr lang="en-US" altLang="en-US">
                <a:latin typeface="Arial" panose="020B0604020202020204" pitchFamily="34" charset="0"/>
                <a:cs typeface="Arial" panose="020B0604020202020204" pitchFamily="34" charset="0"/>
              </a:rPr>
              <a:t>7. Improves symptoms of endometriosis </a:t>
            </a:r>
          </a:p>
          <a:p>
            <a:pPr eaLnBrk="1" hangingPunct="1"/>
            <a:r>
              <a:rPr lang="en-US" altLang="en-US">
                <a:latin typeface="Arial" panose="020B0604020202020204" pitchFamily="34" charset="0"/>
                <a:cs typeface="Arial" panose="020B0604020202020204" pitchFamily="34" charset="0"/>
              </a:rPr>
              <a:t>8. Reduces the risk of endometrial cancer </a:t>
            </a:r>
          </a:p>
          <a:p>
            <a:pPr eaLnBrk="1" hangingPunct="1"/>
            <a:r>
              <a:rPr lang="en-US" altLang="en-US">
                <a:latin typeface="Arial" panose="020B0604020202020204" pitchFamily="34" charset="0"/>
                <a:cs typeface="Arial" panose="020B0604020202020204" pitchFamily="34" charset="0"/>
              </a:rPr>
              <a:t>9. Effective immediately when given during the first 5 days of a normal menstrual period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disadvantages?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Initially, irregular bleeding is the most common side effect</a:t>
            </a:r>
          </a:p>
          <a:p>
            <a:pPr eaLnBrk="1" hangingPunct="1"/>
            <a:r>
              <a:rPr lang="en-US" altLang="en-US">
                <a:latin typeface="Arial" panose="020B0604020202020204" pitchFamily="34" charset="0"/>
                <a:cs typeface="Arial" panose="020B0604020202020204" pitchFamily="34" charset="0"/>
              </a:rPr>
              <a:t>2. Decrease in bone mineral density which may be reversible when a woman stops taking the injection. Calcium supplementation is advised.</a:t>
            </a:r>
          </a:p>
          <a:p>
            <a:pPr eaLnBrk="1" hangingPunct="1"/>
            <a:r>
              <a:rPr lang="en-US" altLang="en-US">
                <a:latin typeface="Arial" panose="020B0604020202020204" pitchFamily="34" charset="0"/>
                <a:cs typeface="Arial" panose="020B0604020202020204" pitchFamily="34" charset="0"/>
              </a:rPr>
              <a:t>3. May be associated with weight gain in some women  </a:t>
            </a:r>
          </a:p>
          <a:p>
            <a:pPr eaLnBrk="1" hangingPunct="1"/>
            <a:r>
              <a:rPr lang="en-US" altLang="en-US">
                <a:latin typeface="Arial" panose="020B0604020202020204" pitchFamily="34" charset="0"/>
                <a:cs typeface="Arial" panose="020B0604020202020204" pitchFamily="34" charset="0"/>
              </a:rPr>
              <a:t>4. Takes an average of nine months after the last injection for the ovaries to start releasing eggs again</a:t>
            </a:r>
          </a:p>
          <a:p>
            <a:pPr eaLnBrk="1" hangingPunct="1"/>
            <a:r>
              <a:rPr lang="en-US" altLang="en-US">
                <a:latin typeface="Arial" panose="020B0604020202020204" pitchFamily="34" charset="0"/>
                <a:cs typeface="Arial" panose="020B0604020202020204" pitchFamily="34" charset="0"/>
              </a:rPr>
              <a:t>5. Does not protect against STIs</a:t>
            </a:r>
          </a:p>
          <a:p>
            <a:pPr eaLnBrk="1" hangingPunct="1"/>
            <a:r>
              <a:rPr lang="en-US" altLang="en-US">
                <a:latin typeface="Arial" panose="020B0604020202020204" pitchFamily="34" charset="0"/>
                <a:cs typeface="Arial" panose="020B0604020202020204" pitchFamily="34" charset="0"/>
              </a:rPr>
              <a:t>6. The lack of a monthly period may be bothersome for some women </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3A0230F-CD1A-4E72-8628-5B9EAF14D6D5}"/>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9F020A-8B90-4D46-A95C-B782330BB6E7}" type="slidenum">
              <a:rPr lang="en-US" altLang="en-US" smtClean="0"/>
              <a:pPr>
                <a:spcBef>
                  <a:spcPct val="0"/>
                </a:spcBef>
              </a:pPr>
              <a:t>19</a:t>
            </a:fld>
            <a:endParaRPr lang="en-US" altLang="en-US"/>
          </a:p>
        </p:txBody>
      </p:sp>
      <p:sp>
        <p:nvSpPr>
          <p:cNvPr id="45059" name="Rectangle 2">
            <a:extLst>
              <a:ext uri="{FF2B5EF4-FFF2-40B4-BE49-F238E27FC236}">
                <a16:creationId xmlns:a16="http://schemas.microsoft.com/office/drawing/2014/main" id="{A57072A5-3A46-4868-92DE-D897F0A2C1E8}"/>
              </a:ext>
            </a:extLst>
          </p:cNvPr>
          <p:cNvSpPr>
            <a:spLocks noGrp="1" noRot="1" noChangeAspect="1" noChangeArrowheads="1" noTextEdit="1"/>
          </p:cNvSpPr>
          <p:nvPr>
            <p:ph type="sldImg"/>
          </p:nvPr>
        </p:nvSpPr>
        <p:spPr>
          <a:xfrm>
            <a:off x="1181100" y="698500"/>
            <a:ext cx="4648200" cy="3486150"/>
          </a:xfrm>
          <a:ln/>
        </p:spPr>
      </p:sp>
      <p:sp>
        <p:nvSpPr>
          <p:cNvPr id="45060" name="Rectangle 3">
            <a:extLst>
              <a:ext uri="{FF2B5EF4-FFF2-40B4-BE49-F238E27FC236}">
                <a16:creationId xmlns:a16="http://schemas.microsoft.com/office/drawing/2014/main" id="{9AB308D4-BA31-4E95-BB57-82E47EEAB370}"/>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Injectable contraceptive or “Depo-Provera” or “the needle”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8364C27-80FE-4F16-AD6A-B370965A75A1}"/>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280A77-00F8-47DE-8077-8C2052E67D21}" type="slidenum">
              <a:rPr lang="en-US" altLang="en-US" smtClean="0"/>
              <a:pPr>
                <a:spcBef>
                  <a:spcPct val="0"/>
                </a:spcBef>
              </a:pPr>
              <a:t>20</a:t>
            </a:fld>
            <a:endParaRPr lang="en-US" altLang="en-US"/>
          </a:p>
        </p:txBody>
      </p:sp>
      <p:sp>
        <p:nvSpPr>
          <p:cNvPr id="47107" name="Rectangle 2">
            <a:extLst>
              <a:ext uri="{FF2B5EF4-FFF2-40B4-BE49-F238E27FC236}">
                <a16:creationId xmlns:a16="http://schemas.microsoft.com/office/drawing/2014/main" id="{19A06DB0-20E4-4F45-965B-29964B0C1FC5}"/>
              </a:ext>
            </a:extLst>
          </p:cNvPr>
          <p:cNvSpPr>
            <a:spLocks noGrp="1" noRot="1" noChangeAspect="1" noChangeArrowheads="1" noTextEdit="1"/>
          </p:cNvSpPr>
          <p:nvPr>
            <p:ph type="sldImg"/>
          </p:nvPr>
        </p:nvSpPr>
        <p:spPr>
          <a:xfrm>
            <a:off x="1181100" y="698500"/>
            <a:ext cx="4648200" cy="3486150"/>
          </a:xfrm>
          <a:ln/>
        </p:spPr>
      </p:sp>
      <p:sp>
        <p:nvSpPr>
          <p:cNvPr id="47108" name="Rectangle 3">
            <a:extLst>
              <a:ext uri="{FF2B5EF4-FFF2-40B4-BE49-F238E27FC236}">
                <a16:creationId xmlns:a16="http://schemas.microsoft.com/office/drawing/2014/main" id="{6BC423E4-03DF-417B-B645-FF1CE3B2FFC5}"/>
              </a:ext>
            </a:extLst>
          </p:cNvPr>
          <p:cNvSpPr>
            <a:spLocks noGrp="1" noChangeArrowheads="1"/>
          </p:cNvSpPr>
          <p:nvPr>
            <p:ph type="body" idx="1"/>
          </p:nvPr>
        </p:nvSpPr>
        <p:spPr>
          <a:xfrm>
            <a:off x="701675" y="4416425"/>
            <a:ext cx="5607050" cy="4181475"/>
          </a:xfrm>
          <a:noFill/>
        </p:spPr>
        <p:txBody>
          <a:bodyPr lIns="93172" tIns="46586" rIns="93172" bIns="46586"/>
          <a:lstStyle/>
          <a:p>
            <a:r>
              <a:rPr lang="en-CA" altLang="en-US" b="1">
                <a:latin typeface="Times New Roman" panose="02020603050405020304" pitchFamily="18" charset="0"/>
              </a:rPr>
              <a:t>Advantages</a:t>
            </a:r>
          </a:p>
          <a:p>
            <a:r>
              <a:rPr lang="en-CA" altLang="en-US">
                <a:latin typeface="Times New Roman" panose="02020603050405020304" pitchFamily="18" charset="0"/>
              </a:rPr>
              <a:t>-One of the most effective forms of birth control</a:t>
            </a:r>
          </a:p>
          <a:p>
            <a:r>
              <a:rPr lang="en-CA" altLang="en-US">
                <a:latin typeface="Times New Roman" panose="02020603050405020304" pitchFamily="18" charset="0"/>
              </a:rPr>
              <a:t>-Reversible</a:t>
            </a:r>
          </a:p>
          <a:p>
            <a:r>
              <a:rPr lang="en-CA" altLang="en-US">
                <a:latin typeface="Times New Roman" panose="02020603050405020304" pitchFamily="18" charset="0"/>
              </a:rPr>
              <a:t>-Can be in for 3-10 years depending on type inserted</a:t>
            </a:r>
          </a:p>
          <a:p>
            <a:r>
              <a:rPr lang="en-CA" altLang="en-US">
                <a:latin typeface="Times New Roman" panose="02020603050405020304" pitchFamily="18" charset="0"/>
              </a:rPr>
              <a:t>-Low cost when averaged over duration of insertion</a:t>
            </a:r>
          </a:p>
          <a:p>
            <a:r>
              <a:rPr lang="en-CA" altLang="en-US">
                <a:latin typeface="Times New Roman" panose="02020603050405020304" pitchFamily="18" charset="0"/>
              </a:rPr>
              <a:t>-Option for women who are breastfeeding or cannot take estrogen</a:t>
            </a:r>
          </a:p>
          <a:p>
            <a:r>
              <a:rPr lang="en-CA" altLang="en-US">
                <a:latin typeface="Times New Roman" panose="02020603050405020304" pitchFamily="18" charset="0"/>
              </a:rPr>
              <a:t>-Reduces risk of endometrial cancer</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Disadvantages</a:t>
            </a:r>
          </a:p>
          <a:p>
            <a:r>
              <a:rPr lang="en-CA" altLang="en-US">
                <a:latin typeface="Times New Roman" panose="02020603050405020304" pitchFamily="18" charset="0"/>
              </a:rPr>
              <a:t>-May cause irregular bleeding/spotting when first inserted</a:t>
            </a:r>
          </a:p>
          <a:p>
            <a:r>
              <a:rPr lang="en-CA" altLang="en-US">
                <a:latin typeface="Times New Roman" panose="02020603050405020304" pitchFamily="18" charset="0"/>
              </a:rPr>
              <a:t>-Large up-front cost</a:t>
            </a:r>
          </a:p>
          <a:p>
            <a:r>
              <a:rPr lang="en-CA" altLang="en-US">
                <a:latin typeface="Times New Roman" panose="02020603050405020304" pitchFamily="18" charset="0"/>
              </a:rPr>
              <a:t>-Pain/discomfort during insertion</a:t>
            </a:r>
          </a:p>
          <a:p>
            <a:r>
              <a:rPr lang="en-CA" altLang="en-US">
                <a:latin typeface="Times New Roman" panose="02020603050405020304" pitchFamily="18" charset="0"/>
              </a:rPr>
              <a:t>-Rare risks with the insertion could include infection, perforation of the uterus, or expulsion of the IUC</a:t>
            </a:r>
          </a:p>
          <a:p>
            <a:r>
              <a:rPr lang="en-CA" altLang="en-US">
                <a:latin typeface="Times New Roman" panose="02020603050405020304" pitchFamily="18" charset="0"/>
              </a:rPr>
              <a:t>-Provides no protection against STIs</a:t>
            </a:r>
          </a:p>
          <a:p>
            <a:pPr eaLnBrk="1" hangingPunct="1"/>
            <a:endParaRPr lang="en-US" altLang="en-US">
              <a:latin typeface="Arial" panose="020B0604020202020204" pitchFamily="34" charset="0"/>
              <a:cs typeface="Arial" panose="020B0604020202020204" pitchFamily="34" charset="0"/>
            </a:endParaRPr>
          </a:p>
          <a:p>
            <a:r>
              <a:rPr lang="en-US" altLang="en-US">
                <a:latin typeface="Times New Roman" panose="02020603050405020304" pitchFamily="18" charset="0"/>
              </a:rPr>
              <a:t>LNG-IUS</a:t>
            </a:r>
          </a:p>
          <a:p>
            <a:r>
              <a:rPr lang="en-US" altLang="en-US" b="1">
                <a:latin typeface="Times New Roman" panose="02020603050405020304" pitchFamily="18" charset="0"/>
              </a:rPr>
              <a:t>Advantages</a:t>
            </a:r>
          </a:p>
          <a:p>
            <a:r>
              <a:rPr lang="en-US" altLang="en-US">
                <a:latin typeface="Times New Roman" panose="02020603050405020304" pitchFamily="18" charset="0"/>
              </a:rPr>
              <a:t>-Very low dose of hormone</a:t>
            </a:r>
          </a:p>
          <a:p>
            <a:r>
              <a:rPr lang="en-US" altLang="en-US">
                <a:latin typeface="Times New Roman" panose="02020603050405020304" pitchFamily="18" charset="0"/>
              </a:rPr>
              <a:t>-May make periods lighter with less cramping</a:t>
            </a:r>
          </a:p>
          <a:p>
            <a:r>
              <a:rPr lang="en-US" altLang="en-US">
                <a:latin typeface="Times New Roman" panose="02020603050405020304" pitchFamily="18" charset="0"/>
              </a:rPr>
              <a:t>-Many women won’t get a period ~6 months after insertion</a:t>
            </a:r>
          </a:p>
          <a:p>
            <a:r>
              <a:rPr lang="en-US" altLang="en-US">
                <a:latin typeface="Times New Roman" panose="02020603050405020304" pitchFamily="18" charset="0"/>
              </a:rPr>
              <a:t>-Improves symptoms of endometriosis</a:t>
            </a:r>
          </a:p>
          <a:p>
            <a:endParaRPr lang="en-US" altLang="en-US">
              <a:latin typeface="Times New Roman" panose="02020603050405020304" pitchFamily="18" charset="0"/>
            </a:endParaRPr>
          </a:p>
          <a:p>
            <a:r>
              <a:rPr lang="en-US" altLang="en-US" b="1">
                <a:latin typeface="Times New Roman" panose="02020603050405020304" pitchFamily="18" charset="0"/>
              </a:rPr>
              <a:t>Disadvantages</a:t>
            </a:r>
          </a:p>
          <a:p>
            <a:r>
              <a:rPr lang="en-US" altLang="en-US">
                <a:latin typeface="Times New Roman" panose="02020603050405020304" pitchFamily="18" charset="0"/>
              </a:rPr>
              <a:t>-Risk of hormonal side effects: acne, headaches, breast tenderness, changes in mood</a:t>
            </a:r>
          </a:p>
          <a:p>
            <a:r>
              <a:rPr lang="en-US" altLang="en-US">
                <a:latin typeface="Times New Roman" panose="02020603050405020304" pitchFamily="18" charset="0"/>
              </a:rPr>
              <a:t>-Irregular bleeding, light or no periods (some think of this as an advantage, others as a disadvantage)</a:t>
            </a:r>
          </a:p>
          <a:p>
            <a:endParaRPr lang="en-US" altLang="en-US">
              <a:latin typeface="Times New Roman" panose="02020603050405020304" pitchFamily="18" charset="0"/>
            </a:endParaRPr>
          </a:p>
          <a:p>
            <a:r>
              <a:rPr lang="en-US" altLang="en-US">
                <a:latin typeface="Times New Roman" panose="02020603050405020304" pitchFamily="18" charset="0"/>
              </a:rPr>
              <a:t>Source: www.sexandu.ca</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E2F67DB-A4CB-415A-8B10-D7EDD9F6D8A9}"/>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9FD893-C2AC-4BBF-9BFC-2F45D2E238C0}" type="slidenum">
              <a:rPr lang="en-US" altLang="en-US" smtClean="0"/>
              <a:pPr>
                <a:spcBef>
                  <a:spcPct val="0"/>
                </a:spcBef>
              </a:pPr>
              <a:t>2</a:t>
            </a:fld>
            <a:endParaRPr lang="en-US" altLang="en-US"/>
          </a:p>
        </p:txBody>
      </p:sp>
      <p:sp>
        <p:nvSpPr>
          <p:cNvPr id="11267" name="Rectangle 2">
            <a:extLst>
              <a:ext uri="{FF2B5EF4-FFF2-40B4-BE49-F238E27FC236}">
                <a16:creationId xmlns:a16="http://schemas.microsoft.com/office/drawing/2014/main" id="{2F50A525-7160-4AA1-BAED-7CA3DFE3FF2A}"/>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AA5FE944-6518-49CC-8B38-50E12DB81582}"/>
              </a:ext>
            </a:extLst>
          </p:cNvPr>
          <p:cNvSpPr>
            <a:spLocks noGrp="1" noChangeArrowheads="1"/>
          </p:cNvSpPr>
          <p:nvPr>
            <p:ph type="body" idx="1"/>
          </p:nvPr>
        </p:nvSpPr>
        <p:spPr>
          <a:noFill/>
        </p:spPr>
        <p:txBody>
          <a:bodyPr/>
          <a:lstStyle/>
          <a:p>
            <a:pPr eaLnBrk="1" hangingPunct="1"/>
            <a:r>
              <a:rPr lang="en-US" altLang="en-US" b="1">
                <a:latin typeface="Arial" panose="020B0604020202020204" pitchFamily="34" charset="0"/>
                <a:cs typeface="Arial" panose="020B0604020202020204" pitchFamily="34" charset="0"/>
              </a:rPr>
              <a:t>Fallopian tube</a:t>
            </a:r>
            <a:r>
              <a:rPr lang="en-US" altLang="en-US">
                <a:latin typeface="Arial" panose="020B0604020202020204" pitchFamily="34" charset="0"/>
                <a:cs typeface="Arial" panose="020B0604020202020204" pitchFamily="34" charset="0"/>
              </a:rPr>
              <a:t>: connects ovaries to the uterus, creating passageway for the egg to be transported from the ovaries to the uterus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Ovary</a:t>
            </a:r>
            <a:r>
              <a:rPr lang="en-US" altLang="en-US">
                <a:latin typeface="Arial" panose="020B0604020202020204" pitchFamily="34" charset="0"/>
                <a:cs typeface="Arial" panose="020B0604020202020204" pitchFamily="34" charset="0"/>
              </a:rPr>
              <a:t>: main reproductive organ. They produce hormones and eggs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Uterus</a:t>
            </a:r>
            <a:r>
              <a:rPr lang="en-US" altLang="en-US">
                <a:latin typeface="Arial" panose="020B0604020202020204" pitchFamily="34" charset="0"/>
                <a:cs typeface="Arial" panose="020B0604020202020204" pitchFamily="34" charset="0"/>
              </a:rPr>
              <a:t>: connects all the organs. This is where a baby develops.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Cervix</a:t>
            </a:r>
            <a:r>
              <a:rPr lang="en-US" altLang="en-US">
                <a:latin typeface="Arial" panose="020B0604020202020204" pitchFamily="34" charset="0"/>
                <a:cs typeface="Arial" panose="020B0604020202020204" pitchFamily="34" charset="0"/>
              </a:rPr>
              <a:t>: neck of the vagina</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Vagina</a:t>
            </a:r>
            <a:r>
              <a:rPr lang="en-US" altLang="en-US">
                <a:latin typeface="Arial" panose="020B0604020202020204" pitchFamily="34" charset="0"/>
                <a:cs typeface="Arial" panose="020B0604020202020204" pitchFamily="34" charset="0"/>
              </a:rPr>
              <a:t>: muscular tube leading from external genitals to the cervix. Menstrual blood leaves the body through this passageway. A penis is inserted in to the vagina during vaginal sex. A baby is delivered from the uterus through the cervix and vaginal opening.</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Source www.sexandu.ca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38F03AF-DCC2-42D5-82BD-6036C216B5EA}"/>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B20F93-FDF3-4BEE-9887-F05304EE3076}" type="slidenum">
              <a:rPr lang="en-US" altLang="en-US" smtClean="0"/>
              <a:pPr>
                <a:spcBef>
                  <a:spcPct val="0"/>
                </a:spcBef>
              </a:pPr>
              <a:t>21</a:t>
            </a:fld>
            <a:endParaRPr lang="en-US" altLang="en-US"/>
          </a:p>
        </p:txBody>
      </p:sp>
      <p:sp>
        <p:nvSpPr>
          <p:cNvPr id="49155" name="Rectangle 2">
            <a:extLst>
              <a:ext uri="{FF2B5EF4-FFF2-40B4-BE49-F238E27FC236}">
                <a16:creationId xmlns:a16="http://schemas.microsoft.com/office/drawing/2014/main" id="{FD822FA9-B0D0-4DFA-B11E-71FD0F4970F6}"/>
              </a:ext>
            </a:extLst>
          </p:cNvPr>
          <p:cNvSpPr>
            <a:spLocks noGrp="1" noRot="1" noChangeAspect="1" noChangeArrowheads="1" noTextEdit="1"/>
          </p:cNvSpPr>
          <p:nvPr>
            <p:ph type="sldImg"/>
          </p:nvPr>
        </p:nvSpPr>
        <p:spPr>
          <a:xfrm>
            <a:off x="1181100" y="698500"/>
            <a:ext cx="4648200" cy="3486150"/>
          </a:xfrm>
          <a:ln/>
        </p:spPr>
      </p:sp>
      <p:sp>
        <p:nvSpPr>
          <p:cNvPr id="49156" name="Rectangle 3">
            <a:extLst>
              <a:ext uri="{FF2B5EF4-FFF2-40B4-BE49-F238E27FC236}">
                <a16:creationId xmlns:a16="http://schemas.microsoft.com/office/drawing/2014/main" id="{A9FBEC5C-D76F-4A5E-A836-18E296691FDF}"/>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Intrauterine System (IUS)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146A272-80A5-48F2-99E8-3400CDB12F09}"/>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151589-7D26-4BD7-A7F0-51A54CCC02F0}" type="slidenum">
              <a:rPr lang="en-US" altLang="en-US" smtClean="0"/>
              <a:pPr>
                <a:spcBef>
                  <a:spcPct val="0"/>
                </a:spcBef>
              </a:pPr>
              <a:t>22</a:t>
            </a:fld>
            <a:endParaRPr lang="en-US" altLang="en-US"/>
          </a:p>
        </p:txBody>
      </p:sp>
      <p:sp>
        <p:nvSpPr>
          <p:cNvPr id="51203" name="Rectangle 2">
            <a:extLst>
              <a:ext uri="{FF2B5EF4-FFF2-40B4-BE49-F238E27FC236}">
                <a16:creationId xmlns:a16="http://schemas.microsoft.com/office/drawing/2014/main" id="{A8B29D1F-6C26-482A-ABB4-DF64598F18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EE7CD74-0B2E-4227-A893-2DF7168D066A}"/>
              </a:ext>
            </a:extLst>
          </p:cNvPr>
          <p:cNvSpPr>
            <a:spLocks noGrp="1" noChangeArrowheads="1"/>
          </p:cNvSpPr>
          <p:nvPr>
            <p:ph type="body" idx="1"/>
          </p:nvPr>
        </p:nvSpPr>
        <p:spPr>
          <a:noFill/>
        </p:spPr>
        <p:txBody>
          <a:bodyPr/>
          <a:lstStyle/>
          <a:p>
            <a:pPr eaLnBrk="1" hangingPunct="1"/>
            <a:r>
              <a:rPr lang="en-CA" altLang="en-US" b="1">
                <a:latin typeface="Arial" panose="020B0604020202020204" pitchFamily="34" charset="0"/>
                <a:cs typeface="Arial" panose="020B0604020202020204" pitchFamily="34" charset="0"/>
              </a:rPr>
              <a:t>Reason:</a:t>
            </a:r>
          </a:p>
          <a:p>
            <a:pPr lvl="1" eaLnBrk="1" hangingPunct="1">
              <a:buSzPct val="65000"/>
              <a:buFont typeface="Wingdings" panose="05000000000000000000" pitchFamily="2" charset="2"/>
              <a:buChar char="§"/>
            </a:pPr>
            <a:r>
              <a:rPr lang="en-CA" altLang="en-US" sz="2400">
                <a:latin typeface="Arial" panose="020B0604020202020204" pitchFamily="34" charset="0"/>
                <a:cs typeface="Arial" panose="020B0604020202020204" pitchFamily="34" charset="0"/>
              </a:rPr>
              <a:t>Your body is getting used to birth control</a:t>
            </a:r>
          </a:p>
          <a:p>
            <a:pPr lvl="1" eaLnBrk="1" hangingPunct="1">
              <a:buSzPct val="65000"/>
              <a:buFont typeface="Wingdings" panose="05000000000000000000" pitchFamily="2" charset="2"/>
              <a:buChar char="§"/>
            </a:pPr>
            <a:r>
              <a:rPr lang="en-CA" altLang="en-US" sz="2400">
                <a:latin typeface="Arial" panose="020B0604020202020204" pitchFamily="34" charset="0"/>
                <a:cs typeface="Arial" panose="020B0604020202020204" pitchFamily="34" charset="0"/>
              </a:rPr>
              <a:t>Fluctuating hormone levels when you start</a:t>
            </a:r>
          </a:p>
          <a:p>
            <a:pPr eaLnBrk="1" hangingPunct="1">
              <a:buFontTx/>
              <a:buChar char="-"/>
            </a:pPr>
            <a:endParaRPr lang="en-CA" altLang="en-US">
              <a:latin typeface="Arial" panose="020B0604020202020204" pitchFamily="34" charset="0"/>
              <a:cs typeface="Arial" panose="020B0604020202020204" pitchFamily="34" charset="0"/>
            </a:endParaRPr>
          </a:p>
          <a:p>
            <a:pPr eaLnBrk="1" hangingPunct="1"/>
            <a:r>
              <a:rPr lang="en-CA" altLang="en-US" b="1">
                <a:latin typeface="Arial" panose="020B0604020202020204" pitchFamily="34" charset="0"/>
                <a:cs typeface="Arial" panose="020B0604020202020204" pitchFamily="34" charset="0"/>
              </a:rPr>
              <a:t>When will it stop?</a:t>
            </a:r>
          </a:p>
          <a:p>
            <a:pPr lvl="1" eaLnBrk="1" hangingPunct="1">
              <a:buSzPct val="65000"/>
              <a:buFont typeface="Wingdings" panose="05000000000000000000" pitchFamily="2" charset="2"/>
              <a:buChar char="§"/>
            </a:pPr>
            <a:r>
              <a:rPr lang="en-CA" altLang="en-US" sz="2400">
                <a:latin typeface="Arial" panose="020B0604020202020204" pitchFamily="34" charset="0"/>
                <a:cs typeface="Arial" panose="020B0604020202020204" pitchFamily="34" charset="0"/>
              </a:rPr>
              <a:t>Most symptoms are normal and will decrease or stop in the first 2-3 months.</a:t>
            </a:r>
          </a:p>
          <a:p>
            <a:pPr eaLnBrk="1" hangingPunct="1"/>
            <a:endParaRPr lang="en-CA" altLang="en-US" b="1">
              <a:latin typeface="Arial" panose="020B0604020202020204" pitchFamily="34" charset="0"/>
              <a:cs typeface="Arial" panose="020B0604020202020204" pitchFamily="34" charset="0"/>
            </a:endParaRPr>
          </a:p>
          <a:p>
            <a:pPr eaLnBrk="1" hangingPunct="1"/>
            <a:r>
              <a:rPr lang="en-CA" altLang="en-US" b="1">
                <a:latin typeface="Arial" panose="020B0604020202020204" pitchFamily="34" charset="0"/>
                <a:cs typeface="Arial" panose="020B0604020202020204" pitchFamily="34" charset="0"/>
              </a:rPr>
              <a:t>If they bother you or don’t get better:</a:t>
            </a:r>
          </a:p>
          <a:p>
            <a:pPr lvl="1" eaLnBrk="1" hangingPunct="1">
              <a:buSzPct val="65000"/>
              <a:buFont typeface="Wingdings" panose="05000000000000000000" pitchFamily="2" charset="2"/>
              <a:buChar char="§"/>
            </a:pPr>
            <a:r>
              <a:rPr lang="en-CA" altLang="en-US" sz="2400">
                <a:latin typeface="Arial" panose="020B0604020202020204" pitchFamily="34" charset="0"/>
                <a:cs typeface="Arial" panose="020B0604020202020204" pitchFamily="34" charset="0"/>
              </a:rPr>
              <a:t>Talk to your healthcare provider </a:t>
            </a:r>
          </a:p>
          <a:p>
            <a:pPr lvl="1" eaLnBrk="1" hangingPunct="1">
              <a:buSzPct val="65000"/>
              <a:buFont typeface="Wingdings" panose="05000000000000000000" pitchFamily="2" charset="2"/>
              <a:buChar char="§"/>
            </a:pPr>
            <a:r>
              <a:rPr lang="en-CA" altLang="en-US" sz="2400">
                <a:latin typeface="Arial" panose="020B0604020202020204" pitchFamily="34" charset="0"/>
                <a:cs typeface="Arial" panose="020B0604020202020204" pitchFamily="34" charset="0"/>
              </a:rPr>
              <a:t>There might be a method that’s better suited for you.</a:t>
            </a:r>
            <a:endParaRPr lang="en-US" altLang="en-US" sz="2400">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B6895B1-E03D-42AB-9292-714A81B6981A}"/>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6B91F4-43D1-48C8-BC56-056F16CCD7E2}" type="slidenum">
              <a:rPr lang="en-US" altLang="en-US" smtClean="0"/>
              <a:pPr>
                <a:spcBef>
                  <a:spcPct val="0"/>
                </a:spcBef>
              </a:pPr>
              <a:t>23</a:t>
            </a:fld>
            <a:endParaRPr lang="en-US" altLang="en-US"/>
          </a:p>
        </p:txBody>
      </p:sp>
      <p:sp>
        <p:nvSpPr>
          <p:cNvPr id="53251" name="Rectangle 2">
            <a:extLst>
              <a:ext uri="{FF2B5EF4-FFF2-40B4-BE49-F238E27FC236}">
                <a16:creationId xmlns:a16="http://schemas.microsoft.com/office/drawing/2014/main" id="{7E86B226-32F5-4C54-A2C8-DEF2EB098DF1}"/>
              </a:ext>
            </a:extLst>
          </p:cNvPr>
          <p:cNvSpPr>
            <a:spLocks noGrp="1" noRot="1" noChangeAspect="1" noChangeArrowheads="1" noTextEdit="1"/>
          </p:cNvSpPr>
          <p:nvPr>
            <p:ph type="sldImg"/>
          </p:nvPr>
        </p:nvSpPr>
        <p:spPr>
          <a:xfrm>
            <a:off x="1181100" y="698500"/>
            <a:ext cx="4648200" cy="3486150"/>
          </a:xfrm>
          <a:ln/>
        </p:spPr>
      </p:sp>
      <p:sp>
        <p:nvSpPr>
          <p:cNvPr id="71684" name="Rectangle 3">
            <a:extLst>
              <a:ext uri="{FF2B5EF4-FFF2-40B4-BE49-F238E27FC236}">
                <a16:creationId xmlns:a16="http://schemas.microsoft.com/office/drawing/2014/main" id="{413E5B62-00DA-4C51-A28A-250B5FE6CABD}"/>
              </a:ext>
            </a:extLst>
          </p:cNvPr>
          <p:cNvSpPr>
            <a:spLocks noGrp="1" noChangeArrowheads="1"/>
          </p:cNvSpPr>
          <p:nvPr>
            <p:ph type="body" idx="1"/>
          </p:nvPr>
        </p:nvSpPr>
        <p:spPr>
          <a:xfrm>
            <a:off x="701675" y="4416425"/>
            <a:ext cx="5607050" cy="4181475"/>
          </a:xfrm>
        </p:spPr>
        <p:txBody>
          <a:bodyPr lIns="93172" tIns="46586" rIns="93172" bIns="46586"/>
          <a:lstStyle/>
          <a:p>
            <a:pPr>
              <a:defRPr/>
            </a:pPr>
            <a:r>
              <a:rPr lang="en-CA" dirty="0">
                <a:latin typeface="Arial" panose="020B0604020202020204" pitchFamily="34" charset="0"/>
                <a:cs typeface="Arial" panose="020B0604020202020204" pitchFamily="34" charset="0"/>
              </a:rPr>
              <a:t>https://www.healthunit.com/emergency-contraception</a:t>
            </a:r>
          </a:p>
          <a:p>
            <a:pPr>
              <a:defRPr/>
            </a:pPr>
            <a:endParaRPr lang="en-CA" dirty="0">
              <a:latin typeface="Arial" panose="020B0604020202020204" pitchFamily="34" charset="0"/>
              <a:cs typeface="Arial" panose="020B0604020202020204" pitchFamily="34" charset="0"/>
            </a:endParaRPr>
          </a:p>
          <a:p>
            <a:pPr>
              <a:defRPr/>
            </a:pPr>
            <a:r>
              <a:rPr lang="en-CA" dirty="0">
                <a:latin typeface="Arial" panose="020B0604020202020204" pitchFamily="34" charset="0"/>
                <a:cs typeface="Arial" panose="020B0604020202020204" pitchFamily="34" charset="0"/>
              </a:rPr>
              <a:t>Two options:</a:t>
            </a:r>
          </a:p>
          <a:p>
            <a:pPr>
              <a:defRPr/>
            </a:pPr>
            <a:endParaRPr lang="en-CA" dirty="0">
              <a:latin typeface="Arial" panose="020B0604020202020204" pitchFamily="34" charset="0"/>
              <a:cs typeface="Arial" panose="020B0604020202020204" pitchFamily="34" charset="0"/>
            </a:endParaRPr>
          </a:p>
          <a:p>
            <a:pPr marL="228600" indent="-228600">
              <a:buFontTx/>
              <a:buAutoNum type="arabicPeriod"/>
              <a:defRPr/>
            </a:pPr>
            <a:r>
              <a:rPr lang="en-CA" dirty="0">
                <a:latin typeface="Arial" panose="020B0604020202020204" pitchFamily="34" charset="0"/>
                <a:cs typeface="Arial" panose="020B0604020202020204" pitchFamily="34" charset="0"/>
              </a:rPr>
              <a:t>Plan B : </a:t>
            </a:r>
            <a:r>
              <a:rPr lang="en-US" dirty="0"/>
              <a:t>Plan B is a safe form of emergency contraception that only contains progestin. It is used to prevent pregnancy up to 72 hours (3 days) after a single act of unprotected intercourse, however, there is some evidence that it may be used up to 120 hours (5 days) after unprotected intercourse, but that it may not be as effective. It may not be effective for women who weigh more than 165 pounds. According to Health Canada Plan B is not effective if you are over 176 pounds. Plan B is not intended as a method of birth control; it is for emergency use only.</a:t>
            </a:r>
          </a:p>
          <a:p>
            <a:pPr>
              <a:defRPr/>
            </a:pPr>
            <a:r>
              <a:rPr lang="en-CA" dirty="0">
                <a:latin typeface="Arial" panose="020B0604020202020204" pitchFamily="34" charset="0"/>
                <a:cs typeface="Arial" panose="020B0604020202020204" pitchFamily="34" charset="0"/>
              </a:rPr>
              <a:t>2. Ella: </a:t>
            </a:r>
            <a:r>
              <a:rPr lang="en-US" dirty="0">
                <a:latin typeface="Arial" panose="020B0604020202020204" pitchFamily="34" charset="0"/>
                <a:cs typeface="Arial" panose="020B0604020202020204" pitchFamily="34" charset="0"/>
              </a:rPr>
              <a:t>Ella is a type of emergency contraceptive pill (ECP) that is available only by prescription. The active ingredient of Ella is </a:t>
            </a:r>
            <a:r>
              <a:rPr lang="en-US" dirty="0" err="1">
                <a:latin typeface="Arial" panose="020B0604020202020204" pitchFamily="34" charset="0"/>
                <a:cs typeface="Arial" panose="020B0604020202020204" pitchFamily="34" charset="0"/>
              </a:rPr>
              <a:t>ulipristal</a:t>
            </a:r>
            <a:r>
              <a:rPr lang="en-US" dirty="0">
                <a:latin typeface="Arial" panose="020B0604020202020204" pitchFamily="34" charset="0"/>
                <a:cs typeface="Arial" panose="020B0604020202020204" pitchFamily="34" charset="0"/>
              </a:rPr>
              <a:t> acetate. It works by blocking the effects of the hormone progesterone. Ella is used to prevent pregnancy up to 120 hours (5 days) after unprotected intercourse. It may be less effective for women who have a Body Mass Index (BMI) over 30kg/m2 or are 194 pounds or more. Ella is not intended as a method of birth control; it is for emergency use only.</a:t>
            </a:r>
            <a:endParaRPr lang="en-CA" dirty="0">
              <a:latin typeface="Arial" panose="020B0604020202020204" pitchFamily="34" charset="0"/>
              <a:cs typeface="Arial" panose="020B0604020202020204" pitchFamily="34" charset="0"/>
            </a:endParaRPr>
          </a:p>
          <a:p>
            <a:pPr>
              <a:defRPr/>
            </a:pPr>
            <a:endParaRPr lang="en-CA" dirty="0">
              <a:latin typeface="Arial" panose="020B0604020202020204" pitchFamily="34" charset="0"/>
              <a:cs typeface="Arial" panose="020B0604020202020204" pitchFamily="34" charset="0"/>
            </a:endParaRPr>
          </a:p>
          <a:p>
            <a:pPr>
              <a:defRPr/>
            </a:pPr>
            <a:r>
              <a:rPr lang="en-CA" dirty="0">
                <a:latin typeface="Arial" panose="020B0604020202020204" pitchFamily="34" charset="0"/>
                <a:cs typeface="Arial" panose="020B0604020202020204" pitchFamily="34" charset="0"/>
              </a:rPr>
              <a:t>Emergency contraception is intended for occasional use only. You should not rely on EC as your primary method of birth control, as it’s less effective than regular contraceptive methods.  It does not, by any means, protect against Sexually transmitted infections.</a:t>
            </a:r>
          </a:p>
          <a:p>
            <a:pPr>
              <a:defRPr/>
            </a:pPr>
            <a:endParaRPr lang="en-CA" dirty="0">
              <a:latin typeface="Arial" panose="020B0604020202020204" pitchFamily="34" charset="0"/>
              <a:cs typeface="Arial" panose="020B0604020202020204" pitchFamily="34" charset="0"/>
            </a:endParaRPr>
          </a:p>
          <a:p>
            <a:pPr>
              <a:defRPr/>
            </a:pPr>
            <a:r>
              <a:rPr lang="en-CA" dirty="0">
                <a:latin typeface="Arial" panose="020B0604020202020204" pitchFamily="34" charset="0"/>
                <a:cs typeface="Arial" panose="020B0604020202020204" pitchFamily="34" charset="0"/>
              </a:rPr>
              <a:t>Someone who takes ECP should expect their period to come at the regular time.  If their period is late they should see a medical professional for a pregnancy test.</a:t>
            </a:r>
          </a:p>
          <a:p>
            <a:pPr>
              <a:defRPr/>
            </a:pPr>
            <a:endParaRPr lang="en-CA" b="1" dirty="0">
              <a:latin typeface="Arial" panose="020B0604020202020204" pitchFamily="34" charset="0"/>
              <a:cs typeface="Arial" panose="020B0604020202020204" pitchFamily="34" charset="0"/>
            </a:endParaRPr>
          </a:p>
          <a:p>
            <a:pPr>
              <a:defRPr/>
            </a:pPr>
            <a:r>
              <a:rPr lang="en-CA" b="1" dirty="0">
                <a:latin typeface="Arial" panose="020B0604020202020204" pitchFamily="34" charset="0"/>
                <a:cs typeface="Arial" panose="020B0604020202020204" pitchFamily="34" charset="0"/>
              </a:rPr>
              <a:t>Emergency Contraception (EC) can prevent an unplanned pregnancy in the following situations:</a:t>
            </a:r>
            <a:endParaRPr lang="en-CA" dirty="0">
              <a:latin typeface="Arial" panose="020B0604020202020204" pitchFamily="34" charset="0"/>
              <a:cs typeface="Arial" panose="020B0604020202020204" pitchFamily="34" charset="0"/>
            </a:endParaRPr>
          </a:p>
          <a:p>
            <a:pPr marL="171450" indent="-171450">
              <a:buFont typeface="Arial" pitchFamily="34" charset="0"/>
              <a:buChar char="•"/>
              <a:defRPr/>
            </a:pPr>
            <a:r>
              <a:rPr lang="en-CA" dirty="0">
                <a:latin typeface="Arial" panose="020B0604020202020204" pitchFamily="34" charset="0"/>
                <a:cs typeface="Arial" panose="020B0604020202020204" pitchFamily="34" charset="0"/>
              </a:rPr>
              <a:t>No contraception was used</a:t>
            </a:r>
          </a:p>
          <a:p>
            <a:pPr marL="171450" indent="-171450">
              <a:buFont typeface="Arial" pitchFamily="34" charset="0"/>
              <a:buChar char="•"/>
              <a:defRPr/>
            </a:pPr>
            <a:r>
              <a:rPr lang="en-CA" dirty="0">
                <a:latin typeface="Arial" panose="020B0604020202020204" pitchFamily="34" charset="0"/>
                <a:cs typeface="Arial" panose="020B0604020202020204" pitchFamily="34" charset="0"/>
              </a:rPr>
              <a:t>Missed birth control pills, patch, or ring</a:t>
            </a:r>
          </a:p>
          <a:p>
            <a:pPr marL="171450" indent="-171450">
              <a:buFont typeface="Arial" pitchFamily="34" charset="0"/>
              <a:buChar char="•"/>
              <a:defRPr/>
            </a:pPr>
            <a:r>
              <a:rPr lang="en-CA" dirty="0">
                <a:latin typeface="Arial" panose="020B0604020202020204" pitchFamily="34" charset="0"/>
                <a:cs typeface="Arial" panose="020B0604020202020204" pitchFamily="34" charset="0"/>
              </a:rPr>
              <a:t>The condom slipped, broke, or leaked</a:t>
            </a:r>
          </a:p>
          <a:p>
            <a:pPr marL="171450" indent="-171450">
              <a:buFont typeface="Arial" pitchFamily="34" charset="0"/>
              <a:buChar char="•"/>
              <a:defRPr/>
            </a:pPr>
            <a:r>
              <a:rPr lang="en-CA" dirty="0">
                <a:latin typeface="Arial" panose="020B0604020202020204" pitchFamily="34" charset="0"/>
                <a:cs typeface="Arial" panose="020B0604020202020204" pitchFamily="34" charset="0"/>
              </a:rPr>
              <a:t>The diaphragm or cervical cap is dislodged during sexual intercourse or was removed too early</a:t>
            </a:r>
          </a:p>
          <a:p>
            <a:pPr marL="171450" indent="-171450">
              <a:buFont typeface="Arial" pitchFamily="34" charset="0"/>
              <a:buChar char="•"/>
              <a:defRPr/>
            </a:pPr>
            <a:r>
              <a:rPr lang="en-CA" dirty="0">
                <a:latin typeface="Arial" panose="020B0604020202020204" pitchFamily="34" charset="0"/>
                <a:cs typeface="Arial" panose="020B0604020202020204" pitchFamily="34" charset="0"/>
              </a:rPr>
              <a:t>Error in the calculation of the fertility period</a:t>
            </a:r>
          </a:p>
          <a:p>
            <a:pPr marL="171450" indent="-171450">
              <a:buFont typeface="Arial" pitchFamily="34" charset="0"/>
              <a:buChar char="•"/>
              <a:defRPr/>
            </a:pPr>
            <a:r>
              <a:rPr lang="en-CA" dirty="0">
                <a:latin typeface="Arial" panose="020B0604020202020204" pitchFamily="34" charset="0"/>
                <a:cs typeface="Arial" panose="020B0604020202020204" pitchFamily="34" charset="0"/>
              </a:rPr>
              <a:t>Non-consensual sexual intercourse (sexual assault)</a:t>
            </a:r>
          </a:p>
          <a:p>
            <a:pPr marL="171450" indent="-171450">
              <a:buFont typeface="Arial" pitchFamily="34" charset="0"/>
              <a:buChar char="•"/>
              <a:defRPr/>
            </a:pPr>
            <a:endParaRPr lang="en-CA" dirty="0">
              <a:latin typeface="Arial" panose="020B0604020202020204" pitchFamily="34" charset="0"/>
              <a:cs typeface="Arial" panose="020B0604020202020204" pitchFamily="34" charset="0"/>
            </a:endParaRPr>
          </a:p>
          <a:p>
            <a:pPr>
              <a:buFont typeface="Arial" pitchFamily="34" charset="0"/>
              <a:buNone/>
              <a:defRPr/>
            </a:pPr>
            <a:r>
              <a:rPr lang="en-US" sz="800" dirty="0">
                <a:latin typeface="Arial" panose="020B0604020202020204" pitchFamily="34" charset="0"/>
                <a:cs typeface="Arial" panose="020B0604020202020204" pitchFamily="34" charset="0"/>
              </a:rPr>
              <a:t>If implantation does occur, EC does not harm fetus</a:t>
            </a:r>
          </a:p>
          <a:p>
            <a:pPr>
              <a:buFont typeface="Arial" pitchFamily="34" charset="0"/>
              <a:buNone/>
              <a:defRPr/>
            </a:pPr>
            <a:endParaRPr lang="en-CA" dirty="0">
              <a:latin typeface="Arial" panose="020B0604020202020204" pitchFamily="34" charset="0"/>
              <a:cs typeface="Arial" panose="020B0604020202020204" pitchFamily="34" charset="0"/>
            </a:endParaRPr>
          </a:p>
          <a:p>
            <a:pPr>
              <a:buFont typeface="Arial" pitchFamily="34" charset="0"/>
              <a:buNone/>
              <a:defRPr/>
            </a:pPr>
            <a:r>
              <a:rPr lang="en-CA" dirty="0">
                <a:latin typeface="Arial" panose="020B0604020202020204" pitchFamily="34" charset="0"/>
                <a:cs typeface="Arial" panose="020B0604020202020204" pitchFamily="34" charset="0"/>
              </a:rPr>
              <a:t>Insertion of a copper IUD up to five days after unprotected sex can also be used an emergency contraception</a:t>
            </a:r>
          </a:p>
          <a:p>
            <a:pPr>
              <a:buFont typeface="Arial" pitchFamily="34" charset="0"/>
              <a:buNone/>
              <a:defRPr/>
            </a:pPr>
            <a:endParaRPr lang="en-CA" dirty="0">
              <a:latin typeface="Arial" panose="020B0604020202020204" pitchFamily="34" charset="0"/>
              <a:cs typeface="Arial" panose="020B0604020202020204" pitchFamily="34" charset="0"/>
            </a:endParaRPr>
          </a:p>
          <a:p>
            <a:pPr eaLnBrk="1" hangingPunct="1">
              <a:defRPr/>
            </a:pPr>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1A08EA6-6578-4EED-8C38-AF3ECE4C94C9}"/>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1B6E3F-149B-4CA8-92B8-47FA2E72E137}" type="slidenum">
              <a:rPr lang="en-US" altLang="en-US" smtClean="0"/>
              <a:pPr>
                <a:spcBef>
                  <a:spcPct val="0"/>
                </a:spcBef>
              </a:pPr>
              <a:t>25</a:t>
            </a:fld>
            <a:endParaRPr lang="en-US" altLang="en-US"/>
          </a:p>
        </p:txBody>
      </p:sp>
      <p:sp>
        <p:nvSpPr>
          <p:cNvPr id="56323" name="Rectangle 2">
            <a:extLst>
              <a:ext uri="{FF2B5EF4-FFF2-40B4-BE49-F238E27FC236}">
                <a16:creationId xmlns:a16="http://schemas.microsoft.com/office/drawing/2014/main" id="{AFD59871-6EF1-4031-A956-485B167097D8}"/>
              </a:ext>
            </a:extLst>
          </p:cNvPr>
          <p:cNvSpPr>
            <a:spLocks noGrp="1" noRot="1" noChangeAspect="1" noChangeArrowheads="1" noTextEdit="1"/>
          </p:cNvSpPr>
          <p:nvPr>
            <p:ph type="sldImg"/>
          </p:nvPr>
        </p:nvSpPr>
        <p:spPr>
          <a:xfrm>
            <a:off x="1181100" y="698500"/>
            <a:ext cx="4648200" cy="3486150"/>
          </a:xfrm>
          <a:ln/>
        </p:spPr>
      </p:sp>
      <p:sp>
        <p:nvSpPr>
          <p:cNvPr id="56324" name="Rectangle 3">
            <a:extLst>
              <a:ext uri="{FF2B5EF4-FFF2-40B4-BE49-F238E27FC236}">
                <a16:creationId xmlns:a16="http://schemas.microsoft.com/office/drawing/2014/main" id="{20196C5D-5889-41F2-AAF9-D901403E1E21}"/>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Condom Demonstration: (may choose to demonstrate with a real condom while showing the slides)</a:t>
            </a:r>
          </a:p>
          <a:p>
            <a:pPr eaLnBrk="1" hangingPunct="1"/>
            <a:r>
              <a:rPr lang="en-US" altLang="en-US">
                <a:latin typeface="Arial" panose="020B0604020202020204" pitchFamily="34" charset="0"/>
                <a:cs typeface="Arial" panose="020B0604020202020204" pitchFamily="34" charset="0"/>
              </a:rPr>
              <a:t>https://teachingsexualhealth.ca/teachers/resource/male-condom-demonstration/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Available widely without a prescription</a:t>
            </a:r>
          </a:p>
          <a:p>
            <a:pPr eaLnBrk="1" hangingPunct="1"/>
            <a:r>
              <a:rPr lang="en-US" altLang="en-US">
                <a:latin typeface="Arial" panose="020B0604020202020204" pitchFamily="34" charset="0"/>
                <a:cs typeface="Arial" panose="020B0604020202020204" pitchFamily="34" charset="0"/>
              </a:rPr>
              <a:t>2. Inexpensive</a:t>
            </a:r>
          </a:p>
          <a:p>
            <a:pPr eaLnBrk="1" hangingPunct="1"/>
            <a:r>
              <a:rPr lang="en-US" altLang="en-US">
                <a:latin typeface="Arial" panose="020B0604020202020204" pitchFamily="34" charset="0"/>
                <a:cs typeface="Arial" panose="020B0604020202020204" pitchFamily="34" charset="0"/>
              </a:rPr>
              <a:t>3. Latex condoms protect against STIs</a:t>
            </a:r>
          </a:p>
          <a:p>
            <a:pPr eaLnBrk="1" hangingPunct="1"/>
            <a:r>
              <a:rPr lang="en-US" altLang="en-US">
                <a:latin typeface="Arial" panose="020B0604020202020204" pitchFamily="34" charset="0"/>
                <a:cs typeface="Arial" panose="020B0604020202020204" pitchFamily="34" charset="0"/>
              </a:rPr>
              <a:t>4. Allows the male partner to assume some responsibility for birth control</a:t>
            </a:r>
          </a:p>
          <a:p>
            <a:pPr eaLnBrk="1" hangingPunct="1"/>
            <a:r>
              <a:rPr lang="en-US" altLang="en-US">
                <a:latin typeface="Arial" panose="020B0604020202020204" pitchFamily="34" charset="0"/>
                <a:cs typeface="Arial" panose="020B0604020202020204" pitchFamily="34" charset="0"/>
              </a:rPr>
              <a:t>5. Both partners can participate in their use</a:t>
            </a:r>
          </a:p>
          <a:p>
            <a:pPr eaLnBrk="1" hangingPunct="1"/>
            <a:r>
              <a:rPr lang="en-US" altLang="en-US">
                <a:latin typeface="Arial" panose="020B0604020202020204" pitchFamily="34" charset="0"/>
                <a:cs typeface="Arial" panose="020B0604020202020204" pitchFamily="34" charset="0"/>
              </a:rPr>
              <a:t>6. May help the wearer avoid premature ejaculation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disadvantages?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Must be available at time of intercourse</a:t>
            </a:r>
          </a:p>
          <a:p>
            <a:pPr eaLnBrk="1" hangingPunct="1"/>
            <a:r>
              <a:rPr lang="en-US" altLang="en-US">
                <a:latin typeface="Arial" panose="020B0604020202020204" pitchFamily="34" charset="0"/>
                <a:cs typeface="Arial" panose="020B0604020202020204" pitchFamily="34" charset="0"/>
              </a:rPr>
              <a:t>2. May slip or break during intercourse</a:t>
            </a:r>
          </a:p>
          <a:p>
            <a:pPr eaLnBrk="1" hangingPunct="1"/>
            <a:r>
              <a:rPr lang="en-US" altLang="en-US">
                <a:latin typeface="Arial" panose="020B0604020202020204" pitchFamily="34" charset="0"/>
                <a:cs typeface="Arial" panose="020B0604020202020204" pitchFamily="34" charset="0"/>
              </a:rPr>
              <a:t>3. Must be stored and handled properly</a:t>
            </a:r>
          </a:p>
          <a:p>
            <a:pPr eaLnBrk="1" hangingPunct="1"/>
            <a:r>
              <a:rPr lang="en-US" altLang="en-US">
                <a:latin typeface="Arial" panose="020B0604020202020204" pitchFamily="34" charset="0"/>
                <a:cs typeface="Arial" panose="020B0604020202020204" pitchFamily="34" charset="0"/>
              </a:rPr>
              <a:t>4. People with latex allergies cannot use latex condoms, but may be able to use non-latex condoms</a:t>
            </a:r>
          </a:p>
          <a:p>
            <a:pPr eaLnBrk="1" hangingPunct="1"/>
            <a:r>
              <a:rPr lang="en-US" altLang="en-US">
                <a:latin typeface="Arial" panose="020B0604020202020204" pitchFamily="34" charset="0"/>
                <a:cs typeface="Arial" panose="020B0604020202020204" pitchFamily="34" charset="0"/>
              </a:rPr>
              <a:t>5. May reduce sensitivity for either partner</a:t>
            </a:r>
          </a:p>
          <a:p>
            <a:pPr eaLnBrk="1" hangingPunct="1"/>
            <a:r>
              <a:rPr lang="en-US" altLang="en-US">
                <a:latin typeface="Arial" panose="020B0604020202020204" pitchFamily="34" charset="0"/>
                <a:cs typeface="Arial" panose="020B0604020202020204" pitchFamily="34" charset="0"/>
              </a:rPr>
              <a:t>6. May interfere with the maintenance of an erection</a:t>
            </a:r>
          </a:p>
          <a:p>
            <a:pPr eaLnBrk="1" hangingPunct="1"/>
            <a:r>
              <a:rPr lang="en-US" altLang="en-US">
                <a:latin typeface="Arial" panose="020B0604020202020204" pitchFamily="34" charset="0"/>
                <a:cs typeface="Arial" panose="020B0604020202020204" pitchFamily="34" charset="0"/>
              </a:rPr>
              <a:t>7. May reduce spontaneity </a:t>
            </a:r>
          </a:p>
          <a:p>
            <a:pPr eaLnBrk="1" hangingPunct="1"/>
            <a:r>
              <a:rPr lang="en-US" altLang="en-US">
                <a:latin typeface="Arial" panose="020B0604020202020204" pitchFamily="34" charset="0"/>
                <a:cs typeface="Arial" panose="020B0604020202020204" pitchFamily="34" charset="0"/>
              </a:rPr>
              <a:t>8. Lambskin condoms do not protect against STIs</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6219695-FD00-455C-AB82-8C28DEA2F275}"/>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A56608-CD74-4CB7-90DA-81695DEA83A5}" type="slidenum">
              <a:rPr lang="en-US" altLang="en-US" smtClean="0"/>
              <a:pPr>
                <a:spcBef>
                  <a:spcPct val="0"/>
                </a:spcBef>
              </a:pPr>
              <a:t>26</a:t>
            </a:fld>
            <a:endParaRPr lang="en-US" altLang="en-US"/>
          </a:p>
        </p:txBody>
      </p:sp>
      <p:sp>
        <p:nvSpPr>
          <p:cNvPr id="58371" name="Rectangle 2">
            <a:extLst>
              <a:ext uri="{FF2B5EF4-FFF2-40B4-BE49-F238E27FC236}">
                <a16:creationId xmlns:a16="http://schemas.microsoft.com/office/drawing/2014/main" id="{BB7B65D9-6738-45B6-95E3-71B58E26D2A8}"/>
              </a:ext>
            </a:extLst>
          </p:cNvPr>
          <p:cNvSpPr>
            <a:spLocks noGrp="1" noRot="1" noChangeAspect="1" noChangeArrowheads="1" noTextEdit="1"/>
          </p:cNvSpPr>
          <p:nvPr>
            <p:ph type="sldImg"/>
          </p:nvPr>
        </p:nvSpPr>
        <p:spPr>
          <a:xfrm>
            <a:off x="1181100" y="698500"/>
            <a:ext cx="4648200" cy="3486150"/>
          </a:xfrm>
          <a:ln/>
        </p:spPr>
      </p:sp>
      <p:sp>
        <p:nvSpPr>
          <p:cNvPr id="58372" name="Rectangle 3">
            <a:extLst>
              <a:ext uri="{FF2B5EF4-FFF2-40B4-BE49-F238E27FC236}">
                <a16:creationId xmlns:a16="http://schemas.microsoft.com/office/drawing/2014/main" id="{DF0E9041-F0D3-4E8E-A77B-44080F5E7CC1}"/>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E677D05-4666-4E81-B9F4-4F20E24C03C0}"/>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FC91B4-08C5-481F-8793-FD8C9304EDF2}" type="slidenum">
              <a:rPr lang="en-US" altLang="en-US" smtClean="0"/>
              <a:pPr>
                <a:spcBef>
                  <a:spcPct val="0"/>
                </a:spcBef>
              </a:pPr>
              <a:t>27</a:t>
            </a:fld>
            <a:endParaRPr lang="en-US" altLang="en-US"/>
          </a:p>
        </p:txBody>
      </p:sp>
      <p:sp>
        <p:nvSpPr>
          <p:cNvPr id="60419" name="Rectangle 2">
            <a:extLst>
              <a:ext uri="{FF2B5EF4-FFF2-40B4-BE49-F238E27FC236}">
                <a16:creationId xmlns:a16="http://schemas.microsoft.com/office/drawing/2014/main" id="{8B0CBCAC-C967-4DDA-A5DB-5177980420C7}"/>
              </a:ext>
            </a:extLst>
          </p:cNvPr>
          <p:cNvSpPr>
            <a:spLocks noGrp="1" noRot="1" noChangeAspect="1" noChangeArrowheads="1" noTextEdit="1"/>
          </p:cNvSpPr>
          <p:nvPr>
            <p:ph type="sldImg"/>
          </p:nvPr>
        </p:nvSpPr>
        <p:spPr>
          <a:xfrm>
            <a:off x="1181100" y="698500"/>
            <a:ext cx="4648200" cy="3486150"/>
          </a:xfrm>
          <a:ln/>
        </p:spPr>
      </p:sp>
      <p:sp>
        <p:nvSpPr>
          <p:cNvPr id="60420" name="Rectangle 3">
            <a:extLst>
              <a:ext uri="{FF2B5EF4-FFF2-40B4-BE49-F238E27FC236}">
                <a16:creationId xmlns:a16="http://schemas.microsoft.com/office/drawing/2014/main" id="{F550AE4A-1548-4B6A-A064-E2C7D0B46258}"/>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Available without a prescription</a:t>
            </a:r>
          </a:p>
          <a:p>
            <a:pPr eaLnBrk="1" hangingPunct="1"/>
            <a:r>
              <a:rPr lang="en-US" altLang="en-US">
                <a:latin typeface="Arial" panose="020B0604020202020204" pitchFamily="34" charset="0"/>
                <a:cs typeface="Arial" panose="020B0604020202020204" pitchFamily="34" charset="0"/>
              </a:rPr>
              <a:t>2. No daily contraceptive routine or continued use required</a:t>
            </a:r>
          </a:p>
          <a:p>
            <a:pPr eaLnBrk="1" hangingPunct="1"/>
            <a:r>
              <a:rPr lang="en-US" altLang="en-US">
                <a:latin typeface="Arial" panose="020B0604020202020204" pitchFamily="34" charset="0"/>
                <a:cs typeface="Arial" panose="020B0604020202020204" pitchFamily="34" charset="0"/>
              </a:rPr>
              <a:t>3. Woman remains in charge of placement and use </a:t>
            </a:r>
          </a:p>
          <a:p>
            <a:pPr eaLnBrk="1" hangingPunct="1"/>
            <a:r>
              <a:rPr lang="en-US" altLang="en-US">
                <a:latin typeface="Arial" panose="020B0604020202020204" pitchFamily="34" charset="0"/>
                <a:cs typeface="Arial" panose="020B0604020202020204" pitchFamily="34" charset="0"/>
              </a:rPr>
              <a:t>4. Protects against some STIs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disadvantages?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Must be available at time of intercourse</a:t>
            </a:r>
          </a:p>
          <a:p>
            <a:pPr eaLnBrk="1" hangingPunct="1"/>
            <a:r>
              <a:rPr lang="en-US" altLang="en-US">
                <a:latin typeface="Arial" panose="020B0604020202020204" pitchFamily="34" charset="0"/>
                <a:cs typeface="Arial" panose="020B0604020202020204" pitchFamily="34" charset="0"/>
              </a:rPr>
              <a:t>2. Requires proper insertion technique </a:t>
            </a:r>
          </a:p>
          <a:p>
            <a:pPr eaLnBrk="1" hangingPunct="1"/>
            <a:r>
              <a:rPr lang="en-US" altLang="en-US">
                <a:latin typeface="Arial" panose="020B0604020202020204" pitchFamily="34" charset="0"/>
                <a:cs typeface="Arial" panose="020B0604020202020204" pitchFamily="34" charset="0"/>
              </a:rPr>
              <a:t>3. Flexible inner ring may cause discomfort for some </a:t>
            </a:r>
          </a:p>
          <a:p>
            <a:pPr eaLnBrk="1" hangingPunct="1"/>
            <a:r>
              <a:rPr lang="en-US" altLang="en-US">
                <a:latin typeface="Arial" panose="020B0604020202020204" pitchFamily="34" charset="0"/>
                <a:cs typeface="Arial" panose="020B0604020202020204" pitchFamily="34" charset="0"/>
              </a:rPr>
              <a:t>4. More expensive than the male condom and not available in all stores  </a:t>
            </a:r>
          </a:p>
          <a:p>
            <a:pPr eaLnBrk="1" hangingPunct="1"/>
            <a:r>
              <a:rPr lang="en-US" altLang="en-US">
                <a:latin typeface="Arial" panose="020B0604020202020204" pitchFamily="34" charset="0"/>
                <a:cs typeface="Arial" panose="020B0604020202020204" pitchFamily="34" charset="0"/>
              </a:rPr>
              <a:t>5. Makes a noise during intercourse </a:t>
            </a:r>
          </a:p>
          <a:p>
            <a:pPr eaLnBrk="1" hangingPunct="1"/>
            <a:r>
              <a:rPr lang="en-US" altLang="en-US">
                <a:latin typeface="Arial" panose="020B0604020202020204" pitchFamily="34" charset="0"/>
                <a:cs typeface="Arial" panose="020B0604020202020204" pitchFamily="34" charset="0"/>
              </a:rPr>
              <a:t>6. May slip or break during intercourse </a:t>
            </a:r>
          </a:p>
          <a:p>
            <a:pPr eaLnBrk="1" hangingPunct="1"/>
            <a:r>
              <a:rPr lang="en-US" altLang="en-US">
                <a:latin typeface="Arial" panose="020B0604020202020204" pitchFamily="34" charset="0"/>
                <a:cs typeface="Arial" panose="020B0604020202020204" pitchFamily="34" charset="0"/>
              </a:rPr>
              <a:t>7. May be considered messy by some</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5367913-0E2C-4808-B198-5C4ED36958F3}"/>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8D0B23-DDD1-4FFA-BB57-84F6C50E2E0C}" type="slidenum">
              <a:rPr lang="en-US" altLang="en-US" smtClean="0"/>
              <a:pPr>
                <a:spcBef>
                  <a:spcPct val="0"/>
                </a:spcBef>
              </a:pPr>
              <a:t>28</a:t>
            </a:fld>
            <a:endParaRPr lang="en-US" altLang="en-US"/>
          </a:p>
        </p:txBody>
      </p:sp>
      <p:sp>
        <p:nvSpPr>
          <p:cNvPr id="62467" name="Rectangle 2">
            <a:extLst>
              <a:ext uri="{FF2B5EF4-FFF2-40B4-BE49-F238E27FC236}">
                <a16:creationId xmlns:a16="http://schemas.microsoft.com/office/drawing/2014/main" id="{9C174A29-E1D1-4971-957F-D81D6FB2D03D}"/>
              </a:ext>
            </a:extLst>
          </p:cNvPr>
          <p:cNvSpPr>
            <a:spLocks noGrp="1" noRot="1" noChangeAspect="1" noChangeArrowheads="1" noTextEdit="1"/>
          </p:cNvSpPr>
          <p:nvPr>
            <p:ph type="sldImg"/>
          </p:nvPr>
        </p:nvSpPr>
        <p:spPr>
          <a:xfrm>
            <a:off x="1181100" y="698500"/>
            <a:ext cx="4648200" cy="3486150"/>
          </a:xfrm>
          <a:ln/>
        </p:spPr>
      </p:sp>
      <p:sp>
        <p:nvSpPr>
          <p:cNvPr id="62468" name="Rectangle 3">
            <a:extLst>
              <a:ext uri="{FF2B5EF4-FFF2-40B4-BE49-F238E27FC236}">
                <a16:creationId xmlns:a16="http://schemas.microsoft.com/office/drawing/2014/main" id="{071763BD-73F1-491E-88F2-357DF0D2E39A}"/>
              </a:ext>
            </a:extLst>
          </p:cNvPr>
          <p:cNvSpPr>
            <a:spLocks noGrp="1" noChangeArrowheads="1"/>
          </p:cNvSpPr>
          <p:nvPr>
            <p:ph type="body" idx="1"/>
          </p:nvPr>
        </p:nvSpPr>
        <p:spPr>
          <a:xfrm>
            <a:off x="701675" y="4416425"/>
            <a:ext cx="5607050" cy="4181475"/>
          </a:xfrm>
          <a:noFill/>
        </p:spPr>
        <p:txBody>
          <a:bodyPr lIns="93172" tIns="46586" rIns="93172" bIns="46586"/>
          <a:lstStyle/>
          <a:p>
            <a:pPr eaLnBrk="1" hangingPunct="1"/>
            <a:r>
              <a:rPr lang="en-US" altLang="en-US">
                <a:latin typeface="Arial" panose="020B0604020202020204" pitchFamily="34" charset="0"/>
                <a:cs typeface="Arial" panose="020B0604020202020204" pitchFamily="34" charset="0"/>
              </a:rPr>
              <a:t>Female Condom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E4BDB02-9021-408C-9A48-29ACE9742FF3}"/>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F2FF23CB-431B-4028-B8EF-BD504D657B89}"/>
              </a:ext>
            </a:extLst>
          </p:cNvPr>
          <p:cNvSpPr>
            <a:spLocks noGrp="1"/>
          </p:cNvSpPr>
          <p:nvPr>
            <p:ph type="body" idx="1"/>
          </p:nvPr>
        </p:nvSpPr>
        <p:spPr>
          <a:noFill/>
        </p:spPr>
        <p:txBody>
          <a:bodyPr/>
          <a:lstStyle/>
          <a:p>
            <a:r>
              <a:rPr lang="en-CA" altLang="en-US">
                <a:latin typeface="Arial" panose="020B0604020202020204" pitchFamily="34" charset="0"/>
                <a:cs typeface="Arial" panose="020B0604020202020204" pitchFamily="34" charset="0"/>
              </a:rPr>
              <a:t>** At the discretion of teacher whether to include this method of contraception ** - not widely used</a:t>
            </a:r>
          </a:p>
          <a:p>
            <a:pPr eaLnBrk="1" hangingPunct="1">
              <a:lnSpc>
                <a:spcPct val="90000"/>
              </a:lnSpc>
            </a:pPr>
            <a:endParaRPr lang="en-US" altLang="en-US" sz="1100" b="1">
              <a:latin typeface="Times New Roman" panose="02020603050405020304" pitchFamily="18" charset="0"/>
            </a:endParaRPr>
          </a:p>
          <a:p>
            <a:pPr eaLnBrk="1" hangingPunct="1"/>
            <a:r>
              <a:rPr lang="en-US" altLang="en-US">
                <a:latin typeface="Gill Sans Light"/>
              </a:rPr>
              <a:t>spermicides can cause vaginal irritation which can increase the risk of STI transmission</a:t>
            </a:r>
          </a:p>
          <a:p>
            <a:pPr eaLnBrk="1" hangingPunct="1">
              <a:lnSpc>
                <a:spcPct val="90000"/>
              </a:lnSpc>
            </a:pPr>
            <a:r>
              <a:rPr lang="en-US" altLang="en-US">
                <a:latin typeface="Times New Roman" panose="02020603050405020304" pitchFamily="18" charset="0"/>
              </a:rPr>
              <a:t> </a:t>
            </a:r>
            <a:endParaRPr lang="en-US" altLang="en-US" sz="1100">
              <a:latin typeface="Gill Sans Light"/>
            </a:endParaRPr>
          </a:p>
          <a:p>
            <a:endParaRPr lang="en-CA" altLang="en-US">
              <a:latin typeface="Times New Roman" panose="02020603050405020304" pitchFamily="18" charset="0"/>
            </a:endParaRPr>
          </a:p>
        </p:txBody>
      </p:sp>
      <p:sp>
        <p:nvSpPr>
          <p:cNvPr id="64516" name="Slide Number Placeholder 3">
            <a:extLst>
              <a:ext uri="{FF2B5EF4-FFF2-40B4-BE49-F238E27FC236}">
                <a16:creationId xmlns:a16="http://schemas.microsoft.com/office/drawing/2014/main" id="{A287145D-9F60-4B54-BD50-81D147647BB4}"/>
              </a:ext>
            </a:extLst>
          </p:cNvPr>
          <p:cNvSpPr>
            <a:spLocks noGrp="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C4E5C3-4307-404B-866E-EFF8B4221DAD}" type="slidenum">
              <a:rPr lang="en-US" altLang="en-US" smtClean="0"/>
              <a:pPr>
                <a:spcBef>
                  <a:spcPct val="0"/>
                </a:spcBef>
              </a:pPr>
              <a:t>29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F8804B6-D3F7-4B94-88DB-1A22B9CA797D}"/>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6A5DA8C3-DC97-44E9-8C46-17363FB68D15}"/>
              </a:ext>
            </a:extLst>
          </p:cNvPr>
          <p:cNvSpPr>
            <a:spLocks noGrp="1"/>
          </p:cNvSpPr>
          <p:nvPr>
            <p:ph type="body" idx="1"/>
          </p:nvPr>
        </p:nvSpPr>
        <p:spPr>
          <a:noFill/>
        </p:spPr>
        <p:txBody>
          <a:bodyPr/>
          <a:lstStyle/>
          <a:p>
            <a:r>
              <a:rPr lang="en-CA" altLang="en-US">
                <a:latin typeface="Arial" panose="020B0604020202020204" pitchFamily="34" charset="0"/>
                <a:cs typeface="Arial" panose="020B0604020202020204" pitchFamily="34" charset="0"/>
              </a:rPr>
              <a:t>** At the discretion of teacher whether to include this method of contraception ** - not widely used</a:t>
            </a:r>
          </a:p>
          <a:p>
            <a:pPr eaLnBrk="1" hangingPunct="1">
              <a:lnSpc>
                <a:spcPct val="90000"/>
              </a:lnSpc>
            </a:pPr>
            <a:endParaRPr lang="en-US" altLang="en-US" sz="1100" b="1">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Does not contain hormones </a:t>
            </a:r>
          </a:p>
          <a:p>
            <a:pPr eaLnBrk="1" hangingPunct="1"/>
            <a:r>
              <a:rPr lang="en-US" altLang="en-US">
                <a:latin typeface="Arial" panose="020B0604020202020204" pitchFamily="34" charset="0"/>
                <a:cs typeface="Arial" panose="020B0604020202020204" pitchFamily="34" charset="0"/>
              </a:rPr>
              <a:t>2. Can be used by women who are breastfeeding</a:t>
            </a:r>
          </a:p>
          <a:p>
            <a:pPr eaLnBrk="1" hangingPunct="1"/>
            <a:r>
              <a:rPr lang="en-US" altLang="en-US">
                <a:latin typeface="Arial" panose="020B0604020202020204" pitchFamily="34" charset="0"/>
                <a:cs typeface="Arial" panose="020B0604020202020204" pitchFamily="34" charset="0"/>
              </a:rPr>
              <a:t>3. Can be used by women who smoke</a:t>
            </a:r>
          </a:p>
          <a:p>
            <a:pPr eaLnBrk="1" hangingPunct="1"/>
            <a:r>
              <a:rPr lang="en-US" altLang="en-US">
                <a:latin typeface="Arial" panose="020B0604020202020204" pitchFamily="34" charset="0"/>
                <a:cs typeface="Arial" panose="020B0604020202020204" pitchFamily="34" charset="0"/>
              </a:rPr>
              <a:t>4. Spermicide may provide added lubrication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disadvantages?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Must be available at time of intercourse</a:t>
            </a:r>
          </a:p>
          <a:p>
            <a:pPr eaLnBrk="1" hangingPunct="1"/>
            <a:r>
              <a:rPr lang="en-US" altLang="en-US">
                <a:latin typeface="Arial" panose="020B0604020202020204" pitchFamily="34" charset="0"/>
                <a:cs typeface="Arial" panose="020B0604020202020204" pitchFamily="34" charset="0"/>
              </a:rPr>
              <a:t>2. Does not protect against certain STIs </a:t>
            </a:r>
          </a:p>
          <a:p>
            <a:pPr eaLnBrk="1" hangingPunct="1"/>
            <a:r>
              <a:rPr lang="en-US" altLang="en-US">
                <a:latin typeface="Arial" panose="020B0604020202020204" pitchFamily="34" charset="0"/>
                <a:cs typeface="Arial" panose="020B0604020202020204" pitchFamily="34" charset="0"/>
              </a:rPr>
              <a:t>3. Cannot be used by people who are allergic to spermicides</a:t>
            </a:r>
          </a:p>
          <a:p>
            <a:pPr eaLnBrk="1" hangingPunct="1"/>
            <a:r>
              <a:rPr lang="en-US" altLang="en-US">
                <a:latin typeface="Arial" panose="020B0604020202020204" pitchFamily="34" charset="0"/>
                <a:cs typeface="Arial" panose="020B0604020202020204" pitchFamily="34" charset="0"/>
              </a:rPr>
              <a:t>4. Requires proper insertion technique </a:t>
            </a:r>
          </a:p>
          <a:p>
            <a:pPr eaLnBrk="1" hangingPunct="1"/>
            <a:r>
              <a:rPr lang="en-US" altLang="en-US">
                <a:latin typeface="Arial" panose="020B0604020202020204" pitchFamily="34" charset="0"/>
                <a:cs typeface="Arial" panose="020B0604020202020204" pitchFamily="34" charset="0"/>
              </a:rPr>
              <a:t>5. Sponge users may experience vaginal irritation or infection </a:t>
            </a:r>
          </a:p>
          <a:p>
            <a:pPr eaLnBrk="1" hangingPunct="1"/>
            <a:r>
              <a:rPr lang="en-US" altLang="en-US">
                <a:latin typeface="Arial" panose="020B0604020202020204" pitchFamily="34" charset="0"/>
                <a:cs typeface="Arial" panose="020B0604020202020204" pitchFamily="34" charset="0"/>
              </a:rPr>
              <a:t>6. Spermicide must be inserted into the vagina in advance (time depends on product)</a:t>
            </a:r>
          </a:p>
          <a:p>
            <a:pPr eaLnBrk="1" hangingPunct="1"/>
            <a:r>
              <a:rPr lang="en-US" altLang="en-US">
                <a:latin typeface="Arial" panose="020B0604020202020204" pitchFamily="34" charset="0"/>
                <a:cs typeface="Arial" panose="020B0604020202020204" pitchFamily="34" charset="0"/>
              </a:rPr>
              <a:t>7. If left in the vagina in excess of the recommended time, symptoms of toxic shock syndrome may appear </a:t>
            </a:r>
          </a:p>
          <a:p>
            <a:pPr eaLnBrk="1" hangingPunct="1"/>
            <a:endParaRPr lang="en-US" altLang="en-US">
              <a:latin typeface="Arial" panose="020B0604020202020204" pitchFamily="34" charset="0"/>
              <a:cs typeface="Arial" panose="020B0604020202020204" pitchFamily="34" charset="0"/>
            </a:endParaRPr>
          </a:p>
          <a:p>
            <a:pPr eaLnBrk="1" hangingPunct="1">
              <a:lnSpc>
                <a:spcPct val="90000"/>
              </a:lnSpc>
            </a:pPr>
            <a:r>
              <a:rPr lang="en-US" altLang="en-US">
                <a:latin typeface="Arial" panose="020B0604020202020204" pitchFamily="34" charset="0"/>
                <a:cs typeface="Arial" panose="020B0604020202020204" pitchFamily="34" charset="0"/>
              </a:rPr>
              <a:t> </a:t>
            </a:r>
            <a:endParaRPr lang="en-US" altLang="en-US" sz="1100">
              <a:latin typeface="Arial" panose="020B0604020202020204" pitchFamily="34" charset="0"/>
              <a:cs typeface="Arial" panose="020B0604020202020204" pitchFamily="34" charset="0"/>
            </a:endParaRPr>
          </a:p>
          <a:p>
            <a:endParaRPr lang="en-CA" altLang="en-US">
              <a:latin typeface="Arial" panose="020B0604020202020204" pitchFamily="34" charset="0"/>
              <a:cs typeface="Arial" panose="020B0604020202020204" pitchFamily="34" charset="0"/>
            </a:endParaRPr>
          </a:p>
        </p:txBody>
      </p:sp>
      <p:sp>
        <p:nvSpPr>
          <p:cNvPr id="66564" name="Slide Number Placeholder 3">
            <a:extLst>
              <a:ext uri="{FF2B5EF4-FFF2-40B4-BE49-F238E27FC236}">
                <a16:creationId xmlns:a16="http://schemas.microsoft.com/office/drawing/2014/main" id="{8E7F39C1-0073-4A82-A548-DD87B78A8417}"/>
              </a:ext>
            </a:extLst>
          </p:cNvPr>
          <p:cNvSpPr>
            <a:spLocks noGrp="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D3CD9F-948C-4754-A27D-3102DD116855}" type="slidenum">
              <a:rPr lang="en-US" altLang="en-US" smtClean="0"/>
              <a:pPr>
                <a:spcBef>
                  <a:spcPct val="0"/>
                </a:spcBef>
              </a:pPr>
              <a:t>30</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5C934A0-90F3-4E07-BE2F-2D3F9300ACC0}"/>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4DBF0F-C1C2-415A-9AF1-D67B18770FC9}" type="slidenum">
              <a:rPr lang="en-US" altLang="en-US" smtClean="0"/>
              <a:pPr>
                <a:spcBef>
                  <a:spcPct val="0"/>
                </a:spcBef>
              </a:pPr>
              <a:t>32</a:t>
            </a:fld>
            <a:endParaRPr lang="en-US" altLang="en-US"/>
          </a:p>
        </p:txBody>
      </p:sp>
      <p:sp>
        <p:nvSpPr>
          <p:cNvPr id="69635" name="Rectangle 2">
            <a:extLst>
              <a:ext uri="{FF2B5EF4-FFF2-40B4-BE49-F238E27FC236}">
                <a16:creationId xmlns:a16="http://schemas.microsoft.com/office/drawing/2014/main" id="{F1B5DE8F-9ACB-4A9A-81C0-341FA6FF08D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5857BBD-225B-46FE-AE7C-9720E8C94328}"/>
              </a:ext>
            </a:extLst>
          </p:cNvPr>
          <p:cNvSpPr>
            <a:spLocks noGrp="1" noChangeArrowheads="1"/>
          </p:cNvSpPr>
          <p:nvPr>
            <p:ph type="body" idx="1"/>
          </p:nvPr>
        </p:nvSpPr>
        <p:spPr/>
        <p:txBody>
          <a:bodyPr/>
          <a:lstStyle/>
          <a:p>
            <a:pPr>
              <a:defRPr/>
            </a:pPr>
            <a:r>
              <a:rPr lang="en-CA" i="1" dirty="0">
                <a:latin typeface="Arial" panose="020B0604020202020204" pitchFamily="34" charset="0"/>
                <a:cs typeface="Arial" panose="020B0604020202020204" pitchFamily="34" charset="0"/>
              </a:rPr>
              <a:t>Female sterilization = tubal ligation </a:t>
            </a:r>
            <a:endParaRPr lang="en-CA" dirty="0">
              <a:latin typeface="Arial" panose="020B0604020202020204" pitchFamily="34" charset="0"/>
              <a:cs typeface="Arial" panose="020B0604020202020204" pitchFamily="34" charset="0"/>
            </a:endParaRPr>
          </a:p>
          <a:p>
            <a:pPr marL="171450" indent="-171450">
              <a:buFont typeface="Arial" pitchFamily="34" charset="0"/>
              <a:buChar char="•"/>
              <a:defRPr/>
            </a:pPr>
            <a:r>
              <a:rPr lang="en-CA" dirty="0">
                <a:latin typeface="Arial" panose="020B0604020202020204" pitchFamily="34" charset="0"/>
                <a:cs typeface="Arial" panose="020B0604020202020204" pitchFamily="34" charset="0"/>
              </a:rPr>
              <a:t>Permanent; only for couples who are absolutely sure their family is complete </a:t>
            </a:r>
          </a:p>
          <a:p>
            <a:pPr marL="171450" indent="-171450">
              <a:buFont typeface="Arial" pitchFamily="34" charset="0"/>
              <a:buChar char="•"/>
              <a:defRPr/>
            </a:pPr>
            <a:r>
              <a:rPr lang="en-CA" dirty="0">
                <a:latin typeface="Arial" panose="020B0604020202020204" pitchFamily="34" charset="0"/>
                <a:cs typeface="Arial" panose="020B0604020202020204" pitchFamily="34" charset="0"/>
              </a:rPr>
              <a:t>Abdominal surgery </a:t>
            </a:r>
          </a:p>
          <a:p>
            <a:pPr eaLnBrk="1" hangingPunct="1">
              <a:defRPr/>
            </a:pPr>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83BE319-0788-4842-A1C4-0ADB31E25942}"/>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69C4F142-85FF-4F9C-A775-D98C5AB36CC9}"/>
              </a:ext>
            </a:extLst>
          </p:cNvPr>
          <p:cNvSpPr>
            <a:spLocks noGrp="1"/>
          </p:cNvSpPr>
          <p:nvPr>
            <p:ph type="body" idx="1"/>
          </p:nvPr>
        </p:nvSpPr>
        <p:spPr>
          <a:noFill/>
        </p:spPr>
        <p:txBody>
          <a:bodyPr/>
          <a:lstStyle/>
          <a:p>
            <a:pPr eaLnBrk="1" hangingPunct="1"/>
            <a:r>
              <a:rPr lang="en-US" altLang="en-US" b="1">
                <a:solidFill>
                  <a:srgbClr val="000000"/>
                </a:solidFill>
                <a:latin typeface="Arial" panose="020B0604020202020204" pitchFamily="34" charset="0"/>
                <a:cs typeface="Arial" panose="020B0604020202020204" pitchFamily="34" charset="0"/>
              </a:rPr>
              <a:t>Fallopian tube</a:t>
            </a:r>
            <a:r>
              <a:rPr lang="en-US" altLang="en-US">
                <a:solidFill>
                  <a:srgbClr val="000000"/>
                </a:solidFill>
                <a:latin typeface="Arial" panose="020B0604020202020204" pitchFamily="34" charset="0"/>
                <a:cs typeface="Arial" panose="020B0604020202020204" pitchFamily="34" charset="0"/>
              </a:rPr>
              <a:t>: connects ovaries to the uterus, creating passageway for the egg to be transported from the ovaries to the uterus</a:t>
            </a:r>
          </a:p>
          <a:p>
            <a:pPr eaLnBrk="1" hangingPunct="1"/>
            <a:endParaRPr lang="en-US" altLang="en-US">
              <a:solidFill>
                <a:srgbClr val="000000"/>
              </a:solidFill>
              <a:latin typeface="Arial" panose="020B0604020202020204" pitchFamily="34" charset="0"/>
              <a:cs typeface="Arial" panose="020B0604020202020204" pitchFamily="34" charset="0"/>
            </a:endParaRPr>
          </a:p>
          <a:p>
            <a:pPr eaLnBrk="1" hangingPunct="1"/>
            <a:r>
              <a:rPr lang="en-US" altLang="en-US" b="1">
                <a:solidFill>
                  <a:srgbClr val="000000"/>
                </a:solidFill>
                <a:latin typeface="Arial" panose="020B0604020202020204" pitchFamily="34" charset="0"/>
                <a:cs typeface="Arial" panose="020B0604020202020204" pitchFamily="34" charset="0"/>
              </a:rPr>
              <a:t>Ovary</a:t>
            </a:r>
            <a:r>
              <a:rPr lang="en-US" altLang="en-US">
                <a:solidFill>
                  <a:srgbClr val="000000"/>
                </a:solidFill>
                <a:latin typeface="Arial" panose="020B0604020202020204" pitchFamily="34" charset="0"/>
                <a:cs typeface="Arial" panose="020B0604020202020204" pitchFamily="34" charset="0"/>
              </a:rPr>
              <a:t>: main reproductive organ. They produce hormones and eggs</a:t>
            </a:r>
          </a:p>
          <a:p>
            <a:pPr eaLnBrk="1" hangingPunct="1"/>
            <a:endParaRPr lang="en-US" altLang="en-US">
              <a:solidFill>
                <a:srgbClr val="000000"/>
              </a:solidFill>
              <a:latin typeface="Arial" panose="020B0604020202020204" pitchFamily="34" charset="0"/>
              <a:cs typeface="Arial" panose="020B0604020202020204" pitchFamily="34" charset="0"/>
            </a:endParaRPr>
          </a:p>
          <a:p>
            <a:pPr eaLnBrk="1" hangingPunct="1"/>
            <a:r>
              <a:rPr lang="en-US" altLang="en-US" b="1">
                <a:solidFill>
                  <a:srgbClr val="000000"/>
                </a:solidFill>
                <a:latin typeface="Arial" panose="020B0604020202020204" pitchFamily="34" charset="0"/>
                <a:cs typeface="Arial" panose="020B0604020202020204" pitchFamily="34" charset="0"/>
              </a:rPr>
              <a:t>Uterus</a:t>
            </a:r>
            <a:r>
              <a:rPr lang="en-US" altLang="en-US">
                <a:solidFill>
                  <a:srgbClr val="000000"/>
                </a:solidFill>
                <a:latin typeface="Arial" panose="020B0604020202020204" pitchFamily="34" charset="0"/>
                <a:cs typeface="Arial" panose="020B0604020202020204" pitchFamily="34" charset="0"/>
              </a:rPr>
              <a:t>: connects all the organs. This is where a baby develops.</a:t>
            </a:r>
          </a:p>
          <a:p>
            <a:pPr eaLnBrk="1" hangingPunct="1"/>
            <a:endParaRPr lang="en-US" altLang="en-US">
              <a:solidFill>
                <a:srgbClr val="000000"/>
              </a:solidFill>
              <a:latin typeface="Arial" panose="020B0604020202020204" pitchFamily="34" charset="0"/>
              <a:cs typeface="Arial" panose="020B0604020202020204" pitchFamily="34" charset="0"/>
            </a:endParaRPr>
          </a:p>
          <a:p>
            <a:pPr eaLnBrk="1" hangingPunct="1"/>
            <a:r>
              <a:rPr lang="en-US" altLang="en-US" b="1">
                <a:solidFill>
                  <a:srgbClr val="000000"/>
                </a:solidFill>
                <a:latin typeface="Arial" panose="020B0604020202020204" pitchFamily="34" charset="0"/>
                <a:cs typeface="Arial" panose="020B0604020202020204" pitchFamily="34" charset="0"/>
              </a:rPr>
              <a:t>Cervix</a:t>
            </a:r>
            <a:r>
              <a:rPr lang="en-US" altLang="en-US">
                <a:solidFill>
                  <a:srgbClr val="000000"/>
                </a:solidFill>
                <a:latin typeface="Arial" panose="020B0604020202020204" pitchFamily="34" charset="0"/>
                <a:cs typeface="Arial" panose="020B0604020202020204" pitchFamily="34" charset="0"/>
              </a:rPr>
              <a:t>: neck of the vagina</a:t>
            </a:r>
          </a:p>
          <a:p>
            <a:pPr eaLnBrk="1" hangingPunct="1"/>
            <a:endParaRPr lang="en-US" altLang="en-US">
              <a:solidFill>
                <a:srgbClr val="000000"/>
              </a:solidFill>
              <a:latin typeface="Arial" panose="020B0604020202020204" pitchFamily="34" charset="0"/>
              <a:cs typeface="Arial" panose="020B0604020202020204" pitchFamily="34" charset="0"/>
            </a:endParaRPr>
          </a:p>
          <a:p>
            <a:pPr eaLnBrk="1" hangingPunct="1"/>
            <a:r>
              <a:rPr lang="en-US" altLang="en-US" b="1">
                <a:solidFill>
                  <a:srgbClr val="000000"/>
                </a:solidFill>
                <a:latin typeface="Arial" panose="020B0604020202020204" pitchFamily="34" charset="0"/>
                <a:cs typeface="Arial" panose="020B0604020202020204" pitchFamily="34" charset="0"/>
              </a:rPr>
              <a:t>Vagina</a:t>
            </a:r>
            <a:r>
              <a:rPr lang="en-US" altLang="en-US">
                <a:solidFill>
                  <a:srgbClr val="000000"/>
                </a:solidFill>
                <a:latin typeface="Arial" panose="020B0604020202020204" pitchFamily="34" charset="0"/>
                <a:cs typeface="Arial" panose="020B0604020202020204" pitchFamily="34" charset="0"/>
              </a:rPr>
              <a:t>: muscular tube leading from external genitals to the cervix. Menstrual blood leaves the body through this passageway. A penis is inserted in to the vagina during vaginal sex. A baby is delivered from the uterus through the cervix and vaginal opening.</a:t>
            </a:r>
          </a:p>
          <a:p>
            <a:pPr eaLnBrk="1" hangingPunct="1"/>
            <a:endParaRPr lang="en-US" altLang="en-US">
              <a:solidFill>
                <a:srgbClr val="000000"/>
              </a:solidFill>
              <a:latin typeface="Arial" panose="020B0604020202020204" pitchFamily="34" charset="0"/>
              <a:cs typeface="Arial" panose="020B0604020202020204" pitchFamily="34" charset="0"/>
            </a:endParaRPr>
          </a:p>
          <a:p>
            <a:pPr eaLnBrk="1" hangingPunct="1"/>
            <a:r>
              <a:rPr lang="en-US" altLang="en-US">
                <a:solidFill>
                  <a:srgbClr val="000000"/>
                </a:solidFill>
                <a:latin typeface="Arial" panose="020B0604020202020204" pitchFamily="34" charset="0"/>
                <a:cs typeface="Arial" panose="020B0604020202020204" pitchFamily="34" charset="0"/>
              </a:rPr>
              <a:t>Source www.sexandu.ca</a:t>
            </a:r>
          </a:p>
          <a:p>
            <a:endParaRPr lang="en-CA" altLang="en-US">
              <a:latin typeface="Arial" panose="020B0604020202020204" pitchFamily="34" charset="0"/>
              <a:cs typeface="Arial" panose="020B0604020202020204" pitchFamily="34" charset="0"/>
            </a:endParaRPr>
          </a:p>
        </p:txBody>
      </p:sp>
      <p:sp>
        <p:nvSpPr>
          <p:cNvPr id="13316" name="Slide Number Placeholder 3">
            <a:extLst>
              <a:ext uri="{FF2B5EF4-FFF2-40B4-BE49-F238E27FC236}">
                <a16:creationId xmlns:a16="http://schemas.microsoft.com/office/drawing/2014/main" id="{92721BEE-3FFE-45D6-B0D6-CD34F3834306}"/>
              </a:ext>
            </a:extLst>
          </p:cNvPr>
          <p:cNvSpPr>
            <a:spLocks noGrp="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BB737A-2FE2-4F0E-92E9-16F0F0C67023}"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5B6CE96-8D66-4C49-949E-A7BF89973EF1}"/>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58A1F4F2-4215-4F62-8E06-53BFACE3162B}"/>
              </a:ext>
            </a:extLst>
          </p:cNvPr>
          <p:cNvSpPr>
            <a:spLocks noGrp="1"/>
          </p:cNvSpPr>
          <p:nvPr>
            <p:ph type="body" idx="1"/>
          </p:nvPr>
        </p:nvSpPr>
        <p:spPr>
          <a:noFill/>
        </p:spPr>
        <p:txBody>
          <a:bodyPr/>
          <a:lstStyle/>
          <a:p>
            <a:pPr eaLnBrk="1" hangingPunct="1">
              <a:lnSpc>
                <a:spcPct val="90000"/>
              </a:lnSpc>
            </a:pPr>
            <a:r>
              <a:rPr lang="en-US" altLang="en-US" b="1">
                <a:latin typeface="Arial" panose="020B0604020202020204" pitchFamily="34" charset="0"/>
                <a:cs typeface="Arial" panose="020B0604020202020204" pitchFamily="34" charset="0"/>
              </a:rPr>
              <a:t>How </a:t>
            </a:r>
            <a:r>
              <a:rPr lang="en-US" altLang="en-US">
                <a:latin typeface="Arial" panose="020B0604020202020204" pitchFamily="34" charset="0"/>
                <a:cs typeface="Arial" panose="020B0604020202020204" pitchFamily="34" charset="0"/>
              </a:rPr>
              <a:t>does it work?</a:t>
            </a:r>
          </a:p>
          <a:p>
            <a:pPr eaLnBrk="1" hangingPunct="1">
              <a:lnSpc>
                <a:spcPct val="90000"/>
              </a:lnSpc>
            </a:pPr>
            <a:r>
              <a:rPr lang="en-US" altLang="en-US">
                <a:latin typeface="Arial" panose="020B0604020202020204" pitchFamily="34" charset="0"/>
                <a:cs typeface="Arial" panose="020B0604020202020204" pitchFamily="34" charset="0"/>
              </a:rPr>
              <a:t>• The vas deferens are closed so that no sperm is released to fertilize the egg</a:t>
            </a:r>
          </a:p>
          <a:p>
            <a:pPr eaLnBrk="1" hangingPunct="1">
              <a:lnSpc>
                <a:spcPct val="90000"/>
              </a:lnSpc>
            </a:pPr>
            <a:r>
              <a:rPr lang="en-US" altLang="en-US">
                <a:latin typeface="Arial" panose="020B0604020202020204" pitchFamily="34" charset="0"/>
                <a:cs typeface="Arial" panose="020B0604020202020204" pitchFamily="34" charset="0"/>
              </a:rPr>
              <a:t>• Common techniques include: </a:t>
            </a:r>
          </a:p>
          <a:p>
            <a:pPr eaLnBrk="1" hangingPunct="1">
              <a:lnSpc>
                <a:spcPct val="90000"/>
              </a:lnSpc>
            </a:pPr>
            <a:r>
              <a:rPr lang="en-US" altLang="en-US">
                <a:latin typeface="Arial" panose="020B0604020202020204" pitchFamily="34" charset="0"/>
                <a:cs typeface="Arial" panose="020B0604020202020204" pitchFamily="34" charset="0"/>
              </a:rPr>
              <a:t>	• Conventional vasectomy – one or two incision are made in the scrotum to reach the vas deferens</a:t>
            </a:r>
          </a:p>
          <a:p>
            <a:pPr eaLnBrk="1" hangingPunct="1">
              <a:lnSpc>
                <a:spcPct val="90000"/>
              </a:lnSpc>
            </a:pPr>
            <a:r>
              <a:rPr lang="en-US" altLang="en-US">
                <a:latin typeface="Arial" panose="020B0604020202020204" pitchFamily="34" charset="0"/>
                <a:cs typeface="Arial" panose="020B0604020202020204" pitchFamily="34" charset="0"/>
              </a:rPr>
              <a:t>	• No-scalpel vasectomy – a puncture opening  is made in the scrotum</a:t>
            </a:r>
          </a:p>
          <a:p>
            <a:pPr eaLnBrk="1" hangingPunct="1">
              <a:lnSpc>
                <a:spcPct val="90000"/>
              </a:lnSpc>
            </a:pPr>
            <a:r>
              <a:rPr lang="en-US" altLang="en-US">
                <a:latin typeface="Arial" panose="020B0604020202020204" pitchFamily="34" charset="0"/>
                <a:cs typeface="Arial" panose="020B0604020202020204" pitchFamily="34" charset="0"/>
              </a:rPr>
              <a:t>• Vas deferens are closed by: 	</a:t>
            </a:r>
          </a:p>
          <a:p>
            <a:pPr eaLnBrk="1" hangingPunct="1">
              <a:lnSpc>
                <a:spcPct val="90000"/>
              </a:lnSpc>
            </a:pPr>
            <a:r>
              <a:rPr lang="en-US" altLang="en-US">
                <a:latin typeface="Arial" panose="020B0604020202020204" pitchFamily="34" charset="0"/>
                <a:cs typeface="Arial" panose="020B0604020202020204" pitchFamily="34" charset="0"/>
              </a:rPr>
              <a:t>     • Electric current (cauterization)</a:t>
            </a:r>
          </a:p>
          <a:p>
            <a:pPr eaLnBrk="1" hangingPunct="1">
              <a:lnSpc>
                <a:spcPct val="90000"/>
              </a:lnSpc>
            </a:pPr>
            <a:r>
              <a:rPr lang="en-US" altLang="en-US">
                <a:latin typeface="Arial" panose="020B0604020202020204" pitchFamily="34" charset="0"/>
                <a:cs typeface="Arial" panose="020B0604020202020204" pitchFamily="34" charset="0"/>
              </a:rPr>
              <a:t>     • A mechanical method, such as a clip</a:t>
            </a:r>
          </a:p>
          <a:p>
            <a:pPr eaLnBrk="1" hangingPunct="1">
              <a:lnSpc>
                <a:spcPct val="90000"/>
              </a:lnSpc>
            </a:pPr>
            <a:r>
              <a:rPr lang="en-US" altLang="en-US">
                <a:latin typeface="Arial" panose="020B0604020202020204" pitchFamily="34" charset="0"/>
                <a:cs typeface="Arial" panose="020B0604020202020204" pitchFamily="34" charset="0"/>
              </a:rPr>
              <a:t>     • Removal of a small segment of each tube</a:t>
            </a:r>
          </a:p>
          <a:p>
            <a:pPr eaLnBrk="1" hangingPunct="1">
              <a:lnSpc>
                <a:spcPct val="90000"/>
              </a:lnSpc>
            </a:pPr>
            <a:r>
              <a:rPr lang="en-US" altLang="en-US">
                <a:latin typeface="Arial" panose="020B0604020202020204" pitchFamily="34" charset="0"/>
                <a:cs typeface="Arial" panose="020B0604020202020204" pitchFamily="34" charset="0"/>
              </a:rPr>
              <a:t>• Another form of contraception is required until a semen analysis shows no sperm </a:t>
            </a:r>
          </a:p>
          <a:p>
            <a:endParaRPr lang="en-CA"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No contraceptive routine required; nothing to remember</a:t>
            </a:r>
          </a:p>
          <a:p>
            <a:pPr eaLnBrk="1" hangingPunct="1"/>
            <a:r>
              <a:rPr lang="en-US" altLang="en-US">
                <a:latin typeface="Arial" panose="020B0604020202020204" pitchFamily="34" charset="0"/>
                <a:cs typeface="Arial" panose="020B0604020202020204" pitchFamily="34" charset="0"/>
              </a:rPr>
              <a:t>2. Private</a:t>
            </a:r>
          </a:p>
          <a:p>
            <a:pPr eaLnBrk="1" hangingPunct="1"/>
            <a:r>
              <a:rPr lang="en-US" altLang="en-US">
                <a:latin typeface="Arial" panose="020B0604020202020204" pitchFamily="34" charset="0"/>
                <a:cs typeface="Arial" panose="020B0604020202020204" pitchFamily="34" charset="0"/>
              </a:rPr>
              <a:t>3. Does not interfere with intercourse</a:t>
            </a:r>
          </a:p>
          <a:p>
            <a:pPr eaLnBrk="1" hangingPunct="1"/>
            <a:r>
              <a:rPr lang="en-US" altLang="en-US">
                <a:latin typeface="Arial" panose="020B0604020202020204" pitchFamily="34" charset="0"/>
                <a:cs typeface="Arial" panose="020B0604020202020204" pitchFamily="34" charset="0"/>
              </a:rPr>
              <a:t>4. No significant long-term side effects</a:t>
            </a:r>
          </a:p>
          <a:p>
            <a:pPr eaLnBrk="1" hangingPunct="1"/>
            <a:r>
              <a:rPr lang="en-US" altLang="en-US">
                <a:latin typeface="Arial" panose="020B0604020202020204" pitchFamily="34" charset="0"/>
                <a:cs typeface="Arial" panose="020B0604020202020204" pitchFamily="34" charset="0"/>
              </a:rPr>
              <a:t>5. Simple procedure</a:t>
            </a:r>
          </a:p>
          <a:p>
            <a:pPr eaLnBrk="1" hangingPunct="1"/>
            <a:r>
              <a:rPr lang="en-US" altLang="en-US">
                <a:latin typeface="Arial" panose="020B0604020202020204" pitchFamily="34" charset="0"/>
                <a:cs typeface="Arial" panose="020B0604020202020204" pitchFamily="34" charset="0"/>
              </a:rPr>
              <a:t>6. Less invasive and more cost-effective than tubal ligation for women</a:t>
            </a:r>
          </a:p>
          <a:p>
            <a:pPr eaLnBrk="1" hangingPunct="1"/>
            <a:r>
              <a:rPr lang="en-US" altLang="en-US">
                <a:latin typeface="Arial" panose="020B0604020202020204" pitchFamily="34" charset="0"/>
                <a:cs typeface="Arial" panose="020B0604020202020204" pitchFamily="34" charset="0"/>
              </a:rPr>
              <a:t>7. Allows the male partner to assume some responsibility for birth control</a:t>
            </a:r>
          </a:p>
          <a:p>
            <a:endParaRPr lang="en-CA"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What are the</a:t>
            </a:r>
            <a:r>
              <a:rPr lang="en-US" altLang="en-US" b="1">
                <a:latin typeface="Arial" panose="020B0604020202020204" pitchFamily="34" charset="0"/>
                <a:cs typeface="Arial" panose="020B0604020202020204" pitchFamily="34" charset="0"/>
              </a:rPr>
              <a:t> disadvantages?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1. Difficult to have reversed</a:t>
            </a:r>
          </a:p>
          <a:p>
            <a:pPr eaLnBrk="1" hangingPunct="1"/>
            <a:r>
              <a:rPr lang="en-US" altLang="en-US">
                <a:latin typeface="Arial" panose="020B0604020202020204" pitchFamily="34" charset="0"/>
                <a:cs typeface="Arial" panose="020B0604020202020204" pitchFamily="34" charset="0"/>
              </a:rPr>
              <a:t>2. Possible post-sterilization regret </a:t>
            </a:r>
          </a:p>
          <a:p>
            <a:pPr eaLnBrk="1" hangingPunct="1"/>
            <a:r>
              <a:rPr lang="en-US" altLang="en-US">
                <a:latin typeface="Arial" panose="020B0604020202020204" pitchFamily="34" charset="0"/>
                <a:cs typeface="Arial" panose="020B0604020202020204" pitchFamily="34" charset="0"/>
              </a:rPr>
              <a:t>3. Possible short-term surgery-related complications: pain and swelling; vasovagal reaction; infection at the incision site</a:t>
            </a:r>
          </a:p>
          <a:p>
            <a:pPr eaLnBrk="1" hangingPunct="1"/>
            <a:r>
              <a:rPr lang="en-US" altLang="en-US">
                <a:latin typeface="Arial" panose="020B0604020202020204" pitchFamily="34" charset="0"/>
                <a:cs typeface="Arial" panose="020B0604020202020204" pitchFamily="34" charset="0"/>
              </a:rPr>
              <a:t>4. Does not protect against STIs</a:t>
            </a:r>
          </a:p>
          <a:p>
            <a:pPr eaLnBrk="1" hangingPunct="1"/>
            <a:r>
              <a:rPr lang="en-US" altLang="en-US">
                <a:latin typeface="Arial" panose="020B0604020202020204" pitchFamily="34" charset="0"/>
                <a:cs typeface="Arial" panose="020B0604020202020204" pitchFamily="34" charset="0"/>
              </a:rPr>
              <a:t>5. Not effective immediately. Must do a follow-up sperm analysis that shows no sperm are present in the semen</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Typical effectiveness is 98%</a:t>
            </a:r>
          </a:p>
          <a:p>
            <a:endParaRPr lang="en-CA" altLang="en-US">
              <a:latin typeface="Arial" panose="020B0604020202020204" pitchFamily="34" charset="0"/>
              <a:cs typeface="Arial" panose="020B0604020202020204" pitchFamily="34" charset="0"/>
            </a:endParaRPr>
          </a:p>
        </p:txBody>
      </p:sp>
      <p:sp>
        <p:nvSpPr>
          <p:cNvPr id="71684" name="Slide Number Placeholder 3">
            <a:extLst>
              <a:ext uri="{FF2B5EF4-FFF2-40B4-BE49-F238E27FC236}">
                <a16:creationId xmlns:a16="http://schemas.microsoft.com/office/drawing/2014/main" id="{90B76234-F4A2-4486-B8A3-C093E746280A}"/>
              </a:ext>
            </a:extLst>
          </p:cNvPr>
          <p:cNvSpPr>
            <a:spLocks noGrp="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2B339A-CA40-4D5E-B808-A1CB88A3C345}" type="slidenum">
              <a:rPr lang="en-US" altLang="en-US" smtClean="0"/>
              <a:pPr>
                <a:spcBef>
                  <a:spcPct val="0"/>
                </a:spcBef>
              </a:pPr>
              <a:t>33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AB972DF-5B1B-4425-8C3A-EA353DB55459}"/>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B1DF2E-46E7-446C-B4AF-649975FBD31A}" type="slidenum">
              <a:rPr lang="en-US" altLang="en-US" smtClean="0"/>
              <a:pPr>
                <a:spcBef>
                  <a:spcPct val="0"/>
                </a:spcBef>
              </a:pPr>
              <a:t>4</a:t>
            </a:fld>
            <a:endParaRPr lang="en-US" altLang="en-US"/>
          </a:p>
        </p:txBody>
      </p:sp>
      <p:sp>
        <p:nvSpPr>
          <p:cNvPr id="15363" name="Rectangle 2">
            <a:extLst>
              <a:ext uri="{FF2B5EF4-FFF2-40B4-BE49-F238E27FC236}">
                <a16:creationId xmlns:a16="http://schemas.microsoft.com/office/drawing/2014/main" id="{C107C005-AA79-4E05-A1F9-A8E9BCAFA16C}"/>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60FC9B67-F0B9-4289-A304-93FCC7F862F0}"/>
              </a:ext>
            </a:extLst>
          </p:cNvPr>
          <p:cNvSpPr>
            <a:spLocks noGrp="1" noChangeArrowheads="1"/>
          </p:cNvSpPr>
          <p:nvPr>
            <p:ph type="body" idx="1"/>
          </p:nvPr>
        </p:nvSpPr>
        <p:spPr/>
        <p:txBody>
          <a:bodyPr/>
          <a:lstStyle/>
          <a:p>
            <a:pPr eaLnBrk="1" hangingPunct="1">
              <a:defRPr/>
            </a:pPr>
            <a:r>
              <a:rPr lang="en-US" b="1" dirty="0">
                <a:latin typeface="Arial" pitchFamily="34" charset="0"/>
                <a:cs typeface="Arial" pitchFamily="34" charset="0"/>
              </a:rPr>
              <a:t>Review menstrual cycle. </a:t>
            </a:r>
          </a:p>
          <a:p>
            <a:pPr marL="304800" indent="-304800" eaLnBrk="1" hangingPunct="1">
              <a:spcBef>
                <a:spcPct val="0"/>
              </a:spcBef>
              <a:buFontTx/>
              <a:buChar char="-"/>
              <a:defRPr/>
            </a:pPr>
            <a:r>
              <a:rPr lang="en-US" dirty="0">
                <a:latin typeface="Arial" pitchFamily="34" charset="0"/>
                <a:cs typeface="Arial" pitchFamily="34" charset="0"/>
              </a:rPr>
              <a:t>Girls are born with hundreds of thousands of tiny eggs, called ova – one is called an ovum.</a:t>
            </a:r>
          </a:p>
          <a:p>
            <a:pPr marL="304800" indent="-304800" eaLnBrk="1" hangingPunct="1">
              <a:buFontTx/>
              <a:buChar char="-"/>
              <a:defRPr/>
            </a:pPr>
            <a:r>
              <a:rPr lang="en-US" dirty="0">
                <a:latin typeface="Arial" pitchFamily="34" charset="0"/>
                <a:cs typeface="Arial" pitchFamily="34" charset="0"/>
              </a:rPr>
              <a:t>These egg cells are only half formed.</a:t>
            </a:r>
          </a:p>
          <a:p>
            <a:pPr marL="304800" indent="-304800" eaLnBrk="1" hangingPunct="1">
              <a:buFontTx/>
              <a:buChar char="-"/>
              <a:defRPr/>
            </a:pPr>
            <a:r>
              <a:rPr lang="en-US" dirty="0">
                <a:latin typeface="Arial" pitchFamily="34" charset="0"/>
                <a:cs typeface="Arial" pitchFamily="34" charset="0"/>
              </a:rPr>
              <a:t>At puberty, hormones tell the ovaries it is time to start releasing ova.</a:t>
            </a:r>
          </a:p>
          <a:p>
            <a:pPr marL="304800" indent="-304800" eaLnBrk="1" hangingPunct="1">
              <a:buFontTx/>
              <a:buChar char="-"/>
              <a:defRPr/>
            </a:pPr>
            <a:r>
              <a:rPr lang="en-US" dirty="0">
                <a:latin typeface="Arial" pitchFamily="34" charset="0"/>
                <a:cs typeface="Arial" pitchFamily="34" charset="0"/>
              </a:rPr>
              <a:t>Usually one egg at a time matures (develops) and is released from an ovary.</a:t>
            </a:r>
          </a:p>
          <a:p>
            <a:pPr marL="304800" indent="-304800" eaLnBrk="1" hangingPunct="1">
              <a:spcBef>
                <a:spcPct val="0"/>
              </a:spcBef>
              <a:defRPr/>
            </a:pPr>
            <a:endParaRPr lang="en-US" sz="1600" dirty="0">
              <a:latin typeface="Arial" pitchFamily="34" charset="0"/>
              <a:cs typeface="Arial" pitchFamily="34" charset="0"/>
            </a:endParaRPr>
          </a:p>
          <a:p>
            <a:pPr marL="304800" indent="-304800" eaLnBrk="1" hangingPunct="1">
              <a:spcBef>
                <a:spcPct val="0"/>
              </a:spcBef>
              <a:defRPr/>
            </a:pPr>
            <a:r>
              <a:rPr lang="en-US" sz="1600" dirty="0">
                <a:latin typeface="Arial" pitchFamily="34" charset="0"/>
                <a:cs typeface="Arial" pitchFamily="34" charset="0"/>
              </a:rPr>
              <a:t>At the same time, the uterus starts to grow a thick lining on the inside wall.</a:t>
            </a:r>
          </a:p>
          <a:p>
            <a:pPr lvl="1" eaLnBrk="1" hangingPunct="1">
              <a:spcBef>
                <a:spcPts val="300"/>
              </a:spcBef>
              <a:buFont typeface="Times" pitchFamily="-80" charset="0"/>
              <a:buChar char="•"/>
              <a:defRPr/>
            </a:pPr>
            <a:r>
              <a:rPr lang="en-US" sz="1600" dirty="0">
                <a:latin typeface="Arial" pitchFamily="34" charset="0"/>
                <a:cs typeface="Arial" pitchFamily="34" charset="0"/>
              </a:rPr>
              <a:t>The lining has lots of tiny blood vessels.</a:t>
            </a:r>
          </a:p>
          <a:p>
            <a:pPr lvl="1" eaLnBrk="1" hangingPunct="1">
              <a:spcBef>
                <a:spcPts val="300"/>
              </a:spcBef>
              <a:buFont typeface="Times" pitchFamily="-80" charset="0"/>
              <a:buChar char="•"/>
              <a:defRPr/>
            </a:pPr>
            <a:r>
              <a:rPr lang="en-US" sz="1600" dirty="0">
                <a:latin typeface="Arial" pitchFamily="34" charset="0"/>
                <a:cs typeface="Arial" pitchFamily="34" charset="0"/>
              </a:rPr>
              <a:t>The lining is there to protect and feed an egg that has combined with a sperm to form a fertilized egg.</a:t>
            </a:r>
          </a:p>
          <a:p>
            <a:pPr lvl="1" eaLnBrk="1" hangingPunct="1">
              <a:spcBef>
                <a:spcPts val="300"/>
              </a:spcBef>
              <a:buFont typeface="Times" pitchFamily="-80" charset="0"/>
              <a:buChar char="•"/>
              <a:defRPr/>
            </a:pPr>
            <a:endParaRPr lang="en-US" sz="1600" dirty="0">
              <a:latin typeface="Arial" pitchFamily="34" charset="0"/>
              <a:cs typeface="Arial" pitchFamily="34" charset="0"/>
            </a:endParaRPr>
          </a:p>
          <a:p>
            <a:pPr marL="304800" indent="-304800" eaLnBrk="1" hangingPunct="1">
              <a:lnSpc>
                <a:spcPct val="90000"/>
              </a:lnSpc>
              <a:spcBef>
                <a:spcPts val="300"/>
              </a:spcBef>
              <a:defRPr/>
            </a:pPr>
            <a:r>
              <a:rPr lang="en-US" sz="1600" dirty="0">
                <a:latin typeface="Arial" pitchFamily="34" charset="0"/>
                <a:cs typeface="Arial" pitchFamily="34" charset="0"/>
              </a:rPr>
              <a:t>If an egg does not meet a sperm, the lining is not needed.</a:t>
            </a:r>
          </a:p>
          <a:p>
            <a:pPr lvl="1" eaLnBrk="1" hangingPunct="1">
              <a:lnSpc>
                <a:spcPct val="90000"/>
              </a:lnSpc>
              <a:spcBef>
                <a:spcPts val="300"/>
              </a:spcBef>
              <a:buFont typeface="Times" pitchFamily="-80" charset="0"/>
              <a:buChar char="•"/>
              <a:defRPr/>
            </a:pPr>
            <a:r>
              <a:rPr lang="en-US" sz="1600" dirty="0">
                <a:latin typeface="Arial" pitchFamily="34" charset="0"/>
                <a:cs typeface="Arial" pitchFamily="34" charset="0"/>
              </a:rPr>
              <a:t>It breaks up.</a:t>
            </a:r>
          </a:p>
          <a:p>
            <a:pPr lvl="1" eaLnBrk="1" hangingPunct="1">
              <a:lnSpc>
                <a:spcPct val="90000"/>
              </a:lnSpc>
              <a:spcBef>
                <a:spcPts val="300"/>
              </a:spcBef>
              <a:buFont typeface="Times" pitchFamily="-80" charset="0"/>
              <a:buChar char="•"/>
              <a:defRPr/>
            </a:pPr>
            <a:r>
              <a:rPr lang="en-US" sz="1600" dirty="0">
                <a:latin typeface="Arial" pitchFamily="34" charset="0"/>
                <a:cs typeface="Arial" pitchFamily="34" charset="0"/>
              </a:rPr>
              <a:t>Mixed with some blood it comes out the uterus into the vagina and then out the vaginal opening.</a:t>
            </a:r>
          </a:p>
          <a:p>
            <a:pPr marL="304800" indent="-304800" eaLnBrk="1" hangingPunct="1">
              <a:lnSpc>
                <a:spcPct val="90000"/>
              </a:lnSpc>
              <a:spcBef>
                <a:spcPts val="300"/>
              </a:spcBef>
              <a:defRPr/>
            </a:pPr>
            <a:r>
              <a:rPr lang="en-US" sz="1600" dirty="0">
                <a:latin typeface="Arial" pitchFamily="34" charset="0"/>
                <a:cs typeface="Arial" pitchFamily="34" charset="0"/>
              </a:rPr>
              <a:t>This is called </a:t>
            </a:r>
            <a:r>
              <a:rPr lang="en-US" sz="1600" b="1" dirty="0">
                <a:latin typeface="Arial" pitchFamily="34" charset="0"/>
                <a:cs typeface="Arial" pitchFamily="34" charset="0"/>
              </a:rPr>
              <a:t>menstruation</a:t>
            </a:r>
            <a:r>
              <a:rPr lang="en-US" sz="1600" dirty="0">
                <a:latin typeface="Arial" pitchFamily="34" charset="0"/>
                <a:cs typeface="Arial" pitchFamily="34" charset="0"/>
              </a:rPr>
              <a:t> but lots of females just call it their </a:t>
            </a:r>
            <a:r>
              <a:rPr lang="en-US" sz="1600" b="1" dirty="0">
                <a:latin typeface="Arial" pitchFamily="34" charset="0"/>
                <a:cs typeface="Arial" pitchFamily="34" charset="0"/>
              </a:rPr>
              <a:t>period.</a:t>
            </a:r>
            <a:endParaRPr lang="en-US" sz="1600" dirty="0">
              <a:latin typeface="Arial" pitchFamily="34" charset="0"/>
              <a:cs typeface="Arial" pitchFamily="34" charset="0"/>
            </a:endParaRPr>
          </a:p>
          <a:p>
            <a:pPr marL="666750" lvl="1" indent="-304800" eaLnBrk="1" hangingPunct="1">
              <a:lnSpc>
                <a:spcPct val="110000"/>
              </a:lnSpc>
              <a:spcBef>
                <a:spcPct val="0"/>
              </a:spcBef>
              <a:buFont typeface="Arial" pitchFamily="34" charset="0"/>
              <a:buChar char="•"/>
              <a:defRPr/>
            </a:pPr>
            <a:r>
              <a:rPr lang="en-US" sz="1600" dirty="0">
                <a:latin typeface="Arial" pitchFamily="34" charset="0"/>
                <a:cs typeface="Arial" pitchFamily="34" charset="0"/>
              </a:rPr>
              <a:t>If a woman is not pregnant then her ovary will release another egg,  the lining build up and, if the egg is not fertilized, she has another period. </a:t>
            </a:r>
          </a:p>
          <a:p>
            <a:pPr marL="666750" lvl="1" indent="-304800" eaLnBrk="1" hangingPunct="1">
              <a:lnSpc>
                <a:spcPct val="110000"/>
              </a:lnSpc>
              <a:spcBef>
                <a:spcPct val="0"/>
              </a:spcBef>
              <a:buFont typeface="Arial" pitchFamily="34" charset="0"/>
              <a:buChar char="•"/>
              <a:defRPr/>
            </a:pPr>
            <a:r>
              <a:rPr lang="en-US" sz="1600" dirty="0">
                <a:latin typeface="Arial" pitchFamily="34" charset="0"/>
                <a:cs typeface="Arial" pitchFamily="34" charset="0"/>
              </a:rPr>
              <a:t>This is called the </a:t>
            </a:r>
            <a:r>
              <a:rPr lang="en-US" sz="1600" b="1" dirty="0">
                <a:latin typeface="Arial" pitchFamily="34" charset="0"/>
                <a:cs typeface="Arial" pitchFamily="34" charset="0"/>
              </a:rPr>
              <a:t>menstrual cycle.</a:t>
            </a:r>
            <a:endParaRPr lang="en-US" sz="1600" b="1" dirty="0">
              <a:latin typeface="Arial" pitchFamily="34" charset="0"/>
              <a:ea typeface="ヒラギノ角ゴ ProN W6" pitchFamily="-80" charset="-128"/>
              <a:cs typeface="Arial" pitchFamily="34" charset="0"/>
            </a:endParaRPr>
          </a:p>
          <a:p>
            <a:pPr lvl="1" eaLnBrk="1" hangingPunct="1">
              <a:spcBef>
                <a:spcPts val="300"/>
              </a:spcBef>
              <a:buFont typeface="Times" pitchFamily="-80" charset="0"/>
              <a:buChar char="•"/>
              <a:defRPr/>
            </a:pPr>
            <a:endParaRPr lang="en-US" sz="1600" dirty="0">
              <a:latin typeface="Arial" charset="0"/>
            </a:endParaRPr>
          </a:p>
          <a:p>
            <a:pPr eaLnBrk="1" hangingPunct="1">
              <a:defRPr/>
            </a:pPr>
            <a:endParaRPr lang="en-US" dirty="0">
              <a:latin typeface="Arial" charset="0"/>
            </a:endParaRPr>
          </a:p>
          <a:p>
            <a:pPr marL="304800" indent="-304800" eaLnBrk="1" hangingPunct="1">
              <a:buFontTx/>
              <a:buChar char="-"/>
              <a:defRPr/>
            </a:pPr>
            <a:endParaRPr lang="en-US" dirty="0">
              <a:latin typeface="Arial" charset="0"/>
            </a:endParaRPr>
          </a:p>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FFFD780-51AC-4CE5-9642-7290CC1C637E}"/>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82D344-C218-4BC6-9FFD-856F14B24545}" type="slidenum">
              <a:rPr lang="en-US" altLang="en-US" smtClean="0"/>
              <a:pPr>
                <a:spcBef>
                  <a:spcPct val="0"/>
                </a:spcBef>
              </a:pPr>
              <a:t>5</a:t>
            </a:fld>
            <a:endParaRPr lang="en-US" altLang="en-US"/>
          </a:p>
        </p:txBody>
      </p:sp>
      <p:sp>
        <p:nvSpPr>
          <p:cNvPr id="17411" name="Rectangle 2">
            <a:extLst>
              <a:ext uri="{FF2B5EF4-FFF2-40B4-BE49-F238E27FC236}">
                <a16:creationId xmlns:a16="http://schemas.microsoft.com/office/drawing/2014/main" id="{E3ADD222-A308-435D-B923-F805E94AFCE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3312C4B-C174-42B9-A665-7506DF32DB4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Urethra</a:t>
            </a:r>
          </a:p>
          <a:p>
            <a:pPr eaLnBrk="1" hangingPunct="1"/>
            <a:r>
              <a:rPr lang="en-US" altLang="en-US">
                <a:latin typeface="Arial" panose="020B0604020202020204" pitchFamily="34" charset="0"/>
                <a:cs typeface="Arial" panose="020B0604020202020204" pitchFamily="34" charset="0"/>
              </a:rPr>
              <a:t>Penis: delivers sperm through the urethra</a:t>
            </a:r>
          </a:p>
          <a:p>
            <a:pPr eaLnBrk="1" hangingPunct="1"/>
            <a:r>
              <a:rPr lang="en-US" altLang="en-US">
                <a:latin typeface="Arial" panose="020B0604020202020204" pitchFamily="34" charset="0"/>
                <a:cs typeface="Arial" panose="020B0604020202020204" pitchFamily="34" charset="0"/>
              </a:rPr>
              <a:t>Testes/Testicles: produce and store millions of tiny sperm cells. They also produce the hormone testosterone</a:t>
            </a:r>
          </a:p>
          <a:p>
            <a:pPr eaLnBrk="1" hangingPunct="1"/>
            <a:r>
              <a:rPr lang="en-US" altLang="en-US">
                <a:latin typeface="Arial" panose="020B0604020202020204" pitchFamily="34" charset="0"/>
                <a:cs typeface="Arial" panose="020B0604020202020204" pitchFamily="34" charset="0"/>
              </a:rPr>
              <a:t>Scrotum: contains the testicles</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8F4532B-BF52-4796-9EE7-A2D8DCAED12D}"/>
              </a:ext>
            </a:extLst>
          </p:cNvPr>
          <p:cNvSpPr>
            <a:spLocks noGrp="1" noChangeArrowheads="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316119-B12A-43F9-95AB-3F92152B8C02}" type="slidenum">
              <a:rPr lang="en-US" altLang="en-US" smtClean="0"/>
              <a:pPr>
                <a:spcBef>
                  <a:spcPct val="0"/>
                </a:spcBef>
              </a:pPr>
              <a:t>6</a:t>
            </a:fld>
            <a:endParaRPr lang="en-US" altLang="en-US"/>
          </a:p>
        </p:txBody>
      </p:sp>
      <p:sp>
        <p:nvSpPr>
          <p:cNvPr id="19459" name="Rectangle 2">
            <a:extLst>
              <a:ext uri="{FF2B5EF4-FFF2-40B4-BE49-F238E27FC236}">
                <a16:creationId xmlns:a16="http://schemas.microsoft.com/office/drawing/2014/main" id="{54632784-DCBF-4432-B43F-3F29BD0500A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65326F6C-3BCB-4DDD-9C2B-4ACC8077CE6B}"/>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Urethra</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Seminal vesicle: secrets a thick fluid that nourishes the sperm.</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Prostate gland: enlarges to block urine from leaving the bladder when sperm is ejaculated.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Penis: delivers sperm through the urethra.</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Epididymis: where sperm matures.</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Testes/Testicles: produce and store millions of tiny sperm cells. They also produce the hormone testosterone.</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Scrotum: contains the testicles.</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19EDFA3-9544-4266-BABB-80A9A047A1D5}"/>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60A9796A-FEE4-4EFE-B92D-103D3FBD2C8B}"/>
              </a:ext>
            </a:extLst>
          </p:cNvPr>
          <p:cNvSpPr>
            <a:spLocks noGrp="1"/>
          </p:cNvSpPr>
          <p:nvPr>
            <p:ph type="body" idx="1"/>
          </p:nvPr>
        </p:nvSpPr>
        <p:spPr>
          <a:noFill/>
        </p:spPr>
        <p:txBody>
          <a:bodyPr/>
          <a:lstStyle/>
          <a:p>
            <a:r>
              <a:rPr lang="en-US" altLang="en-US">
                <a:latin typeface="Times New Roman" panose="02020603050405020304" pitchFamily="18" charset="0"/>
              </a:rPr>
              <a:t>Ways to prevent STIs and Pregnancy</a:t>
            </a:r>
          </a:p>
          <a:p>
            <a:r>
              <a:rPr lang="en-US" altLang="en-US">
                <a:latin typeface="Times New Roman" panose="02020603050405020304" pitchFamily="18" charset="0"/>
              </a:rPr>
              <a:t>Note: hormonal methods will not prevent STIs</a:t>
            </a:r>
          </a:p>
          <a:p>
            <a:endParaRPr lang="en-US" altLang="en-US">
              <a:latin typeface="Times New Roman" panose="02020603050405020304" pitchFamily="18" charset="0"/>
            </a:endParaRPr>
          </a:p>
        </p:txBody>
      </p:sp>
      <p:sp>
        <p:nvSpPr>
          <p:cNvPr id="21508" name="Slide Number Placeholder 3">
            <a:extLst>
              <a:ext uri="{FF2B5EF4-FFF2-40B4-BE49-F238E27FC236}">
                <a16:creationId xmlns:a16="http://schemas.microsoft.com/office/drawing/2014/main" id="{F68E1E33-BFDB-405C-AF5D-30813DCEF9AE}"/>
              </a:ext>
            </a:extLst>
          </p:cNvPr>
          <p:cNvSpPr>
            <a:spLocks noGrp="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468754-0EBD-4550-AE2F-826DEFC6F9FD}"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5106BB5-285F-403E-B1EB-CCE95B71ECCD}"/>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76328D29-ED8C-4533-9ECF-1CF81CC5944F}"/>
              </a:ext>
            </a:extLst>
          </p:cNvPr>
          <p:cNvSpPr>
            <a:spLocks noGrp="1"/>
          </p:cNvSpPr>
          <p:nvPr>
            <p:ph type="body" idx="1"/>
          </p:nvPr>
        </p:nvSpPr>
        <p:spPr>
          <a:noFill/>
        </p:spPr>
        <p:txBody>
          <a:bodyPr/>
          <a:lstStyle/>
          <a:p>
            <a:r>
              <a:rPr lang="en-CA" altLang="en-US">
                <a:latin typeface="Times New Roman" panose="02020603050405020304" pitchFamily="18" charset="0"/>
              </a:rPr>
              <a:t>Abstinence is a personal choice. It is the only 100% effective method against STIs and pregnancy if you do not have vaginal, anal, oral sex or skin to skin contact.</a:t>
            </a:r>
          </a:p>
        </p:txBody>
      </p:sp>
      <p:sp>
        <p:nvSpPr>
          <p:cNvPr id="24580" name="Slide Number Placeholder 3">
            <a:extLst>
              <a:ext uri="{FF2B5EF4-FFF2-40B4-BE49-F238E27FC236}">
                <a16:creationId xmlns:a16="http://schemas.microsoft.com/office/drawing/2014/main" id="{9E6ACCAB-33BE-40CE-8FF7-3650AB6EED8C}"/>
              </a:ext>
            </a:extLst>
          </p:cNvPr>
          <p:cNvSpPr>
            <a:spLocks noGrp="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A6C8BC-B930-4103-92F8-7282E085CB98}" type="slidenum">
              <a:rPr lang="en-US" altLang="en-US" smtClean="0">
                <a:solidFill>
                  <a:srgbClr val="000000"/>
                </a:solidFill>
              </a:rPr>
              <a:pPr>
                <a:spcBef>
                  <a:spcPct val="0"/>
                </a:spcBef>
              </a:pPr>
              <a:t>9</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C29A129-A2C1-41E5-AE38-DE59A78AF39A}"/>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6DA9D55F-BD61-45B8-B897-D7089040463F}"/>
              </a:ext>
            </a:extLst>
          </p:cNvPr>
          <p:cNvSpPr>
            <a:spLocks noGrp="1"/>
          </p:cNvSpPr>
          <p:nvPr>
            <p:ph type="body" idx="1"/>
          </p:nvPr>
        </p:nvSpPr>
        <p:spPr>
          <a:noFill/>
        </p:spPr>
        <p:txBody>
          <a:bodyPr/>
          <a:lstStyle/>
          <a:p>
            <a:r>
              <a:rPr lang="en-CA" altLang="en-US">
                <a:latin typeface="Arial" panose="020B0604020202020204" pitchFamily="34" charset="0"/>
                <a:cs typeface="Arial" panose="020B0604020202020204" pitchFamily="34" charset="0"/>
              </a:rPr>
              <a:t>Alternative ways – hugging, holding hands, kissing</a:t>
            </a:r>
          </a:p>
        </p:txBody>
      </p:sp>
      <p:sp>
        <p:nvSpPr>
          <p:cNvPr id="26628" name="Slide Number Placeholder 3">
            <a:extLst>
              <a:ext uri="{FF2B5EF4-FFF2-40B4-BE49-F238E27FC236}">
                <a16:creationId xmlns:a16="http://schemas.microsoft.com/office/drawing/2014/main" id="{0840C58F-98AC-4482-B2BA-C291A3544F69}"/>
              </a:ext>
            </a:extLst>
          </p:cNvPr>
          <p:cNvSpPr>
            <a:spLocks noGrp="1"/>
          </p:cNvSpPr>
          <p:nvPr>
            <p:ph type="sldNum" sz="quarter" idx="5"/>
          </p:nvPr>
        </p:nvSpPr>
        <p:spPr>
          <a:noFill/>
        </p:spPr>
        <p:txBody>
          <a:bodyPr/>
          <a:lstStyle>
            <a:lvl1pPr defTabSz="881063">
              <a:spcBef>
                <a:spcPct val="30000"/>
              </a:spcBef>
              <a:defRPr sz="1200">
                <a:solidFill>
                  <a:schemeClr val="tx1"/>
                </a:solidFill>
                <a:latin typeface="Times New Roman" panose="02020603050405020304" pitchFamily="18" charset="0"/>
              </a:defRPr>
            </a:lvl1pPr>
            <a:lvl2pPr marL="742950" indent="-285750" defTabSz="881063">
              <a:spcBef>
                <a:spcPct val="30000"/>
              </a:spcBef>
              <a:defRPr sz="1200">
                <a:solidFill>
                  <a:schemeClr val="tx1"/>
                </a:solidFill>
                <a:latin typeface="Times New Roman" panose="02020603050405020304" pitchFamily="18" charset="0"/>
              </a:defRPr>
            </a:lvl2pPr>
            <a:lvl3pPr marL="1143000" indent="-228600" defTabSz="881063">
              <a:spcBef>
                <a:spcPct val="30000"/>
              </a:spcBef>
              <a:defRPr sz="1200">
                <a:solidFill>
                  <a:schemeClr val="tx1"/>
                </a:solidFill>
                <a:latin typeface="Times New Roman" panose="02020603050405020304" pitchFamily="18" charset="0"/>
              </a:defRPr>
            </a:lvl3pPr>
            <a:lvl4pPr marL="1600200" indent="-228600" defTabSz="881063">
              <a:spcBef>
                <a:spcPct val="30000"/>
              </a:spcBef>
              <a:defRPr sz="1200">
                <a:solidFill>
                  <a:schemeClr val="tx1"/>
                </a:solidFill>
                <a:latin typeface="Times New Roman" panose="02020603050405020304" pitchFamily="18" charset="0"/>
              </a:defRPr>
            </a:lvl4pPr>
            <a:lvl5pPr marL="2057400" indent="-228600" defTabSz="881063">
              <a:spcBef>
                <a:spcPct val="30000"/>
              </a:spcBef>
              <a:defRPr sz="1200">
                <a:solidFill>
                  <a:schemeClr val="tx1"/>
                </a:solidFill>
                <a:latin typeface="Times New Roman" panose="02020603050405020304" pitchFamily="18" charset="0"/>
              </a:defRPr>
            </a:lvl5pPr>
            <a:lvl6pPr marL="2514600" indent="-228600"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2D190E-C565-49F6-B56E-FEB8E0966782}" type="slidenum">
              <a:rPr lang="en-US" altLang="en-US" smtClean="0">
                <a:solidFill>
                  <a:srgbClr val="000000"/>
                </a:solidFill>
              </a:rPr>
              <a:pPr>
                <a:spcBef>
                  <a:spcPct val="0"/>
                </a:spcBef>
              </a:pPr>
              <a:t>10</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1CF9CC-9B47-4D40-B010-94626394661C}" type="slidenum">
              <a:rPr lang="en-US" altLang="en-US" smtClean="0"/>
              <a:pPr>
                <a:defRPr/>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35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1A2C1A-EEFE-44DE-9D2C-BEF7EC383AE4}" type="slidenum">
              <a:rPr lang="en-US" altLang="en-US" smtClean="0"/>
              <a:pPr>
                <a:defRPr/>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49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43B148-91B2-48F0-8DFB-04B1905C0B76}" type="slidenum">
              <a:rPr lang="en-US" altLang="en-US" smtClean="0"/>
              <a:pPr>
                <a:defRPr/>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88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2EF60E-7AB3-4A6D-A70E-F7C495C15445}" type="slidenum">
              <a:rPr lang="en-US" altLang="en-US" smtClean="0"/>
              <a:pPr>
                <a:defRPr/>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01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140A11-D59B-4AD4-BE1F-EED80EEA9050}" type="slidenum">
              <a:rPr lang="en-US" altLang="en-US" smtClean="0"/>
              <a:pPr>
                <a:defRPr/>
              </a:pPr>
              <a:t>‹#›</a:t>
            </a:fld>
            <a:endParaRPr lang="en-US" alt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18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F870F0-DE0F-4B49-A476-F5BE1B71CD40}" type="slidenum">
              <a:rPr lang="en-US" altLang="en-US" smtClean="0"/>
              <a:pPr>
                <a:defRPr/>
              </a:pPr>
              <a:t>‹#›</a:t>
            </a:fld>
            <a:endParaRPr lang="en-US" alt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61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AE27751-0E8E-4B16-9AAE-775FD143C084}" type="slidenum">
              <a:rPr lang="en-US" altLang="en-US" smtClean="0"/>
              <a:pPr>
                <a:defRPr/>
              </a:pPr>
              <a:t>‹#›</a:t>
            </a:fld>
            <a:endParaRPr lang="en-US" alt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22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A55608-B413-4D23-90D4-E7FD57165780}" type="slidenum">
              <a:rPr lang="en-US" altLang="en-US" smtClean="0"/>
              <a:pPr>
                <a:defRPr/>
              </a:pPr>
              <a:t>‹#›</a:t>
            </a:fld>
            <a:endParaRPr lang="en-US" alt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58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BA0C10-D9A1-4CBB-AF6C-E6D568351F10}" type="slidenum">
              <a:rPr lang="en-US" altLang="en-US" smtClean="0"/>
              <a:pPr>
                <a:defRPr/>
              </a:pPr>
              <a:t>‹#›</a:t>
            </a:fld>
            <a:endParaRPr lang="en-US" alt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34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2D1E75-5312-4B43-86A5-0B9884CD6995}" type="slidenum">
              <a:rPr lang="en-US" altLang="en-US" smtClean="0"/>
              <a:pPr>
                <a:defRPr/>
              </a:pPr>
              <a:t>‹#›</a:t>
            </a:fld>
            <a:endParaRPr lang="en-US" alt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13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C303DA-0FBC-490C-A8FC-EAE20005B8CF}" type="slidenum">
              <a:rPr lang="en-US" altLang="en-US" smtClean="0"/>
              <a:pPr>
                <a:defRPr/>
              </a:pPr>
              <a:t>‹#›</a:t>
            </a:fld>
            <a:endParaRPr lang="en-US" alt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77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2AAC9AC1-0BA1-453B-9FA3-69821F3CC89F}" type="slidenum">
              <a:rPr lang="en-US" altLang="en-US" smtClean="0"/>
              <a:pPr>
                <a:defRPr/>
              </a:pPr>
              <a:t>‹#›</a:t>
            </a:fld>
            <a:endParaRPr lang="en-US" altLang="en-US"/>
          </a:p>
        </p:txBody>
      </p:sp>
      <p:pic>
        <p:nvPicPr>
          <p:cNvPr id="7" name="Picture 15" descr="MLHUlogo_horz[K]">
            <a:extLst>
              <a:ext uri="{FF2B5EF4-FFF2-40B4-BE49-F238E27FC236}">
                <a16:creationId xmlns:a16="http://schemas.microsoft.com/office/drawing/2014/main" id="{2AC06D1A-EAC6-4CB9-AB0D-B23682994D9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228600"/>
            <a:ext cx="36957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choosehealth_alternate">
            <a:extLst>
              <a:ext uri="{FF2B5EF4-FFF2-40B4-BE49-F238E27FC236}">
                <a16:creationId xmlns:a16="http://schemas.microsoft.com/office/drawing/2014/main" id="{D8760648-0593-43B0-B4ED-13A5CB1D63E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86600" y="6019800"/>
            <a:ext cx="1752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2547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jpg">
            <a:extLst>
              <a:ext uri="{FF2B5EF4-FFF2-40B4-BE49-F238E27FC236}">
                <a16:creationId xmlns:a16="http://schemas.microsoft.com/office/drawing/2014/main" id="{B762CC7A-4B78-4B3E-81C8-2EF2F4670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1" r="800" b="504"/>
          <a:stretch>
            <a:fillRect/>
          </a:stretch>
        </p:blipFill>
        <p:spPr bwMode="auto">
          <a:xfrm>
            <a:off x="62144"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C131DBE-BE0D-4564-A39A-955798FEF827}"/>
              </a:ext>
            </a:extLst>
          </p:cNvPr>
          <p:cNvSpPr txBox="1"/>
          <p:nvPr/>
        </p:nvSpPr>
        <p:spPr>
          <a:xfrm>
            <a:off x="3059832" y="3212976"/>
            <a:ext cx="6022024" cy="1754326"/>
          </a:xfrm>
          <a:prstGeom prst="rect">
            <a:avLst/>
          </a:prstGeom>
          <a:noFill/>
        </p:spPr>
        <p:txBody>
          <a:bodyPr wrap="square">
            <a:spAutoFit/>
          </a:bodyPr>
          <a:lstStyle/>
          <a:p>
            <a:pPr algn="ctr" eaLnBrk="1" hangingPunct="1">
              <a:defRPr/>
            </a:pPr>
            <a:r>
              <a:rPr lang="en-CA" sz="3600" b="1" dirty="0" err="1">
                <a:solidFill>
                  <a:schemeClr val="bg1"/>
                </a:solidFill>
                <a:latin typeface="+mj-lt"/>
              </a:rPr>
              <a:t>Kuliah</a:t>
            </a:r>
            <a:r>
              <a:rPr lang="en-CA" sz="3600" b="1" dirty="0">
                <a:solidFill>
                  <a:schemeClr val="bg1"/>
                </a:solidFill>
                <a:latin typeface="+mj-lt"/>
              </a:rPr>
              <a:t> 12.</a:t>
            </a:r>
          </a:p>
          <a:p>
            <a:pPr algn="ctr" eaLnBrk="1" hangingPunct="1">
              <a:defRPr/>
            </a:pPr>
            <a:r>
              <a:rPr lang="en-CA" sz="3600" b="1" dirty="0">
                <a:solidFill>
                  <a:schemeClr val="bg1"/>
                </a:solidFill>
                <a:latin typeface="+mj-lt"/>
              </a:rPr>
              <a:t>Birth Control</a:t>
            </a:r>
          </a:p>
          <a:p>
            <a:pPr algn="ctr" eaLnBrk="1" hangingPunct="1">
              <a:defRPr/>
            </a:pPr>
            <a:r>
              <a:rPr lang="en-CA" sz="3600" b="1" dirty="0">
                <a:solidFill>
                  <a:schemeClr val="bg1"/>
                </a:solidFill>
                <a:latin typeface="+mj-lt"/>
              </a:rPr>
              <a:t>(Contraception)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E2691333-8065-49D5-9945-65F8B0359C8A}"/>
              </a:ext>
            </a:extLst>
          </p:cNvPr>
          <p:cNvSpPr>
            <a:spLocks noGrp="1" noChangeArrowheads="1"/>
          </p:cNvSpPr>
          <p:nvPr>
            <p:ph idx="1"/>
          </p:nvPr>
        </p:nvSpPr>
        <p:spPr>
          <a:xfrm>
            <a:off x="827088" y="1827213"/>
            <a:ext cx="7848600" cy="3508375"/>
          </a:xfrm>
        </p:spPr>
        <p:txBody>
          <a:bodyPr/>
          <a:lstStyle/>
          <a:p>
            <a:pPr eaLnBrk="1" hangingPunct="1">
              <a:lnSpc>
                <a:spcPct val="90000"/>
              </a:lnSpc>
            </a:pPr>
            <a:r>
              <a:rPr lang="en-US" altLang="en-US" dirty="0" err="1">
                <a:latin typeface="Segoe UI" panose="020B0502040204020203" pitchFamily="34" charset="0"/>
                <a:cs typeface="Segoe UI" panose="020B0502040204020203" pitchFamily="34" charset="0"/>
              </a:rPr>
              <a:t>Absen</a:t>
            </a:r>
            <a:r>
              <a:rPr lang="en-US" altLang="en-US" dirty="0">
                <a:latin typeface="Segoe UI" panose="020B0502040204020203" pitchFamily="34" charset="0"/>
                <a:cs typeface="Segoe UI" panose="020B0502040204020203" pitchFamily="34" charset="0"/>
              </a:rPr>
              <a:t> </a:t>
            </a:r>
            <a:r>
              <a:rPr lang="en-US" altLang="en-US" dirty="0" err="1">
                <a:latin typeface="Segoe UI" panose="020B0502040204020203" pitchFamily="34" charset="0"/>
                <a:cs typeface="Segoe UI" panose="020B0502040204020203" pitchFamily="34" charset="0"/>
              </a:rPr>
              <a:t>merupakan</a:t>
            </a:r>
            <a:r>
              <a:rPr lang="en-US" altLang="en-US" dirty="0">
                <a:latin typeface="Segoe UI" panose="020B0502040204020203" pitchFamily="34" charset="0"/>
                <a:cs typeface="Segoe UI" panose="020B0502040204020203" pitchFamily="34" charset="0"/>
              </a:rPr>
              <a:t> </a:t>
            </a:r>
            <a:r>
              <a:rPr lang="en-US" altLang="en-US" dirty="0" err="1">
                <a:latin typeface="Segoe UI" panose="020B0502040204020203" pitchFamily="34" charset="0"/>
                <a:cs typeface="Segoe UI" panose="020B0502040204020203" pitchFamily="34" charset="0"/>
              </a:rPr>
              <a:t>metode</a:t>
            </a:r>
            <a:r>
              <a:rPr lang="en-US" altLang="en-US" dirty="0">
                <a:latin typeface="Segoe UI" panose="020B0502040204020203" pitchFamily="34" charset="0"/>
                <a:cs typeface="Segoe UI" panose="020B0502040204020203" pitchFamily="34" charset="0"/>
              </a:rPr>
              <a:t> yang 100% </a:t>
            </a:r>
            <a:r>
              <a:rPr lang="en-US" altLang="en-US" dirty="0" err="1">
                <a:latin typeface="Segoe UI" panose="020B0502040204020203" pitchFamily="34" charset="0"/>
                <a:cs typeface="Segoe UI" panose="020B0502040204020203" pitchFamily="34" charset="0"/>
              </a:rPr>
              <a:t>efektif</a:t>
            </a:r>
            <a:r>
              <a:rPr lang="en-US" altLang="en-US" dirty="0">
                <a:latin typeface="Segoe UI" panose="020B0502040204020203" pitchFamily="34" charset="0"/>
                <a:cs typeface="Segoe UI" panose="020B0502040204020203" pitchFamily="34" charset="0"/>
              </a:rPr>
              <a:t> </a:t>
            </a:r>
            <a:r>
              <a:rPr lang="en-US" altLang="en-US" dirty="0" err="1">
                <a:latin typeface="Segoe UI" panose="020B0502040204020203" pitchFamily="34" charset="0"/>
                <a:cs typeface="Segoe UI" panose="020B0502040204020203" pitchFamily="34" charset="0"/>
              </a:rPr>
              <a:t>untuk</a:t>
            </a:r>
            <a:r>
              <a:rPr lang="en-US" altLang="en-US" dirty="0">
                <a:latin typeface="Segoe UI" panose="020B0502040204020203" pitchFamily="34" charset="0"/>
                <a:cs typeface="Segoe UI" panose="020B0502040204020203" pitchFamily="34" charset="0"/>
              </a:rPr>
              <a:t> </a:t>
            </a:r>
            <a:r>
              <a:rPr lang="en-US" altLang="en-US" dirty="0" err="1">
                <a:latin typeface="Segoe UI" panose="020B0502040204020203" pitchFamily="34" charset="0"/>
                <a:cs typeface="Segoe UI" panose="020B0502040204020203" pitchFamily="34" charset="0"/>
              </a:rPr>
              <a:t>mencegah</a:t>
            </a:r>
            <a:r>
              <a:rPr lang="en-US" altLang="en-US" dirty="0">
                <a:latin typeface="Segoe UI" panose="020B0502040204020203" pitchFamily="34" charset="0"/>
                <a:cs typeface="Segoe UI" panose="020B0502040204020203" pitchFamily="34" charset="0"/>
              </a:rPr>
              <a:t> STIs dan </a:t>
            </a:r>
            <a:r>
              <a:rPr lang="en-US" altLang="en-US" dirty="0" err="1">
                <a:latin typeface="Segoe UI" panose="020B0502040204020203" pitchFamily="34" charset="0"/>
                <a:cs typeface="Segoe UI" panose="020B0502040204020203" pitchFamily="34" charset="0"/>
              </a:rPr>
              <a:t>kehamilan</a:t>
            </a:r>
            <a:r>
              <a:rPr lang="en-US" altLang="en-US" dirty="0">
                <a:latin typeface="Segoe UI" panose="020B0502040204020203" pitchFamily="34" charset="0"/>
                <a:cs typeface="Segoe UI" panose="020B0502040204020203" pitchFamily="34" charset="0"/>
              </a:rPr>
              <a:t>. </a:t>
            </a:r>
          </a:p>
        </p:txBody>
      </p:sp>
      <p:sp>
        <p:nvSpPr>
          <p:cNvPr id="25603" name="Text Box 4">
            <a:extLst>
              <a:ext uri="{FF2B5EF4-FFF2-40B4-BE49-F238E27FC236}">
                <a16:creationId xmlns:a16="http://schemas.microsoft.com/office/drawing/2014/main" id="{0D2589CD-BEC8-4215-A7F0-0E6DE9A65873}"/>
              </a:ext>
            </a:extLst>
          </p:cNvPr>
          <p:cNvSpPr txBox="1">
            <a:spLocks noChangeArrowheads="1"/>
          </p:cNvSpPr>
          <p:nvPr/>
        </p:nvSpPr>
        <p:spPr bwMode="auto">
          <a:xfrm>
            <a:off x="6324600" y="3352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solidFill>
                <a:srgbClr val="000000"/>
              </a:solidFill>
              <a:latin typeface="Times New Roman" panose="02020603050405020304" pitchFamily="18" charset="0"/>
            </a:endParaRPr>
          </a:p>
        </p:txBody>
      </p:sp>
      <p:sp>
        <p:nvSpPr>
          <p:cNvPr id="25604" name="Rectangle 2">
            <a:extLst>
              <a:ext uri="{FF2B5EF4-FFF2-40B4-BE49-F238E27FC236}">
                <a16:creationId xmlns:a16="http://schemas.microsoft.com/office/drawing/2014/main" id="{95A45F32-0EA7-454B-A8EC-F04864993794}"/>
              </a:ext>
            </a:extLst>
          </p:cNvPr>
          <p:cNvSpPr txBox="1">
            <a:spLocks noChangeArrowheads="1"/>
          </p:cNvSpPr>
          <p:nvPr/>
        </p:nvSpPr>
        <p:spPr bwMode="auto">
          <a:xfrm>
            <a:off x="539750" y="836613"/>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err="1">
                <a:solidFill>
                  <a:srgbClr val="C00000"/>
                </a:solidFill>
              </a:rPr>
              <a:t>Absen</a:t>
            </a:r>
            <a:endParaRPr lang="en-US" altLang="en-US" sz="40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981B89-2701-4A31-96F5-2D0A6ED3B0A9}"/>
              </a:ext>
            </a:extLst>
          </p:cNvPr>
          <p:cNvSpPr txBox="1"/>
          <p:nvPr/>
        </p:nvSpPr>
        <p:spPr>
          <a:xfrm>
            <a:off x="179512" y="1916832"/>
            <a:ext cx="9144000" cy="1569660"/>
          </a:xfrm>
          <a:prstGeom prst="rect">
            <a:avLst/>
          </a:prstGeom>
          <a:noFill/>
        </p:spPr>
        <p:txBody>
          <a:bodyPr>
            <a:spAutoFit/>
          </a:bodyPr>
          <a:lstStyle/>
          <a:p>
            <a:pPr algn="ctr" eaLnBrk="1" hangingPunct="1">
              <a:defRPr/>
            </a:pPr>
            <a:r>
              <a:rPr lang="en-CA" sz="4800" dirty="0" err="1">
                <a:solidFill>
                  <a:srgbClr val="C00000"/>
                </a:solidFill>
                <a:latin typeface="Segoe UI" panose="020B0502040204020203" pitchFamily="34" charset="0"/>
                <a:cs typeface="Segoe UI" panose="020B0502040204020203" pitchFamily="34" charset="0"/>
              </a:rPr>
              <a:t>Metode</a:t>
            </a:r>
            <a:r>
              <a:rPr lang="en-CA" sz="4800" dirty="0">
                <a:solidFill>
                  <a:srgbClr val="C00000"/>
                </a:solidFill>
                <a:latin typeface="Segoe UI" panose="020B0502040204020203" pitchFamily="34" charset="0"/>
                <a:cs typeface="Segoe UI" panose="020B0502040204020203" pitchFamily="34" charset="0"/>
              </a:rPr>
              <a:t> Hormonal </a:t>
            </a:r>
            <a:r>
              <a:rPr lang="en-CA" sz="4800" dirty="0" err="1">
                <a:solidFill>
                  <a:srgbClr val="C00000"/>
                </a:solidFill>
                <a:latin typeface="Segoe UI" panose="020B0502040204020203" pitchFamily="34" charset="0"/>
                <a:cs typeface="Segoe UI" panose="020B0502040204020203" pitchFamily="34" charset="0"/>
              </a:rPr>
              <a:t>untuk</a:t>
            </a:r>
            <a:r>
              <a:rPr lang="en-CA" sz="4800" dirty="0">
                <a:solidFill>
                  <a:srgbClr val="C00000"/>
                </a:solidFill>
                <a:latin typeface="Segoe UI" panose="020B0502040204020203" pitchFamily="34" charset="0"/>
                <a:cs typeface="Segoe UI" panose="020B0502040204020203" pitchFamily="34" charset="0"/>
              </a:rPr>
              <a:t> </a:t>
            </a:r>
            <a:r>
              <a:rPr lang="en-CA" sz="4800" dirty="0" err="1">
                <a:solidFill>
                  <a:srgbClr val="C00000"/>
                </a:solidFill>
                <a:latin typeface="Segoe UI" panose="020B0502040204020203" pitchFamily="34" charset="0"/>
                <a:cs typeface="Segoe UI" panose="020B0502040204020203" pitchFamily="34" charset="0"/>
              </a:rPr>
              <a:t>mencegah</a:t>
            </a:r>
            <a:r>
              <a:rPr lang="en-CA" sz="4800" dirty="0">
                <a:solidFill>
                  <a:srgbClr val="C00000"/>
                </a:solidFill>
                <a:latin typeface="Segoe UI" panose="020B0502040204020203" pitchFamily="34" charset="0"/>
                <a:cs typeface="Segoe UI" panose="020B0502040204020203" pitchFamily="34" charset="0"/>
              </a:rPr>
              <a:t> </a:t>
            </a:r>
            <a:r>
              <a:rPr lang="en-CA" sz="4800" dirty="0" err="1">
                <a:solidFill>
                  <a:srgbClr val="C00000"/>
                </a:solidFill>
                <a:latin typeface="Segoe UI" panose="020B0502040204020203" pitchFamily="34" charset="0"/>
                <a:cs typeface="Segoe UI" panose="020B0502040204020203" pitchFamily="34" charset="0"/>
              </a:rPr>
              <a:t>kehamilan</a:t>
            </a:r>
            <a:endParaRPr lang="en-CA" sz="4800" dirty="0">
              <a:solidFill>
                <a:srgbClr val="C00000"/>
              </a:solidFill>
              <a:latin typeface="Segoe UI" panose="020B0502040204020203" pitchFamily="34" charset="0"/>
              <a:cs typeface="Segoe UI" panose="020B050204020402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30023D9-467B-4532-ADAE-A603BD3D3276}"/>
              </a:ext>
            </a:extLst>
          </p:cNvPr>
          <p:cNvSpPr>
            <a:spLocks noGrp="1" noChangeArrowheads="1"/>
          </p:cNvSpPr>
          <p:nvPr>
            <p:ph type="title"/>
          </p:nvPr>
        </p:nvSpPr>
        <p:spPr>
          <a:xfrm>
            <a:off x="468313" y="1027113"/>
            <a:ext cx="8207375" cy="1143000"/>
          </a:xfrm>
        </p:spPr>
        <p:txBody>
          <a:bodyPr rtlCol="0">
            <a:normAutofit/>
          </a:bodyPr>
          <a:lstStyle/>
          <a:p>
            <a:pPr algn="l" eaLnBrk="1" fontAlgn="auto" hangingPunct="1">
              <a:spcAft>
                <a:spcPts val="0"/>
              </a:spcAft>
              <a:defRPr/>
            </a:pPr>
            <a:r>
              <a:rPr lang="en-US" b="1" dirty="0" err="1">
                <a:solidFill>
                  <a:srgbClr val="C00000"/>
                </a:solidFill>
              </a:rPr>
              <a:t>Pil</a:t>
            </a:r>
            <a:endParaRPr lang="en-US" b="1" dirty="0">
              <a:solidFill>
                <a:srgbClr val="C00000"/>
              </a:solidFill>
            </a:endParaRPr>
          </a:p>
        </p:txBody>
      </p:sp>
      <p:sp>
        <p:nvSpPr>
          <p:cNvPr id="10243" name="Rectangle 3">
            <a:extLst>
              <a:ext uri="{FF2B5EF4-FFF2-40B4-BE49-F238E27FC236}">
                <a16:creationId xmlns:a16="http://schemas.microsoft.com/office/drawing/2014/main" id="{9C53EA2C-BF94-42EA-8722-FEFE79511EF3}"/>
              </a:ext>
            </a:extLst>
          </p:cNvPr>
          <p:cNvSpPr>
            <a:spLocks noGrp="1" noChangeArrowheads="1"/>
          </p:cNvSpPr>
          <p:nvPr>
            <p:ph idx="1"/>
          </p:nvPr>
        </p:nvSpPr>
        <p:spPr>
          <a:xfrm>
            <a:off x="827087" y="1916832"/>
            <a:ext cx="7848600" cy="3508375"/>
          </a:xfrm>
        </p:spPr>
        <p:txBody>
          <a:bodyPr rtlCol="0">
            <a:normAutofit fontScale="92500" lnSpcReduction="10000"/>
          </a:bodyPr>
          <a:lstStyle/>
          <a:p>
            <a:pPr eaLnBrk="1" fontAlgn="auto" hangingPunct="1">
              <a:spcAft>
                <a:spcPts val="0"/>
              </a:spcAft>
              <a:defRPr/>
            </a:pPr>
            <a:r>
              <a:rPr lang="en-US" sz="3000" dirty="0" err="1">
                <a:latin typeface="Segoe UI" panose="020B0502040204020203" pitchFamily="34" charset="0"/>
                <a:cs typeface="Segoe UI" panose="020B0502040204020203" pitchFamily="34" charset="0"/>
              </a:rPr>
              <a:t>Metode</a:t>
            </a:r>
            <a:r>
              <a:rPr lang="en-US" sz="3000" dirty="0">
                <a:latin typeface="Segoe UI" panose="020B0502040204020203" pitchFamily="34" charset="0"/>
                <a:cs typeface="Segoe UI" panose="020B0502040204020203" pitchFamily="34" charset="0"/>
              </a:rPr>
              <a:t> hormonal yang </a:t>
            </a:r>
            <a:r>
              <a:rPr lang="en-US" sz="3000" dirty="0" err="1">
                <a:latin typeface="Segoe UI" panose="020B0502040204020203" pitchFamily="34" charset="0"/>
                <a:cs typeface="Segoe UI" panose="020B0502040204020203" pitchFamily="34" charset="0"/>
              </a:rPr>
              <a:t>digunakan</a:t>
            </a:r>
            <a:endParaRPr lang="en-US" sz="3000" dirty="0">
              <a:latin typeface="Segoe UI" panose="020B0502040204020203" pitchFamily="34" charset="0"/>
              <a:cs typeface="Segoe UI" panose="020B0502040204020203" pitchFamily="34" charset="0"/>
            </a:endParaRPr>
          </a:p>
          <a:p>
            <a:pPr marL="881063" lvl="1" indent="-514350" eaLnBrk="1" fontAlgn="auto" hangingPunct="1">
              <a:spcAft>
                <a:spcPts val="0"/>
              </a:spcAft>
              <a:buFont typeface="+mj-lt"/>
              <a:buAutoNum type="alphaLcPeriod"/>
              <a:defRPr/>
            </a:pPr>
            <a:r>
              <a:rPr lang="en-US" sz="3000" dirty="0">
                <a:latin typeface="Segoe UI" panose="020B0502040204020203" pitchFamily="34" charset="0"/>
                <a:cs typeface="Segoe UI" panose="020B0502040204020203" pitchFamily="34" charset="0"/>
              </a:rPr>
              <a:t>estrogen dan progesterone </a:t>
            </a:r>
            <a:r>
              <a:rPr lang="en-US" sz="3000" dirty="0" err="1">
                <a:latin typeface="Segoe UI" panose="020B0502040204020203" pitchFamily="34" charset="0"/>
                <a:cs typeface="Segoe UI" panose="020B0502040204020203" pitchFamily="34" charset="0"/>
              </a:rPr>
              <a:t>atau</a:t>
            </a:r>
            <a:endParaRPr lang="en-US" sz="3000" dirty="0">
              <a:latin typeface="Segoe UI" panose="020B0502040204020203" pitchFamily="34" charset="0"/>
              <a:cs typeface="Segoe UI" panose="020B0502040204020203" pitchFamily="34" charset="0"/>
            </a:endParaRPr>
          </a:p>
          <a:p>
            <a:pPr marL="823913" lvl="1" indent="-457200" eaLnBrk="1" fontAlgn="auto" hangingPunct="1">
              <a:spcAft>
                <a:spcPts val="0"/>
              </a:spcAft>
              <a:buFont typeface="Wingdings 2" pitchFamily="18" charset="2"/>
              <a:buAutoNum type="alphaLcPeriod"/>
              <a:defRPr/>
            </a:pPr>
            <a:r>
              <a:rPr lang="en-US" sz="3000" dirty="0">
                <a:latin typeface="Segoe UI" panose="020B0502040204020203" pitchFamily="34" charset="0"/>
                <a:cs typeface="Segoe UI" panose="020B0502040204020203" pitchFamily="34" charset="0"/>
              </a:rPr>
              <a:t>progesterone </a:t>
            </a:r>
            <a:r>
              <a:rPr lang="en-US" sz="3000" dirty="0" err="1">
                <a:latin typeface="Segoe UI" panose="020B0502040204020203" pitchFamily="34" charset="0"/>
                <a:cs typeface="Segoe UI" panose="020B0502040204020203" pitchFamily="34" charset="0"/>
              </a:rPr>
              <a:t>saja</a:t>
            </a:r>
            <a:endParaRPr lang="en-US" sz="3000" dirty="0">
              <a:latin typeface="Segoe UI" panose="020B0502040204020203" pitchFamily="34" charset="0"/>
              <a:cs typeface="Segoe UI" panose="020B0502040204020203" pitchFamily="34" charset="0"/>
            </a:endParaRPr>
          </a:p>
          <a:p>
            <a:pPr fontAlgn="auto">
              <a:spcAft>
                <a:spcPts val="0"/>
              </a:spcAft>
              <a:defRPr/>
            </a:pPr>
            <a:r>
              <a:rPr lang="en-US" sz="3000" dirty="0" err="1">
                <a:latin typeface="Segoe UI" panose="020B0502040204020203" pitchFamily="34" charset="0"/>
                <a:cs typeface="Segoe UI" panose="020B0502040204020203" pitchFamily="34" charset="0"/>
              </a:rPr>
              <a:t>Mencegah</a:t>
            </a:r>
            <a:r>
              <a:rPr lang="en-US" sz="3000" dirty="0">
                <a:latin typeface="Segoe UI" panose="020B0502040204020203" pitchFamily="34" charset="0"/>
                <a:cs typeface="Segoe UI" panose="020B0502040204020203" pitchFamily="34" charset="0"/>
              </a:rPr>
              <a:t> </a:t>
            </a:r>
            <a:r>
              <a:rPr lang="en-US" sz="3000" dirty="0" err="1">
                <a:latin typeface="Segoe UI" panose="020B0502040204020203" pitchFamily="34" charset="0"/>
                <a:cs typeface="Segoe UI" panose="020B0502040204020203" pitchFamily="34" charset="0"/>
              </a:rPr>
              <a:t>dilepaskannya</a:t>
            </a:r>
            <a:r>
              <a:rPr lang="en-US" sz="3000" dirty="0">
                <a:latin typeface="Segoe UI" panose="020B0502040204020203" pitchFamily="34" charset="0"/>
                <a:cs typeface="Segoe UI" panose="020B0502040204020203" pitchFamily="34" charset="0"/>
              </a:rPr>
              <a:t> </a:t>
            </a:r>
            <a:r>
              <a:rPr lang="en-US" sz="3000" dirty="0" err="1">
                <a:latin typeface="Segoe UI" panose="020B0502040204020203" pitchFamily="34" charset="0"/>
                <a:cs typeface="Segoe UI" panose="020B0502040204020203" pitchFamily="34" charset="0"/>
              </a:rPr>
              <a:t>oosit</a:t>
            </a:r>
            <a:r>
              <a:rPr lang="en-US" sz="3000" dirty="0">
                <a:latin typeface="Segoe UI" panose="020B0502040204020203" pitchFamily="34" charset="0"/>
                <a:cs typeface="Segoe UI" panose="020B0502040204020203" pitchFamily="34" charset="0"/>
              </a:rPr>
              <a:t> </a:t>
            </a:r>
            <a:r>
              <a:rPr lang="en-US" sz="3000" dirty="0" err="1">
                <a:latin typeface="Segoe UI" panose="020B0502040204020203" pitchFamily="34" charset="0"/>
                <a:cs typeface="Segoe UI" panose="020B0502040204020203" pitchFamily="34" charset="0"/>
              </a:rPr>
              <a:t>matang</a:t>
            </a:r>
            <a:r>
              <a:rPr lang="en-US" sz="3000" dirty="0">
                <a:latin typeface="Segoe UI" panose="020B0502040204020203" pitchFamily="34" charset="0"/>
                <a:cs typeface="Segoe UI" panose="020B0502040204020203" pitchFamily="34" charset="0"/>
              </a:rPr>
              <a:t>. </a:t>
            </a:r>
          </a:p>
          <a:p>
            <a:pPr fontAlgn="auto">
              <a:spcAft>
                <a:spcPts val="0"/>
              </a:spcAft>
              <a:defRPr/>
            </a:pPr>
            <a:r>
              <a:rPr lang="en-US" sz="3000" dirty="0" err="1">
                <a:latin typeface="Segoe UI" panose="020B0502040204020203" pitchFamily="34" charset="0"/>
                <a:cs typeface="Segoe UI" panose="020B0502040204020203" pitchFamily="34" charset="0"/>
              </a:rPr>
              <a:t>Menebalkan</a:t>
            </a:r>
            <a:r>
              <a:rPr lang="en-US" sz="3000" dirty="0">
                <a:latin typeface="Segoe UI" panose="020B0502040204020203" pitchFamily="34" charset="0"/>
                <a:cs typeface="Segoe UI" panose="020B0502040204020203" pitchFamily="34" charset="0"/>
              </a:rPr>
              <a:t> </a:t>
            </a:r>
            <a:r>
              <a:rPr lang="en-US" sz="3000" dirty="0" err="1">
                <a:latin typeface="Segoe UI" panose="020B0502040204020203" pitchFamily="34" charset="0"/>
                <a:cs typeface="Segoe UI" panose="020B0502040204020203" pitchFamily="34" charset="0"/>
              </a:rPr>
              <a:t>mukosa</a:t>
            </a:r>
            <a:r>
              <a:rPr lang="en-US" sz="3000" dirty="0">
                <a:latin typeface="Segoe UI" panose="020B0502040204020203" pitchFamily="34" charset="0"/>
                <a:cs typeface="Segoe UI" panose="020B0502040204020203" pitchFamily="34" charset="0"/>
              </a:rPr>
              <a:t> </a:t>
            </a:r>
            <a:r>
              <a:rPr lang="en-US" sz="3000" dirty="0" err="1">
                <a:latin typeface="Segoe UI" panose="020B0502040204020203" pitchFamily="34" charset="0"/>
                <a:cs typeface="Segoe UI" panose="020B0502040204020203" pitchFamily="34" charset="0"/>
              </a:rPr>
              <a:t>serviks</a:t>
            </a:r>
            <a:r>
              <a:rPr lang="en-US" sz="3000" dirty="0">
                <a:latin typeface="Segoe UI" panose="020B0502040204020203" pitchFamily="34" charset="0"/>
                <a:cs typeface="Segoe UI" panose="020B0502040204020203" pitchFamily="34" charset="0"/>
              </a:rPr>
              <a:t>.  </a:t>
            </a:r>
          </a:p>
          <a:p>
            <a:pPr eaLnBrk="1" fontAlgn="auto" hangingPunct="1">
              <a:spcAft>
                <a:spcPts val="0"/>
              </a:spcAft>
              <a:defRPr/>
            </a:pPr>
            <a:r>
              <a:rPr lang="en-US" sz="3000" dirty="0" err="1">
                <a:latin typeface="Segoe UI" panose="020B0502040204020203" pitchFamily="34" charset="0"/>
                <a:cs typeface="Segoe UI" panose="020B0502040204020203" pitchFamily="34" charset="0"/>
              </a:rPr>
              <a:t>Merubah</a:t>
            </a:r>
            <a:r>
              <a:rPr lang="en-US" sz="3000" dirty="0">
                <a:latin typeface="Segoe UI" panose="020B0502040204020203" pitchFamily="34" charset="0"/>
                <a:cs typeface="Segoe UI" panose="020B0502040204020203" pitchFamily="34" charset="0"/>
              </a:rPr>
              <a:t> </a:t>
            </a:r>
            <a:r>
              <a:rPr lang="en-US" sz="3000" dirty="0" err="1">
                <a:latin typeface="Segoe UI" panose="020B0502040204020203" pitchFamily="34" charset="0"/>
                <a:cs typeface="Segoe UI" panose="020B0502040204020203" pitchFamily="34" charset="0"/>
              </a:rPr>
              <a:t>saluran</a:t>
            </a:r>
            <a:r>
              <a:rPr lang="en-US" sz="3000" dirty="0">
                <a:latin typeface="Segoe UI" panose="020B0502040204020203" pitchFamily="34" charset="0"/>
                <a:cs typeface="Segoe UI" panose="020B0502040204020203" pitchFamily="34" charset="0"/>
              </a:rPr>
              <a:t> uterus. </a:t>
            </a:r>
          </a:p>
          <a:p>
            <a:pPr eaLnBrk="1" fontAlgn="auto" hangingPunct="1">
              <a:spcAft>
                <a:spcPts val="0"/>
              </a:spcAft>
              <a:defRPr/>
            </a:pPr>
            <a:r>
              <a:rPr lang="en-US" sz="3000" dirty="0">
                <a:latin typeface="Segoe UI" panose="020B0502040204020203" pitchFamily="34" charset="0"/>
                <a:cs typeface="Segoe UI" panose="020B0502040204020203" pitchFamily="34" charset="0"/>
              </a:rPr>
              <a:t>91% </a:t>
            </a:r>
            <a:r>
              <a:rPr lang="en-US" sz="3000" dirty="0" err="1">
                <a:latin typeface="Segoe UI" panose="020B0502040204020203" pitchFamily="34" charset="0"/>
                <a:cs typeface="Segoe UI" panose="020B0502040204020203" pitchFamily="34" charset="0"/>
              </a:rPr>
              <a:t>efektif</a:t>
            </a:r>
            <a:endParaRPr lang="en-US" sz="3000" dirty="0">
              <a:latin typeface="Segoe UI" panose="020B0502040204020203" pitchFamily="34" charset="0"/>
              <a:cs typeface="Segoe UI" panose="020B0502040204020203" pitchFamily="34" charset="0"/>
            </a:endParaRPr>
          </a:p>
          <a:p>
            <a:pPr eaLnBrk="1" fontAlgn="auto" hangingPunct="1">
              <a:spcAft>
                <a:spcPts val="0"/>
              </a:spcAft>
              <a:defRPr/>
            </a:pPr>
            <a:endParaRPr lang="en-US" dirty="0">
              <a:latin typeface="+mj-l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B0732D09-9C56-459B-AA6E-572280ECF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8064500" cy="49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8FE449C-765B-46F4-A60F-CCB58C4CB844}"/>
              </a:ext>
            </a:extLst>
          </p:cNvPr>
          <p:cNvSpPr>
            <a:spLocks noGrp="1" noChangeArrowheads="1"/>
          </p:cNvSpPr>
          <p:nvPr>
            <p:ph type="title"/>
          </p:nvPr>
        </p:nvSpPr>
        <p:spPr>
          <a:xfrm>
            <a:off x="468313" y="1027113"/>
            <a:ext cx="8207375" cy="1143000"/>
          </a:xfrm>
        </p:spPr>
        <p:txBody>
          <a:bodyPr rtlCol="0">
            <a:normAutofit/>
          </a:bodyPr>
          <a:lstStyle/>
          <a:p>
            <a:pPr algn="l" eaLnBrk="1" fontAlgn="auto" hangingPunct="1">
              <a:spcAft>
                <a:spcPts val="0"/>
              </a:spcAft>
              <a:defRPr/>
            </a:pPr>
            <a:r>
              <a:rPr lang="en-US" b="1" dirty="0">
                <a:solidFill>
                  <a:schemeClr val="accent6"/>
                </a:solidFill>
              </a:rPr>
              <a:t>Transdermal patch</a:t>
            </a:r>
          </a:p>
        </p:txBody>
      </p:sp>
      <p:sp>
        <p:nvSpPr>
          <p:cNvPr id="10243" name="Rectangle 3">
            <a:extLst>
              <a:ext uri="{FF2B5EF4-FFF2-40B4-BE49-F238E27FC236}">
                <a16:creationId xmlns:a16="http://schemas.microsoft.com/office/drawing/2014/main" id="{412BBAAE-3999-4C96-8ABD-4A505F1BE450}"/>
              </a:ext>
            </a:extLst>
          </p:cNvPr>
          <p:cNvSpPr>
            <a:spLocks noGrp="1" noChangeArrowheads="1"/>
          </p:cNvSpPr>
          <p:nvPr>
            <p:ph idx="1"/>
          </p:nvPr>
        </p:nvSpPr>
        <p:spPr>
          <a:xfrm>
            <a:off x="683568" y="1988840"/>
            <a:ext cx="7848600" cy="3508375"/>
          </a:xfrm>
        </p:spPr>
        <p:txBody>
          <a:bodyPr rtlCol="0">
            <a:normAutofit fontScale="92500" lnSpcReduction="20000"/>
          </a:bodyPr>
          <a:lstStyle/>
          <a:p>
            <a:pPr indent="-274320" eaLnBrk="1" fontAlgn="auto" hangingPunct="1">
              <a:spcAft>
                <a:spcPts val="0"/>
              </a:spcAft>
              <a:defRPr/>
            </a:pPr>
            <a:r>
              <a:rPr lang="en-US" dirty="0" err="1">
                <a:latin typeface="+mj-lt"/>
              </a:rPr>
              <a:t>Ditempelkan</a:t>
            </a:r>
            <a:r>
              <a:rPr lang="en-US" dirty="0">
                <a:latin typeface="+mj-lt"/>
              </a:rPr>
              <a:t> pada </a:t>
            </a:r>
            <a:r>
              <a:rPr lang="en-US" dirty="0" err="1">
                <a:latin typeface="+mj-lt"/>
              </a:rPr>
              <a:t>kulit</a:t>
            </a:r>
            <a:r>
              <a:rPr lang="en-US" dirty="0">
                <a:latin typeface="+mj-lt"/>
              </a:rPr>
              <a:t> dan </a:t>
            </a:r>
            <a:r>
              <a:rPr lang="en-US" dirty="0" err="1">
                <a:latin typeface="+mj-lt"/>
              </a:rPr>
              <a:t>mengeluarkan</a:t>
            </a:r>
            <a:r>
              <a:rPr lang="en-US" dirty="0">
                <a:latin typeface="+mj-lt"/>
              </a:rPr>
              <a:t> hormone. </a:t>
            </a:r>
          </a:p>
          <a:p>
            <a:pPr indent="-274320" eaLnBrk="1" fontAlgn="auto" hangingPunct="1">
              <a:spcAft>
                <a:spcPts val="0"/>
              </a:spcAft>
              <a:defRPr/>
            </a:pPr>
            <a:r>
              <a:rPr lang="en-US" dirty="0">
                <a:latin typeface="+mj-lt"/>
              </a:rPr>
              <a:t>Tipis, </a:t>
            </a:r>
            <a:r>
              <a:rPr lang="en-US" dirty="0" err="1">
                <a:latin typeface="+mj-lt"/>
              </a:rPr>
              <a:t>halus</a:t>
            </a:r>
            <a:endParaRPr lang="en-US" dirty="0">
              <a:latin typeface="+mj-lt"/>
            </a:endParaRPr>
          </a:p>
          <a:p>
            <a:pPr eaLnBrk="1" fontAlgn="auto" hangingPunct="1">
              <a:spcAft>
                <a:spcPts val="0"/>
              </a:spcAft>
              <a:defRPr/>
            </a:pPr>
            <a:r>
              <a:rPr lang="en-US" dirty="0" err="1"/>
              <a:t>Mencegah</a:t>
            </a:r>
            <a:r>
              <a:rPr lang="en-US" dirty="0"/>
              <a:t> </a:t>
            </a:r>
            <a:r>
              <a:rPr lang="en-US" dirty="0" err="1"/>
              <a:t>dikeluarkannya</a:t>
            </a:r>
            <a:r>
              <a:rPr lang="en-US" dirty="0"/>
              <a:t> </a:t>
            </a:r>
            <a:r>
              <a:rPr lang="en-US" dirty="0" err="1"/>
              <a:t>sel</a:t>
            </a:r>
            <a:r>
              <a:rPr lang="en-US" dirty="0"/>
              <a:t> </a:t>
            </a:r>
            <a:r>
              <a:rPr lang="en-US" dirty="0" err="1"/>
              <a:t>telur</a:t>
            </a:r>
            <a:r>
              <a:rPr lang="en-US" dirty="0"/>
              <a:t> yang </a:t>
            </a:r>
            <a:r>
              <a:rPr lang="en-US" dirty="0" err="1"/>
              <a:t>matang</a:t>
            </a:r>
            <a:r>
              <a:rPr lang="en-US" dirty="0"/>
              <a:t>. </a:t>
            </a:r>
          </a:p>
          <a:p>
            <a:pPr eaLnBrk="1" fontAlgn="auto" hangingPunct="1">
              <a:spcAft>
                <a:spcPts val="0"/>
              </a:spcAft>
              <a:defRPr/>
            </a:pPr>
            <a:r>
              <a:rPr lang="en-US" dirty="0" err="1"/>
              <a:t>Mempertebal</a:t>
            </a:r>
            <a:r>
              <a:rPr lang="en-US" dirty="0"/>
              <a:t> </a:t>
            </a:r>
            <a:r>
              <a:rPr lang="en-US" dirty="0" err="1"/>
              <a:t>saluran</a:t>
            </a:r>
            <a:r>
              <a:rPr lang="en-US" dirty="0"/>
              <a:t> </a:t>
            </a:r>
            <a:r>
              <a:rPr lang="en-US" dirty="0" err="1"/>
              <a:t>mukosa</a:t>
            </a:r>
            <a:endParaRPr lang="en-US" dirty="0"/>
          </a:p>
          <a:p>
            <a:pPr eaLnBrk="1" fontAlgn="auto" hangingPunct="1">
              <a:spcAft>
                <a:spcPts val="0"/>
              </a:spcAft>
              <a:defRPr/>
            </a:pPr>
            <a:r>
              <a:rPr lang="en-US" dirty="0" err="1"/>
              <a:t>Mengubah</a:t>
            </a:r>
            <a:r>
              <a:rPr lang="en-US" dirty="0"/>
              <a:t> </a:t>
            </a:r>
            <a:r>
              <a:rPr lang="en-US" dirty="0" err="1"/>
              <a:t>saluran</a:t>
            </a:r>
            <a:r>
              <a:rPr lang="en-US" dirty="0"/>
              <a:t> uterus</a:t>
            </a:r>
          </a:p>
          <a:p>
            <a:pPr eaLnBrk="1" fontAlgn="auto" hangingPunct="1">
              <a:spcAft>
                <a:spcPts val="0"/>
              </a:spcAft>
              <a:defRPr/>
            </a:pPr>
            <a:r>
              <a:rPr lang="en-US" dirty="0"/>
              <a:t>91% </a:t>
            </a:r>
            <a:r>
              <a:rPr lang="en-US" dirty="0" err="1"/>
              <a:t>efektif</a:t>
            </a:r>
            <a:endParaRPr lang="en-US" dirty="0"/>
          </a:p>
          <a:p>
            <a:pPr eaLnBrk="1" fontAlgn="auto" hangingPunct="1">
              <a:spcAft>
                <a:spcPts val="0"/>
              </a:spcAft>
              <a:defRPr/>
            </a:pPr>
            <a:endParaRPr lang="en-US" dirty="0"/>
          </a:p>
          <a:p>
            <a:pPr marL="68580" indent="0" eaLnBrk="1" fontAlgn="auto" hangingPunct="1">
              <a:spcAft>
                <a:spcPts val="0"/>
              </a:spcAft>
              <a:buFont typeface="Wingdings 2" pitchFamily="18" charset="2"/>
              <a:buNone/>
              <a:defRPr/>
            </a:pPr>
            <a:endParaRPr lang="en-US" dirty="0">
              <a:latin typeface="+mj-lt"/>
            </a:endParaRPr>
          </a:p>
          <a:p>
            <a:pPr indent="-274320" eaLnBrk="1" fontAlgn="auto" hangingPunct="1">
              <a:spcAft>
                <a:spcPts val="0"/>
              </a:spcAft>
              <a:defRPr/>
            </a:pPr>
            <a:endParaRPr lang="en-US" dirty="0">
              <a:latin typeface="+mj-lt"/>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EVRA_How to apply">
            <a:extLst>
              <a:ext uri="{FF2B5EF4-FFF2-40B4-BE49-F238E27FC236}">
                <a16:creationId xmlns:a16="http://schemas.microsoft.com/office/drawing/2014/main" id="{E263DDB2-5C5B-4E70-BBEA-52CE3A2B8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3743325"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7" descr="http://sexualityandu.ca/cwfolder/choosing-wisely-2012/images/contraceptive-method-images/birth-control-patch1.jpg">
            <a:extLst>
              <a:ext uri="{FF2B5EF4-FFF2-40B4-BE49-F238E27FC236}">
                <a16:creationId xmlns:a16="http://schemas.microsoft.com/office/drawing/2014/main" id="{AED5AEEE-D246-44F9-8F76-9F6A713A1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412875"/>
            <a:ext cx="3889375"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7ADBC6E-17F8-4931-978C-DD7759FF75C2}"/>
              </a:ext>
            </a:extLst>
          </p:cNvPr>
          <p:cNvSpPr>
            <a:spLocks noGrp="1" noChangeArrowheads="1"/>
          </p:cNvSpPr>
          <p:nvPr>
            <p:ph type="title"/>
          </p:nvPr>
        </p:nvSpPr>
        <p:spPr>
          <a:xfrm>
            <a:off x="448574" y="620688"/>
            <a:ext cx="8207375" cy="1143000"/>
          </a:xfrm>
        </p:spPr>
        <p:txBody>
          <a:bodyPr rtlCol="0">
            <a:normAutofit/>
          </a:bodyPr>
          <a:lstStyle/>
          <a:p>
            <a:pPr algn="l" eaLnBrk="1" fontAlgn="auto" hangingPunct="1">
              <a:spcAft>
                <a:spcPts val="0"/>
              </a:spcAft>
              <a:defRPr/>
            </a:pPr>
            <a:r>
              <a:rPr lang="en-US" b="1" dirty="0" err="1">
                <a:solidFill>
                  <a:srgbClr val="C00000"/>
                </a:solidFill>
              </a:rPr>
              <a:t>Nuva</a:t>
            </a:r>
            <a:r>
              <a:rPr lang="en-US" b="1" dirty="0">
                <a:solidFill>
                  <a:srgbClr val="C00000"/>
                </a:solidFill>
              </a:rPr>
              <a:t> Ring (vaginal ring)</a:t>
            </a:r>
          </a:p>
        </p:txBody>
      </p:sp>
      <p:sp>
        <p:nvSpPr>
          <p:cNvPr id="14339" name="Rectangle 3">
            <a:extLst>
              <a:ext uri="{FF2B5EF4-FFF2-40B4-BE49-F238E27FC236}">
                <a16:creationId xmlns:a16="http://schemas.microsoft.com/office/drawing/2014/main" id="{90E5CB42-84D5-41DE-AC31-FC14C4874BC8}"/>
              </a:ext>
            </a:extLst>
          </p:cNvPr>
          <p:cNvSpPr>
            <a:spLocks noGrp="1" noChangeArrowheads="1"/>
          </p:cNvSpPr>
          <p:nvPr>
            <p:ph idx="1"/>
          </p:nvPr>
        </p:nvSpPr>
        <p:spPr>
          <a:xfrm>
            <a:off x="647700" y="2060848"/>
            <a:ext cx="8100764" cy="3384550"/>
          </a:xfrm>
        </p:spPr>
        <p:txBody>
          <a:bodyPr rtlCol="0">
            <a:normAutofit fontScale="92500" lnSpcReduction="10000"/>
          </a:bodyPr>
          <a:lstStyle/>
          <a:p>
            <a:pPr eaLnBrk="1" fontAlgn="auto" hangingPunct="1">
              <a:lnSpc>
                <a:spcPct val="80000"/>
              </a:lnSpc>
              <a:spcAft>
                <a:spcPts val="0"/>
              </a:spcAft>
              <a:defRPr/>
            </a:pPr>
            <a:r>
              <a:rPr lang="en-US" dirty="0" err="1">
                <a:latin typeface="+mj-lt"/>
              </a:rPr>
              <a:t>Lembut</a:t>
            </a:r>
            <a:r>
              <a:rPr lang="en-US" dirty="0">
                <a:latin typeface="+mj-lt"/>
              </a:rPr>
              <a:t> dan </a:t>
            </a:r>
            <a:r>
              <a:rPr lang="en-US" dirty="0" err="1">
                <a:latin typeface="+mj-lt"/>
              </a:rPr>
              <a:t>feksible</a:t>
            </a:r>
            <a:r>
              <a:rPr lang="en-US" dirty="0">
                <a:latin typeface="+mj-lt"/>
              </a:rPr>
              <a:t> </a:t>
            </a:r>
            <a:r>
              <a:rPr lang="en-US" dirty="0" err="1">
                <a:latin typeface="+mj-lt"/>
              </a:rPr>
              <a:t>dimasukkan</a:t>
            </a:r>
            <a:r>
              <a:rPr lang="en-US" dirty="0">
                <a:latin typeface="+mj-lt"/>
              </a:rPr>
              <a:t> </a:t>
            </a:r>
            <a:r>
              <a:rPr lang="en-US" dirty="0" err="1">
                <a:latin typeface="+mj-lt"/>
              </a:rPr>
              <a:t>ke</a:t>
            </a:r>
            <a:r>
              <a:rPr lang="en-US" dirty="0">
                <a:latin typeface="+mj-lt"/>
              </a:rPr>
              <a:t> vagina. </a:t>
            </a:r>
          </a:p>
          <a:p>
            <a:pPr eaLnBrk="1" fontAlgn="auto" hangingPunct="1">
              <a:spcAft>
                <a:spcPts val="0"/>
              </a:spcAft>
              <a:defRPr/>
            </a:pPr>
            <a:r>
              <a:rPr lang="en-US" dirty="0">
                <a:latin typeface="+mj-lt"/>
              </a:rPr>
              <a:t>Ring </a:t>
            </a:r>
            <a:r>
              <a:rPr lang="en-US" dirty="0" err="1">
                <a:latin typeface="+mj-lt"/>
              </a:rPr>
              <a:t>pelan-pelan</a:t>
            </a:r>
            <a:r>
              <a:rPr lang="en-US" dirty="0">
                <a:latin typeface="+mj-lt"/>
              </a:rPr>
              <a:t> </a:t>
            </a:r>
            <a:r>
              <a:rPr lang="en-US" dirty="0" err="1">
                <a:latin typeface="+mj-lt"/>
              </a:rPr>
              <a:t>akan</a:t>
            </a:r>
            <a:r>
              <a:rPr lang="en-US" dirty="0">
                <a:latin typeface="+mj-lt"/>
              </a:rPr>
              <a:t> </a:t>
            </a:r>
            <a:r>
              <a:rPr lang="en-US" dirty="0" err="1">
                <a:latin typeface="+mj-lt"/>
              </a:rPr>
              <a:t>menghasilkan</a:t>
            </a:r>
            <a:r>
              <a:rPr lang="en-US" dirty="0">
                <a:latin typeface="+mj-lt"/>
              </a:rPr>
              <a:t> </a:t>
            </a:r>
            <a:r>
              <a:rPr lang="en-US" dirty="0" err="1">
                <a:latin typeface="+mj-lt"/>
              </a:rPr>
              <a:t>hormon</a:t>
            </a:r>
            <a:r>
              <a:rPr lang="en-US" dirty="0">
                <a:latin typeface="+mj-lt"/>
              </a:rPr>
              <a:t> </a:t>
            </a:r>
            <a:r>
              <a:rPr lang="en-US" dirty="0" err="1">
                <a:latin typeface="+mj-lt"/>
              </a:rPr>
              <a:t>selama</a:t>
            </a:r>
            <a:r>
              <a:rPr lang="en-US" dirty="0">
                <a:latin typeface="+mj-lt"/>
              </a:rPr>
              <a:t> 3 </a:t>
            </a:r>
            <a:r>
              <a:rPr lang="en-US" dirty="0" err="1">
                <a:latin typeface="+mj-lt"/>
              </a:rPr>
              <a:t>minggu</a:t>
            </a:r>
            <a:endParaRPr lang="en-US" dirty="0">
              <a:latin typeface="+mj-lt"/>
            </a:endParaRPr>
          </a:p>
          <a:p>
            <a:pPr eaLnBrk="1" fontAlgn="auto" hangingPunct="1">
              <a:spcAft>
                <a:spcPts val="0"/>
              </a:spcAft>
              <a:defRPr/>
            </a:pPr>
            <a:r>
              <a:rPr lang="en-US" dirty="0" err="1"/>
              <a:t>Mencegah</a:t>
            </a:r>
            <a:r>
              <a:rPr lang="en-US" dirty="0"/>
              <a:t> </a:t>
            </a:r>
            <a:r>
              <a:rPr lang="en-US" dirty="0" err="1"/>
              <a:t>dikeluarkannya</a:t>
            </a:r>
            <a:r>
              <a:rPr lang="en-US" dirty="0"/>
              <a:t> </a:t>
            </a:r>
            <a:r>
              <a:rPr lang="en-US" dirty="0" err="1"/>
              <a:t>sel</a:t>
            </a:r>
            <a:r>
              <a:rPr lang="en-US" dirty="0"/>
              <a:t> </a:t>
            </a:r>
            <a:r>
              <a:rPr lang="en-US" dirty="0" err="1"/>
              <a:t>telur</a:t>
            </a:r>
            <a:r>
              <a:rPr lang="en-US" dirty="0"/>
              <a:t> yang </a:t>
            </a:r>
            <a:r>
              <a:rPr lang="en-US" dirty="0" err="1"/>
              <a:t>matang</a:t>
            </a:r>
            <a:r>
              <a:rPr lang="en-US" dirty="0"/>
              <a:t>. </a:t>
            </a:r>
          </a:p>
          <a:p>
            <a:pPr eaLnBrk="1" fontAlgn="auto" hangingPunct="1">
              <a:spcAft>
                <a:spcPts val="0"/>
              </a:spcAft>
              <a:defRPr/>
            </a:pPr>
            <a:r>
              <a:rPr lang="en-US" dirty="0" err="1"/>
              <a:t>Mempertebal</a:t>
            </a:r>
            <a:r>
              <a:rPr lang="en-US" dirty="0"/>
              <a:t> </a:t>
            </a:r>
            <a:r>
              <a:rPr lang="en-US" dirty="0" err="1"/>
              <a:t>mukosa</a:t>
            </a:r>
            <a:r>
              <a:rPr lang="en-US" dirty="0"/>
              <a:t> </a:t>
            </a:r>
            <a:r>
              <a:rPr lang="en-US" dirty="0" err="1"/>
              <a:t>serviks</a:t>
            </a:r>
            <a:r>
              <a:rPr lang="en-US" dirty="0"/>
              <a:t>. </a:t>
            </a:r>
          </a:p>
          <a:p>
            <a:pPr eaLnBrk="1" fontAlgn="auto" hangingPunct="1">
              <a:spcAft>
                <a:spcPts val="0"/>
              </a:spcAft>
              <a:defRPr/>
            </a:pPr>
            <a:r>
              <a:rPr lang="en-US" dirty="0" err="1"/>
              <a:t>Mengubah</a:t>
            </a:r>
            <a:r>
              <a:rPr lang="en-US" dirty="0"/>
              <a:t> </a:t>
            </a:r>
            <a:r>
              <a:rPr lang="en-US" dirty="0" err="1"/>
              <a:t>saluran</a:t>
            </a:r>
            <a:r>
              <a:rPr lang="en-US" dirty="0"/>
              <a:t> uterus. </a:t>
            </a:r>
          </a:p>
          <a:p>
            <a:pPr eaLnBrk="1" fontAlgn="auto" hangingPunct="1">
              <a:spcAft>
                <a:spcPts val="0"/>
              </a:spcAft>
              <a:defRPr/>
            </a:pPr>
            <a:r>
              <a:rPr lang="en-US" dirty="0"/>
              <a:t>91% </a:t>
            </a:r>
            <a:r>
              <a:rPr lang="en-US" dirty="0" err="1"/>
              <a:t>efektif</a:t>
            </a:r>
            <a:endParaRPr lang="en-US" dirty="0"/>
          </a:p>
          <a:p>
            <a:pPr eaLnBrk="1" fontAlgn="auto" hangingPunct="1">
              <a:spcAft>
                <a:spcPts val="0"/>
              </a:spcAft>
              <a:defRPr/>
            </a:pPr>
            <a:endParaRPr lang="en-US" dirty="0"/>
          </a:p>
          <a:p>
            <a:pPr marL="69850" indent="0" eaLnBrk="1" fontAlgn="auto" hangingPunct="1">
              <a:spcAft>
                <a:spcPts val="0"/>
              </a:spcAft>
              <a:buFont typeface="Wingdings 2" pitchFamily="18" charset="2"/>
              <a:buNone/>
              <a:defRPr/>
            </a:pPr>
            <a:endParaRPr lang="en-US" dirty="0">
              <a:latin typeface="+mj-lt"/>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http://sexualityandu.ca/cwfolder/choosing-wisely-2012/images/contraceptive-method-images/birth-control-ring1.jpg">
            <a:extLst>
              <a:ext uri="{FF2B5EF4-FFF2-40B4-BE49-F238E27FC236}">
                <a16:creationId xmlns:a16="http://schemas.microsoft.com/office/drawing/2014/main" id="{6FFAA0DA-329A-4841-88EC-33AA81BBC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79216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B001604-DFF0-4F52-A87F-243B625C6A2A}"/>
              </a:ext>
            </a:extLst>
          </p:cNvPr>
          <p:cNvSpPr>
            <a:spLocks noGrp="1" noChangeArrowheads="1"/>
          </p:cNvSpPr>
          <p:nvPr>
            <p:ph type="title"/>
          </p:nvPr>
        </p:nvSpPr>
        <p:spPr>
          <a:xfrm>
            <a:off x="323528" y="454025"/>
            <a:ext cx="8207375" cy="1143000"/>
          </a:xfrm>
        </p:spPr>
        <p:txBody>
          <a:bodyPr rtlCol="0">
            <a:normAutofit/>
          </a:bodyPr>
          <a:lstStyle/>
          <a:p>
            <a:pPr eaLnBrk="1" fontAlgn="auto" hangingPunct="1">
              <a:spcAft>
                <a:spcPts val="0"/>
              </a:spcAft>
              <a:defRPr/>
            </a:pPr>
            <a:r>
              <a:rPr lang="en-US" b="1" dirty="0" err="1">
                <a:solidFill>
                  <a:srgbClr val="C00000"/>
                </a:solidFill>
              </a:rPr>
              <a:t>Injeksi</a:t>
            </a:r>
            <a:endParaRPr lang="en-US" b="1" dirty="0">
              <a:solidFill>
                <a:srgbClr val="C00000"/>
              </a:solidFill>
            </a:endParaRPr>
          </a:p>
        </p:txBody>
      </p:sp>
      <p:sp>
        <p:nvSpPr>
          <p:cNvPr id="16387" name="Rectangle 3">
            <a:extLst>
              <a:ext uri="{FF2B5EF4-FFF2-40B4-BE49-F238E27FC236}">
                <a16:creationId xmlns:a16="http://schemas.microsoft.com/office/drawing/2014/main" id="{FA12BB48-B711-4299-828D-93BE1C5E0622}"/>
              </a:ext>
            </a:extLst>
          </p:cNvPr>
          <p:cNvSpPr>
            <a:spLocks noGrp="1" noChangeArrowheads="1"/>
          </p:cNvSpPr>
          <p:nvPr>
            <p:ph idx="1"/>
          </p:nvPr>
        </p:nvSpPr>
        <p:spPr>
          <a:xfrm>
            <a:off x="682303" y="1597025"/>
            <a:ext cx="7848600" cy="3508375"/>
          </a:xfrm>
        </p:spPr>
        <p:txBody>
          <a:bodyPr rtlCol="0">
            <a:normAutofit lnSpcReduction="10000"/>
          </a:bodyPr>
          <a:lstStyle/>
          <a:p>
            <a:pPr eaLnBrk="1" fontAlgn="auto" hangingPunct="1">
              <a:spcAft>
                <a:spcPts val="0"/>
              </a:spcAft>
              <a:defRPr/>
            </a:pPr>
            <a:r>
              <a:rPr lang="en-US" sz="3000" dirty="0" err="1">
                <a:latin typeface="+mj-lt"/>
              </a:rPr>
              <a:t>Injeksi</a:t>
            </a:r>
            <a:r>
              <a:rPr lang="en-US" sz="3000" dirty="0">
                <a:latin typeface="+mj-lt"/>
              </a:rPr>
              <a:t> progestin </a:t>
            </a:r>
            <a:r>
              <a:rPr lang="en-US" sz="3000" dirty="0" err="1">
                <a:latin typeface="+mj-lt"/>
              </a:rPr>
              <a:t>dilakukan</a:t>
            </a:r>
            <a:r>
              <a:rPr lang="en-US" sz="3000" dirty="0">
                <a:latin typeface="+mj-lt"/>
              </a:rPr>
              <a:t> </a:t>
            </a:r>
            <a:r>
              <a:rPr lang="en-US" sz="3000" dirty="0" err="1">
                <a:latin typeface="+mj-lt"/>
              </a:rPr>
              <a:t>setiap</a:t>
            </a:r>
            <a:r>
              <a:rPr lang="en-US" sz="3000" dirty="0">
                <a:latin typeface="+mj-lt"/>
              </a:rPr>
              <a:t> 12 </a:t>
            </a:r>
            <a:r>
              <a:rPr lang="en-US" sz="3000" dirty="0" err="1">
                <a:latin typeface="+mj-lt"/>
              </a:rPr>
              <a:t>sampai</a:t>
            </a:r>
            <a:r>
              <a:rPr lang="en-US" sz="3000" dirty="0">
                <a:latin typeface="+mj-lt"/>
              </a:rPr>
              <a:t> 13 </a:t>
            </a:r>
            <a:r>
              <a:rPr lang="en-US" sz="3000" dirty="0" err="1">
                <a:latin typeface="+mj-lt"/>
              </a:rPr>
              <a:t>minggu</a:t>
            </a:r>
            <a:r>
              <a:rPr lang="en-US" sz="3000" dirty="0">
                <a:latin typeface="+mj-lt"/>
              </a:rPr>
              <a:t>.</a:t>
            </a:r>
          </a:p>
          <a:p>
            <a:pPr eaLnBrk="1" fontAlgn="auto" hangingPunct="1">
              <a:spcAft>
                <a:spcPts val="0"/>
              </a:spcAft>
              <a:defRPr/>
            </a:pPr>
            <a:r>
              <a:rPr lang="en-US" sz="3000" dirty="0" err="1"/>
              <a:t>Mencegah</a:t>
            </a:r>
            <a:r>
              <a:rPr lang="en-US" sz="3000" dirty="0"/>
              <a:t> </a:t>
            </a:r>
            <a:r>
              <a:rPr lang="en-US" sz="3000" dirty="0" err="1"/>
              <a:t>dikeluarkannya</a:t>
            </a:r>
            <a:r>
              <a:rPr lang="en-US" sz="3000" dirty="0"/>
              <a:t> </a:t>
            </a:r>
            <a:r>
              <a:rPr lang="en-US" sz="3000" dirty="0" err="1"/>
              <a:t>sel</a:t>
            </a:r>
            <a:r>
              <a:rPr lang="en-US" sz="3000" dirty="0"/>
              <a:t> </a:t>
            </a:r>
            <a:r>
              <a:rPr lang="en-US" sz="3000" dirty="0" err="1"/>
              <a:t>telur</a:t>
            </a:r>
            <a:r>
              <a:rPr lang="en-US" sz="3000" dirty="0"/>
              <a:t> yang </a:t>
            </a:r>
            <a:r>
              <a:rPr lang="en-US" sz="3000" dirty="0" err="1"/>
              <a:t>matang</a:t>
            </a:r>
            <a:r>
              <a:rPr lang="en-US" sz="3000" dirty="0"/>
              <a:t>. </a:t>
            </a:r>
          </a:p>
          <a:p>
            <a:pPr eaLnBrk="1" fontAlgn="auto" hangingPunct="1">
              <a:spcAft>
                <a:spcPts val="0"/>
              </a:spcAft>
              <a:defRPr/>
            </a:pPr>
            <a:r>
              <a:rPr lang="en-US" sz="3000" dirty="0" err="1"/>
              <a:t>Mempertebal</a:t>
            </a:r>
            <a:r>
              <a:rPr lang="en-US" sz="3000" dirty="0"/>
              <a:t> </a:t>
            </a:r>
            <a:r>
              <a:rPr lang="en-US" sz="3000" dirty="0" err="1"/>
              <a:t>mukosa</a:t>
            </a:r>
            <a:r>
              <a:rPr lang="en-US" sz="3000" dirty="0"/>
              <a:t> </a:t>
            </a:r>
            <a:r>
              <a:rPr lang="en-US" sz="3000" dirty="0" err="1"/>
              <a:t>serviks</a:t>
            </a:r>
            <a:endParaRPr lang="en-US" sz="3000" dirty="0"/>
          </a:p>
          <a:p>
            <a:pPr eaLnBrk="1" fontAlgn="auto" hangingPunct="1">
              <a:spcAft>
                <a:spcPts val="0"/>
              </a:spcAft>
              <a:defRPr/>
            </a:pPr>
            <a:r>
              <a:rPr lang="en-US" sz="3000" dirty="0" err="1"/>
              <a:t>Mengubah</a:t>
            </a:r>
            <a:r>
              <a:rPr lang="en-US" sz="3000" dirty="0"/>
              <a:t> </a:t>
            </a:r>
            <a:r>
              <a:rPr lang="en-US" sz="3000" dirty="0" err="1"/>
              <a:t>saluran</a:t>
            </a:r>
            <a:r>
              <a:rPr lang="en-US" sz="3000" dirty="0"/>
              <a:t> uterus</a:t>
            </a:r>
          </a:p>
          <a:p>
            <a:pPr eaLnBrk="1" fontAlgn="auto" hangingPunct="1">
              <a:spcAft>
                <a:spcPts val="0"/>
              </a:spcAft>
              <a:defRPr/>
            </a:pPr>
            <a:r>
              <a:rPr lang="en-US" sz="3000" dirty="0"/>
              <a:t>94% </a:t>
            </a:r>
            <a:r>
              <a:rPr lang="en-US" sz="3000" dirty="0" err="1"/>
              <a:t>efektif</a:t>
            </a:r>
            <a:endParaRPr lang="en-US" sz="3000" dirty="0"/>
          </a:p>
          <a:p>
            <a:pPr eaLnBrk="1" fontAlgn="auto" hangingPunct="1">
              <a:spcAft>
                <a:spcPts val="0"/>
              </a:spcAft>
              <a:defRPr/>
            </a:pPr>
            <a:endParaRPr lang="en-US" dirty="0"/>
          </a:p>
          <a:p>
            <a:pPr eaLnBrk="1" fontAlgn="auto" hangingPunct="1">
              <a:spcAft>
                <a:spcPts val="0"/>
              </a:spcAft>
              <a:defRPr/>
            </a:pPr>
            <a:endParaRPr lang="en-US" dirty="0">
              <a:latin typeface="+mj-l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epoprover">
            <a:extLst>
              <a:ext uri="{FF2B5EF4-FFF2-40B4-BE49-F238E27FC236}">
                <a16:creationId xmlns:a16="http://schemas.microsoft.com/office/drawing/2014/main" id="{0D6517AC-6104-4F28-9A40-DB0075827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268413"/>
            <a:ext cx="6227762"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E60F3DDD-8C9C-4495-9502-F029441F609D}"/>
              </a:ext>
            </a:extLst>
          </p:cNvPr>
          <p:cNvSpPr txBox="1">
            <a:spLocks noChangeArrowheads="1"/>
          </p:cNvSpPr>
          <p:nvPr/>
        </p:nvSpPr>
        <p:spPr bwMode="auto">
          <a:xfrm>
            <a:off x="417513" y="990600"/>
            <a:ext cx="8207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C00000"/>
                </a:solidFill>
              </a:rPr>
              <a:t>Organ </a:t>
            </a:r>
            <a:r>
              <a:rPr lang="en-US" altLang="en-US" sz="2800" b="1" dirty="0" err="1">
                <a:solidFill>
                  <a:srgbClr val="C00000"/>
                </a:solidFill>
              </a:rPr>
              <a:t>reproduksi</a:t>
            </a:r>
            <a:r>
              <a:rPr lang="en-US" altLang="en-US" sz="2800" b="1" dirty="0">
                <a:solidFill>
                  <a:srgbClr val="C00000"/>
                </a:solidFill>
              </a:rPr>
              <a:t> </a:t>
            </a:r>
            <a:r>
              <a:rPr lang="en-US" altLang="en-US" sz="2800" b="1" dirty="0" err="1">
                <a:solidFill>
                  <a:srgbClr val="C00000"/>
                </a:solidFill>
              </a:rPr>
              <a:t>wanita</a:t>
            </a:r>
            <a:endParaRPr lang="en-US" altLang="en-US" sz="2800" b="1" dirty="0">
              <a:solidFill>
                <a:srgbClr val="C00000"/>
              </a:solidFill>
            </a:endParaRPr>
          </a:p>
        </p:txBody>
      </p:sp>
      <p:pic>
        <p:nvPicPr>
          <p:cNvPr id="10243" name="Picture 16">
            <a:extLst>
              <a:ext uri="{FF2B5EF4-FFF2-40B4-BE49-F238E27FC236}">
                <a16:creationId xmlns:a16="http://schemas.microsoft.com/office/drawing/2014/main" id="{B0F1E4E9-9E69-45A0-A4AE-80A97ED49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1698625"/>
            <a:ext cx="7356475" cy="432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B781150-A1AD-41A7-B064-FF1C6D0CCFBE}"/>
              </a:ext>
            </a:extLst>
          </p:cNvPr>
          <p:cNvSpPr>
            <a:spLocks noGrp="1" noChangeArrowheads="1"/>
          </p:cNvSpPr>
          <p:nvPr>
            <p:ph type="title"/>
          </p:nvPr>
        </p:nvSpPr>
        <p:spPr>
          <a:xfrm>
            <a:off x="468313" y="1052513"/>
            <a:ext cx="8207375" cy="838200"/>
          </a:xfrm>
        </p:spPr>
        <p:txBody>
          <a:bodyPr rtlCol="0">
            <a:normAutofit/>
          </a:bodyPr>
          <a:lstStyle/>
          <a:p>
            <a:pPr eaLnBrk="1" fontAlgn="auto" hangingPunct="1">
              <a:spcAft>
                <a:spcPts val="0"/>
              </a:spcAft>
              <a:defRPr/>
            </a:pPr>
            <a:r>
              <a:rPr lang="en-US" b="1" dirty="0">
                <a:solidFill>
                  <a:schemeClr val="accent6"/>
                </a:solidFill>
              </a:rPr>
              <a:t>Spiral (IUD)</a:t>
            </a:r>
          </a:p>
        </p:txBody>
      </p:sp>
      <p:sp>
        <p:nvSpPr>
          <p:cNvPr id="18435" name="Rectangle 3">
            <a:extLst>
              <a:ext uri="{FF2B5EF4-FFF2-40B4-BE49-F238E27FC236}">
                <a16:creationId xmlns:a16="http://schemas.microsoft.com/office/drawing/2014/main" id="{6C1F3C92-9A90-4E03-AB29-CCB9CE200259}"/>
              </a:ext>
            </a:extLst>
          </p:cNvPr>
          <p:cNvSpPr>
            <a:spLocks noGrp="1" noChangeArrowheads="1"/>
          </p:cNvSpPr>
          <p:nvPr>
            <p:ph idx="1"/>
          </p:nvPr>
        </p:nvSpPr>
        <p:spPr>
          <a:xfrm>
            <a:off x="755650" y="2060575"/>
            <a:ext cx="7920038" cy="3962400"/>
          </a:xfrm>
        </p:spPr>
        <p:txBody>
          <a:bodyPr rtlCol="0">
            <a:normAutofit/>
          </a:bodyPr>
          <a:lstStyle/>
          <a:p>
            <a:pPr eaLnBrk="1" fontAlgn="auto" hangingPunct="1">
              <a:lnSpc>
                <a:spcPct val="90000"/>
              </a:lnSpc>
              <a:spcAft>
                <a:spcPts val="0"/>
              </a:spcAft>
              <a:defRPr/>
            </a:pPr>
            <a:r>
              <a:rPr lang="en-US" sz="3000" dirty="0" err="1"/>
              <a:t>Bentuk</a:t>
            </a:r>
            <a:r>
              <a:rPr lang="en-US" sz="3000" dirty="0"/>
              <a:t> T </a:t>
            </a:r>
            <a:r>
              <a:rPr lang="en-US" sz="3000" dirty="0" err="1"/>
              <a:t>dimasukkan</a:t>
            </a:r>
            <a:r>
              <a:rPr lang="en-US" sz="3000" dirty="0"/>
              <a:t> </a:t>
            </a:r>
            <a:r>
              <a:rPr lang="en-US" sz="3000" dirty="0" err="1"/>
              <a:t>ke</a:t>
            </a:r>
            <a:r>
              <a:rPr lang="en-US" sz="3000" dirty="0"/>
              <a:t> uterus oleh </a:t>
            </a:r>
            <a:r>
              <a:rPr lang="en-US" sz="3000" dirty="0" err="1"/>
              <a:t>dokter</a:t>
            </a:r>
            <a:r>
              <a:rPr lang="en-US" sz="3000" dirty="0"/>
              <a:t> </a:t>
            </a:r>
            <a:r>
              <a:rPr lang="en-US" sz="3000" dirty="0" err="1"/>
              <a:t>atau</a:t>
            </a:r>
            <a:r>
              <a:rPr lang="en-US" sz="3000" dirty="0"/>
              <a:t> </a:t>
            </a:r>
            <a:r>
              <a:rPr lang="en-US" sz="3000" dirty="0" err="1"/>
              <a:t>bidan</a:t>
            </a:r>
            <a:r>
              <a:rPr lang="en-US" sz="3000" dirty="0"/>
              <a:t> yang </a:t>
            </a:r>
            <a:r>
              <a:rPr lang="en-US" sz="3000" dirty="0" err="1"/>
              <a:t>berpengalaman</a:t>
            </a:r>
            <a:r>
              <a:rPr lang="en-US" sz="3000" dirty="0"/>
              <a:t>. </a:t>
            </a:r>
          </a:p>
          <a:p>
            <a:pPr eaLnBrk="1" fontAlgn="auto" hangingPunct="1">
              <a:lnSpc>
                <a:spcPct val="90000"/>
              </a:lnSpc>
              <a:spcAft>
                <a:spcPts val="0"/>
              </a:spcAft>
              <a:defRPr/>
            </a:pPr>
            <a:r>
              <a:rPr lang="en-US" sz="3000" dirty="0"/>
              <a:t>Ada 2 </a:t>
            </a:r>
            <a:r>
              <a:rPr lang="en-US" sz="3000" dirty="0" err="1"/>
              <a:t>macam</a:t>
            </a:r>
            <a:r>
              <a:rPr lang="en-US" sz="3000" dirty="0"/>
              <a:t> :</a:t>
            </a:r>
          </a:p>
          <a:p>
            <a:pPr lvl="1" eaLnBrk="1" fontAlgn="auto" hangingPunct="1">
              <a:lnSpc>
                <a:spcPct val="90000"/>
              </a:lnSpc>
              <a:spcAft>
                <a:spcPts val="0"/>
              </a:spcAft>
              <a:defRPr/>
            </a:pPr>
            <a:r>
              <a:rPr lang="en-US" sz="2400" dirty="0"/>
              <a:t>Copper intrauterine device (</a:t>
            </a:r>
            <a:r>
              <a:rPr lang="en-US" sz="2400" dirty="0" err="1"/>
              <a:t>tidak</a:t>
            </a:r>
            <a:r>
              <a:rPr lang="en-US" sz="2400" dirty="0"/>
              <a:t> </a:t>
            </a:r>
            <a:r>
              <a:rPr lang="en-US" sz="2400" dirty="0" err="1"/>
              <a:t>ada</a:t>
            </a:r>
            <a:r>
              <a:rPr lang="en-US" sz="2400" dirty="0"/>
              <a:t> </a:t>
            </a:r>
            <a:r>
              <a:rPr lang="en-US" sz="2400" dirty="0" err="1"/>
              <a:t>hormon</a:t>
            </a:r>
            <a:r>
              <a:rPr lang="en-US" sz="2400" dirty="0"/>
              <a:t>)</a:t>
            </a:r>
          </a:p>
          <a:p>
            <a:pPr lvl="1" eaLnBrk="1" fontAlgn="auto" hangingPunct="1">
              <a:lnSpc>
                <a:spcPct val="90000"/>
              </a:lnSpc>
              <a:spcAft>
                <a:spcPts val="0"/>
              </a:spcAft>
              <a:defRPr/>
            </a:pPr>
            <a:r>
              <a:rPr lang="en-US" sz="2400" dirty="0"/>
              <a:t>IUD yang </a:t>
            </a:r>
            <a:r>
              <a:rPr lang="en-US" sz="2400" dirty="0" err="1"/>
              <a:t>mengeluarkan</a:t>
            </a:r>
            <a:r>
              <a:rPr lang="en-US" sz="2400" dirty="0"/>
              <a:t> </a:t>
            </a:r>
            <a:r>
              <a:rPr lang="en-US" sz="2400" dirty="0" err="1"/>
              <a:t>hormon</a:t>
            </a:r>
            <a:r>
              <a:rPr lang="en-US" sz="2400" dirty="0"/>
              <a:t>(</a:t>
            </a:r>
            <a:r>
              <a:rPr lang="en-US" sz="2400" dirty="0" err="1"/>
              <a:t>mengandung</a:t>
            </a:r>
            <a:r>
              <a:rPr lang="en-US" sz="2400" dirty="0"/>
              <a:t> progestin)</a:t>
            </a:r>
            <a:endParaRPr lang="en-US" sz="2600" dirty="0">
              <a:latin typeface="+mj-lt"/>
            </a:endParaRPr>
          </a:p>
          <a:p>
            <a:pPr eaLnBrk="1" fontAlgn="auto" hangingPunct="1">
              <a:spcAft>
                <a:spcPts val="0"/>
              </a:spcAft>
              <a:defRPr/>
            </a:pPr>
            <a:r>
              <a:rPr lang="en-US" sz="3000" dirty="0">
                <a:latin typeface="+mj-lt"/>
              </a:rPr>
              <a:t>99.8% </a:t>
            </a:r>
            <a:r>
              <a:rPr lang="en-US" sz="3000" dirty="0" err="1">
                <a:latin typeface="+mj-lt"/>
              </a:rPr>
              <a:t>efektif</a:t>
            </a:r>
            <a:endParaRPr lang="en-US" sz="3000" dirty="0">
              <a:latin typeface="+mj-lt"/>
            </a:endParaRPr>
          </a:p>
          <a:p>
            <a:pPr eaLnBrk="1" fontAlgn="auto" hangingPunct="1">
              <a:spcAft>
                <a:spcPts val="0"/>
              </a:spcAft>
              <a:defRPr/>
            </a:pPr>
            <a:endParaRPr lang="en-US" sz="2800" dirty="0"/>
          </a:p>
          <a:p>
            <a:pPr eaLnBrk="1" fontAlgn="auto" hangingPunct="1">
              <a:lnSpc>
                <a:spcPct val="90000"/>
              </a:lnSpc>
              <a:spcAft>
                <a:spcPts val="0"/>
              </a:spcAft>
              <a:defRPr/>
            </a:pPr>
            <a:endParaRPr lang="en-US" sz="2800" dirty="0">
              <a:latin typeface="+mj-lt"/>
            </a:endParaRPr>
          </a:p>
          <a:p>
            <a:pPr eaLnBrk="1" fontAlgn="auto" hangingPunct="1">
              <a:lnSpc>
                <a:spcPct val="90000"/>
              </a:lnSpc>
              <a:spcAft>
                <a:spcPts val="0"/>
              </a:spcAft>
              <a:defRPr/>
            </a:pPr>
            <a:endParaRPr lang="en-US" sz="2800" dirty="0">
              <a:latin typeface="+mj-lt"/>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a:extLst>
              <a:ext uri="{FF2B5EF4-FFF2-40B4-BE49-F238E27FC236}">
                <a16:creationId xmlns:a16="http://schemas.microsoft.com/office/drawing/2014/main" id="{3B957240-C6DD-4D59-89E0-4D9030585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03350"/>
            <a:ext cx="343852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7">
            <a:extLst>
              <a:ext uri="{FF2B5EF4-FFF2-40B4-BE49-F238E27FC236}">
                <a16:creationId xmlns:a16="http://schemas.microsoft.com/office/drawing/2014/main" id="{EBA71456-37F6-47E1-8891-9818E2048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1412875"/>
            <a:ext cx="35814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6">
            <a:extLst>
              <a:ext uri="{FF2B5EF4-FFF2-40B4-BE49-F238E27FC236}">
                <a16:creationId xmlns:a16="http://schemas.microsoft.com/office/drawing/2014/main" id="{24CC0758-89A8-4691-B329-BA23069300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638" y="4418013"/>
            <a:ext cx="1677987" cy="177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B619818-4D4B-4CEF-9DE9-9BE9BE9B39B1}"/>
              </a:ext>
            </a:extLst>
          </p:cNvPr>
          <p:cNvSpPr>
            <a:spLocks noGrp="1" noChangeArrowheads="1"/>
          </p:cNvSpPr>
          <p:nvPr>
            <p:ph type="title"/>
          </p:nvPr>
        </p:nvSpPr>
        <p:spPr>
          <a:xfrm>
            <a:off x="468313" y="838200"/>
            <a:ext cx="8207375" cy="1143000"/>
          </a:xfrm>
        </p:spPr>
        <p:txBody>
          <a:bodyPr rtlCol="0">
            <a:normAutofit fontScale="90000"/>
          </a:bodyPr>
          <a:lstStyle/>
          <a:p>
            <a:pPr algn="l" eaLnBrk="1" fontAlgn="auto" hangingPunct="1">
              <a:spcAft>
                <a:spcPts val="0"/>
              </a:spcAft>
              <a:defRPr/>
            </a:pPr>
            <a:r>
              <a:rPr lang="en-US" b="1" dirty="0" err="1">
                <a:solidFill>
                  <a:srgbClr val="C00000"/>
                </a:solidFill>
              </a:rPr>
              <a:t>Alat</a:t>
            </a:r>
            <a:r>
              <a:rPr lang="en-US" b="1" dirty="0">
                <a:solidFill>
                  <a:srgbClr val="C00000"/>
                </a:solidFill>
              </a:rPr>
              <a:t> </a:t>
            </a:r>
            <a:r>
              <a:rPr lang="en-US" b="1" dirty="0" err="1">
                <a:solidFill>
                  <a:srgbClr val="C00000"/>
                </a:solidFill>
              </a:rPr>
              <a:t>Kontrasepsi</a:t>
            </a:r>
            <a:r>
              <a:rPr lang="en-US" b="1" dirty="0">
                <a:solidFill>
                  <a:srgbClr val="C00000"/>
                </a:solidFill>
              </a:rPr>
              <a:t> yang </a:t>
            </a:r>
            <a:r>
              <a:rPr lang="en-US" b="1" dirty="0" err="1">
                <a:solidFill>
                  <a:srgbClr val="C00000"/>
                </a:solidFill>
              </a:rPr>
              <a:t>mengandung</a:t>
            </a:r>
            <a:r>
              <a:rPr lang="en-US" b="1" dirty="0">
                <a:solidFill>
                  <a:srgbClr val="C00000"/>
                </a:solidFill>
              </a:rPr>
              <a:t> </a:t>
            </a:r>
            <a:r>
              <a:rPr lang="en-US" b="1" dirty="0" err="1">
                <a:solidFill>
                  <a:srgbClr val="C00000"/>
                </a:solidFill>
              </a:rPr>
              <a:t>hormon</a:t>
            </a:r>
            <a:endParaRPr lang="en-US" b="1" dirty="0">
              <a:solidFill>
                <a:srgbClr val="C00000"/>
              </a:solidFill>
            </a:endParaRPr>
          </a:p>
        </p:txBody>
      </p:sp>
      <p:sp>
        <p:nvSpPr>
          <p:cNvPr id="50179" name="Rectangle 3">
            <a:extLst>
              <a:ext uri="{FF2B5EF4-FFF2-40B4-BE49-F238E27FC236}">
                <a16:creationId xmlns:a16="http://schemas.microsoft.com/office/drawing/2014/main" id="{8FAC2989-E378-4348-8CB3-85E4D1F6F2A5}"/>
              </a:ext>
            </a:extLst>
          </p:cNvPr>
          <p:cNvSpPr>
            <a:spLocks noGrp="1" noChangeArrowheads="1"/>
          </p:cNvSpPr>
          <p:nvPr>
            <p:ph idx="1"/>
          </p:nvPr>
        </p:nvSpPr>
        <p:spPr>
          <a:xfrm>
            <a:off x="827088" y="1828800"/>
            <a:ext cx="7848600" cy="4419600"/>
          </a:xfrm>
        </p:spPr>
        <p:txBody>
          <a:bodyPr/>
          <a:lstStyle/>
          <a:p>
            <a:pPr eaLnBrk="1" hangingPunct="1"/>
            <a:r>
              <a:rPr lang="en-CA" altLang="en-US" sz="2800" dirty="0" err="1"/>
              <a:t>Efek</a:t>
            </a:r>
            <a:r>
              <a:rPr lang="en-CA" altLang="en-US" sz="2800" dirty="0"/>
              <a:t> </a:t>
            </a:r>
            <a:r>
              <a:rPr lang="en-CA" altLang="en-US" sz="2800" dirty="0" err="1"/>
              <a:t>samping</a:t>
            </a:r>
            <a:r>
              <a:rPr lang="en-CA" altLang="en-US" sz="2800" dirty="0"/>
              <a:t> </a:t>
            </a:r>
            <a:r>
              <a:rPr lang="en-CA" altLang="en-US" sz="2800" dirty="0" err="1"/>
              <a:t>terjasi</a:t>
            </a:r>
            <a:r>
              <a:rPr lang="en-CA" altLang="en-US" sz="2800" dirty="0"/>
              <a:t> pada </a:t>
            </a:r>
            <a:r>
              <a:rPr lang="en-CA" altLang="en-US" sz="2800" dirty="0" err="1"/>
              <a:t>beberapa</a:t>
            </a:r>
            <a:r>
              <a:rPr lang="en-CA" altLang="en-US" sz="2800" dirty="0"/>
              <a:t> </a:t>
            </a:r>
            <a:r>
              <a:rPr lang="en-CA" altLang="en-US" sz="2800" dirty="0" err="1"/>
              <a:t>bulan</a:t>
            </a:r>
            <a:r>
              <a:rPr lang="en-CA" altLang="en-US" sz="2800" dirty="0"/>
              <a:t> </a:t>
            </a:r>
            <a:r>
              <a:rPr lang="en-CA" altLang="en-US" sz="2800" dirty="0" err="1"/>
              <a:t>pertama</a:t>
            </a:r>
            <a:r>
              <a:rPr lang="en-CA" altLang="en-US" sz="2800" dirty="0"/>
              <a:t> </a:t>
            </a:r>
            <a:r>
              <a:rPr lang="en-CA" altLang="en-US" sz="2800" dirty="0" err="1"/>
              <a:t>seperti</a:t>
            </a:r>
            <a:endParaRPr lang="en-CA" altLang="en-US" sz="2800" dirty="0"/>
          </a:p>
          <a:p>
            <a:pPr marL="0" indent="0">
              <a:buNone/>
            </a:pPr>
            <a:r>
              <a:rPr lang="en-CA" altLang="en-US" sz="2800" dirty="0"/>
              <a:t>	- </a:t>
            </a:r>
            <a:r>
              <a:rPr lang="en-CA" altLang="en-US" sz="2800" dirty="0" err="1"/>
              <a:t>Pendarahan</a:t>
            </a:r>
            <a:r>
              <a:rPr lang="en-CA" altLang="en-US" sz="2800" dirty="0"/>
              <a:t>, </a:t>
            </a:r>
            <a:r>
              <a:rPr lang="en-CA" altLang="en-US" sz="2800" dirty="0" err="1"/>
              <a:t>fleks</a:t>
            </a:r>
            <a:r>
              <a:rPr lang="en-CA" altLang="en-US" sz="2800" dirty="0"/>
              <a:t>.</a:t>
            </a:r>
          </a:p>
          <a:p>
            <a:pPr marL="0" indent="0">
              <a:buNone/>
            </a:pPr>
            <a:r>
              <a:rPr lang="en-CA" altLang="en-US" sz="2800" dirty="0"/>
              <a:t>	- </a:t>
            </a:r>
            <a:r>
              <a:rPr lang="en-CA" altLang="en-US" sz="2800" dirty="0" err="1"/>
              <a:t>Mual</a:t>
            </a:r>
            <a:endParaRPr lang="en-CA" altLang="en-US" sz="2800" dirty="0"/>
          </a:p>
          <a:p>
            <a:pPr marL="0" indent="0">
              <a:buNone/>
            </a:pPr>
            <a:r>
              <a:rPr lang="en-CA" altLang="en-US" sz="2800" dirty="0"/>
              <a:t>	- Mood yang </a:t>
            </a:r>
            <a:r>
              <a:rPr lang="en-CA" altLang="en-US" sz="2800" dirty="0" err="1"/>
              <a:t>tidak</a:t>
            </a:r>
            <a:r>
              <a:rPr lang="en-CA" altLang="en-US" sz="2800" dirty="0"/>
              <a:t> </a:t>
            </a:r>
            <a:r>
              <a:rPr lang="en-CA" altLang="en-US" sz="2800" dirty="0" err="1"/>
              <a:t>stabil</a:t>
            </a:r>
            <a:endParaRPr lang="en-CA" altLang="en-US" sz="2800" dirty="0"/>
          </a:p>
          <a:p>
            <a:pPr marL="0" indent="0">
              <a:buNone/>
            </a:pPr>
            <a:r>
              <a:rPr lang="en-CA" altLang="en-US" sz="2800" dirty="0"/>
              <a:t>	- </a:t>
            </a:r>
            <a:r>
              <a:rPr lang="en-CA" altLang="en-US" sz="2800" dirty="0" err="1"/>
              <a:t>Payudara</a:t>
            </a:r>
            <a:r>
              <a:rPr lang="en-CA" altLang="en-US" sz="2800" dirty="0"/>
              <a:t> </a:t>
            </a:r>
            <a:r>
              <a:rPr lang="en-CA" altLang="en-US" sz="2800" dirty="0" err="1"/>
              <a:t>melunak</a:t>
            </a:r>
            <a:endParaRPr lang="en-CA" altLang="en-US" sz="2800" dirty="0"/>
          </a:p>
          <a:p>
            <a:pPr marL="0" indent="0">
              <a:buNone/>
            </a:pPr>
            <a:r>
              <a:rPr lang="en-CA" altLang="en-US" sz="2800" dirty="0"/>
              <a:t>	- </a:t>
            </a:r>
            <a:r>
              <a:rPr lang="en-CA" altLang="en-US" sz="2800" dirty="0" err="1"/>
              <a:t>Kembung</a:t>
            </a:r>
            <a:endParaRPr lang="en-CA" altLang="en-US" sz="2800" dirty="0"/>
          </a:p>
          <a:p>
            <a:pPr marL="0" indent="0">
              <a:buNone/>
            </a:pPr>
            <a:r>
              <a:rPr lang="en-CA" altLang="en-US" sz="2800" dirty="0"/>
              <a:t>	- </a:t>
            </a:r>
            <a:r>
              <a:rPr lang="en-CA" altLang="en-US" sz="2800" dirty="0" err="1"/>
              <a:t>Sakit</a:t>
            </a:r>
            <a:r>
              <a:rPr lang="en-CA" altLang="en-US" sz="2800" dirty="0"/>
              <a:t> </a:t>
            </a:r>
            <a:r>
              <a:rPr lang="en-CA" altLang="en-US" sz="2800" dirty="0" err="1"/>
              <a:t>kepala</a:t>
            </a:r>
            <a:endParaRPr lang="en-CA" altLang="en-US" dirty="0"/>
          </a:p>
          <a:p>
            <a:pPr marL="0" indent="0" eaLnBrk="1" hangingPunct="1">
              <a:buNone/>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5BA0EB9-B611-4769-9A7D-ABFD02E38203}"/>
              </a:ext>
            </a:extLst>
          </p:cNvPr>
          <p:cNvSpPr>
            <a:spLocks noGrp="1" noChangeArrowheads="1"/>
          </p:cNvSpPr>
          <p:nvPr>
            <p:ph type="title"/>
          </p:nvPr>
        </p:nvSpPr>
        <p:spPr>
          <a:xfrm>
            <a:off x="468313" y="765175"/>
            <a:ext cx="8207375" cy="1143000"/>
          </a:xfrm>
        </p:spPr>
        <p:txBody>
          <a:bodyPr rtlCol="0">
            <a:normAutofit/>
          </a:bodyPr>
          <a:lstStyle/>
          <a:p>
            <a:pPr algn="l" eaLnBrk="1" fontAlgn="auto" hangingPunct="1">
              <a:spcAft>
                <a:spcPts val="0"/>
              </a:spcAft>
              <a:defRPr/>
            </a:pPr>
            <a:r>
              <a:rPr lang="en-US" b="1" dirty="0" err="1">
                <a:solidFill>
                  <a:srgbClr val="C00000"/>
                </a:solidFill>
              </a:rPr>
              <a:t>Alat</a:t>
            </a:r>
            <a:r>
              <a:rPr lang="en-US" b="1" dirty="0">
                <a:solidFill>
                  <a:srgbClr val="C00000"/>
                </a:solidFill>
              </a:rPr>
              <a:t> </a:t>
            </a:r>
            <a:r>
              <a:rPr lang="en-US" b="1" dirty="0" err="1">
                <a:solidFill>
                  <a:srgbClr val="C00000"/>
                </a:solidFill>
              </a:rPr>
              <a:t>kontrasepsi</a:t>
            </a:r>
            <a:r>
              <a:rPr lang="en-US" b="1" dirty="0">
                <a:solidFill>
                  <a:srgbClr val="C00000"/>
                </a:solidFill>
              </a:rPr>
              <a:t> </a:t>
            </a:r>
            <a:r>
              <a:rPr lang="en-US" b="1" dirty="0" err="1">
                <a:solidFill>
                  <a:srgbClr val="C00000"/>
                </a:solidFill>
              </a:rPr>
              <a:t>darurat</a:t>
            </a:r>
            <a:endParaRPr lang="en-US" b="1" dirty="0">
              <a:solidFill>
                <a:srgbClr val="C00000"/>
              </a:solidFill>
            </a:endParaRPr>
          </a:p>
        </p:txBody>
      </p:sp>
      <p:sp>
        <p:nvSpPr>
          <p:cNvPr id="37891" name="Rectangle 3">
            <a:extLst>
              <a:ext uri="{FF2B5EF4-FFF2-40B4-BE49-F238E27FC236}">
                <a16:creationId xmlns:a16="http://schemas.microsoft.com/office/drawing/2014/main" id="{62D4851A-7436-4752-A1C7-E4568D004602}"/>
              </a:ext>
            </a:extLst>
          </p:cNvPr>
          <p:cNvSpPr>
            <a:spLocks noGrp="1" noChangeArrowheads="1"/>
          </p:cNvSpPr>
          <p:nvPr>
            <p:ph idx="1"/>
          </p:nvPr>
        </p:nvSpPr>
        <p:spPr>
          <a:xfrm>
            <a:off x="323850" y="1844675"/>
            <a:ext cx="8459788" cy="4032250"/>
          </a:xfrm>
        </p:spPr>
        <p:txBody>
          <a:bodyPr rtlCol="0">
            <a:normAutofit fontScale="40000" lnSpcReduction="20000"/>
          </a:bodyPr>
          <a:lstStyle/>
          <a:p>
            <a:pPr eaLnBrk="1" fontAlgn="auto" hangingPunct="1">
              <a:spcAft>
                <a:spcPts val="0"/>
              </a:spcAft>
              <a:defRPr/>
            </a:pPr>
            <a:r>
              <a:rPr lang="en-US" sz="6300" dirty="0" err="1">
                <a:latin typeface="+mj-lt"/>
              </a:rPr>
              <a:t>Diminum</a:t>
            </a:r>
            <a:r>
              <a:rPr lang="en-US" sz="6300" dirty="0">
                <a:latin typeface="+mj-lt"/>
              </a:rPr>
              <a:t> </a:t>
            </a:r>
            <a:r>
              <a:rPr lang="en-US" sz="6300" dirty="0" err="1">
                <a:latin typeface="+mj-lt"/>
              </a:rPr>
              <a:t>setelah</a:t>
            </a:r>
            <a:r>
              <a:rPr lang="en-US" sz="6300" dirty="0">
                <a:latin typeface="+mj-lt"/>
              </a:rPr>
              <a:t> 5 </a:t>
            </a:r>
            <a:r>
              <a:rPr lang="en-US" sz="6300" dirty="0" err="1">
                <a:latin typeface="+mj-lt"/>
              </a:rPr>
              <a:t>hari</a:t>
            </a:r>
            <a:r>
              <a:rPr lang="en-US" sz="6300" dirty="0">
                <a:latin typeface="+mj-lt"/>
              </a:rPr>
              <a:t> </a:t>
            </a:r>
            <a:r>
              <a:rPr lang="en-US" sz="6300" dirty="0" err="1">
                <a:latin typeface="+mj-lt"/>
              </a:rPr>
              <a:t>berhubungan</a:t>
            </a:r>
            <a:r>
              <a:rPr lang="en-US" sz="6300" dirty="0">
                <a:latin typeface="+mj-lt"/>
              </a:rPr>
              <a:t> badan</a:t>
            </a:r>
          </a:p>
          <a:p>
            <a:pPr eaLnBrk="1" fontAlgn="auto" hangingPunct="1">
              <a:spcAft>
                <a:spcPts val="0"/>
              </a:spcAft>
              <a:defRPr/>
            </a:pPr>
            <a:r>
              <a:rPr lang="en-US" sz="6300" dirty="0" err="1">
                <a:latin typeface="+mj-lt"/>
              </a:rPr>
              <a:t>Semakin</a:t>
            </a:r>
            <a:r>
              <a:rPr lang="en-US" sz="6300" dirty="0">
                <a:latin typeface="+mj-lt"/>
              </a:rPr>
              <a:t> </a:t>
            </a:r>
            <a:r>
              <a:rPr lang="en-US" sz="6300" dirty="0" err="1">
                <a:latin typeface="+mj-lt"/>
              </a:rPr>
              <a:t>awal</a:t>
            </a:r>
            <a:r>
              <a:rPr lang="en-US" sz="6300" dirty="0">
                <a:latin typeface="+mj-lt"/>
              </a:rPr>
              <a:t> </a:t>
            </a:r>
            <a:r>
              <a:rPr lang="en-US" sz="6300" dirty="0" err="1">
                <a:latin typeface="+mj-lt"/>
              </a:rPr>
              <a:t>semakin</a:t>
            </a:r>
            <a:r>
              <a:rPr lang="en-US" sz="6300" dirty="0">
                <a:latin typeface="+mj-lt"/>
              </a:rPr>
              <a:t> </a:t>
            </a:r>
            <a:r>
              <a:rPr lang="en-US" sz="6300" dirty="0" err="1">
                <a:latin typeface="+mj-lt"/>
              </a:rPr>
              <a:t>bagus</a:t>
            </a:r>
            <a:r>
              <a:rPr lang="en-US" sz="6300" dirty="0">
                <a:latin typeface="+mj-lt"/>
              </a:rPr>
              <a:t> </a:t>
            </a:r>
            <a:r>
              <a:rPr lang="en-US" sz="6300" dirty="0" err="1">
                <a:latin typeface="+mj-lt"/>
              </a:rPr>
              <a:t>bekerjannya</a:t>
            </a:r>
            <a:r>
              <a:rPr lang="en-US" sz="6300" dirty="0">
                <a:latin typeface="+mj-lt"/>
              </a:rPr>
              <a:t>. </a:t>
            </a:r>
          </a:p>
          <a:p>
            <a:pPr eaLnBrk="1" fontAlgn="auto" hangingPunct="1">
              <a:spcAft>
                <a:spcPts val="0"/>
              </a:spcAft>
              <a:defRPr/>
            </a:pPr>
            <a:r>
              <a:rPr lang="en-US" sz="6300" dirty="0" err="1">
                <a:latin typeface="+mj-lt"/>
              </a:rPr>
              <a:t>Memperlambat</a:t>
            </a:r>
            <a:r>
              <a:rPr lang="en-US" sz="6300" dirty="0">
                <a:latin typeface="+mj-lt"/>
              </a:rPr>
              <a:t> </a:t>
            </a:r>
            <a:r>
              <a:rPr lang="en-US" sz="6300" dirty="0" err="1">
                <a:latin typeface="+mj-lt"/>
              </a:rPr>
              <a:t>atau</a:t>
            </a:r>
            <a:r>
              <a:rPr lang="en-US" sz="6300" dirty="0">
                <a:latin typeface="+mj-lt"/>
              </a:rPr>
              <a:t> </a:t>
            </a:r>
            <a:r>
              <a:rPr lang="en-US" sz="6300" dirty="0" err="1">
                <a:latin typeface="+mj-lt"/>
              </a:rPr>
              <a:t>mencegah</a:t>
            </a:r>
            <a:r>
              <a:rPr lang="en-US" sz="6300" dirty="0">
                <a:latin typeface="+mj-lt"/>
              </a:rPr>
              <a:t> </a:t>
            </a:r>
            <a:r>
              <a:rPr lang="en-US" sz="6300" dirty="0" err="1">
                <a:latin typeface="+mj-lt"/>
              </a:rPr>
              <a:t>keluarnya</a:t>
            </a:r>
            <a:r>
              <a:rPr lang="en-US" sz="6300" dirty="0">
                <a:latin typeface="+mj-lt"/>
              </a:rPr>
              <a:t> </a:t>
            </a:r>
            <a:r>
              <a:rPr lang="en-US" sz="6300" dirty="0" err="1">
                <a:latin typeface="+mj-lt"/>
              </a:rPr>
              <a:t>sel</a:t>
            </a:r>
            <a:r>
              <a:rPr lang="en-US" sz="6300" dirty="0">
                <a:latin typeface="+mj-lt"/>
              </a:rPr>
              <a:t> </a:t>
            </a:r>
            <a:r>
              <a:rPr lang="en-US" sz="6300" dirty="0" err="1">
                <a:latin typeface="+mj-lt"/>
              </a:rPr>
              <a:t>telur</a:t>
            </a:r>
            <a:r>
              <a:rPr lang="en-US" sz="6300" dirty="0">
                <a:latin typeface="+mj-lt"/>
              </a:rPr>
              <a:t> </a:t>
            </a:r>
            <a:r>
              <a:rPr lang="en-US" sz="6300" dirty="0" err="1">
                <a:latin typeface="+mj-lt"/>
              </a:rPr>
              <a:t>matang</a:t>
            </a:r>
            <a:r>
              <a:rPr lang="en-US" sz="6300" dirty="0">
                <a:latin typeface="+mj-lt"/>
              </a:rPr>
              <a:t>. </a:t>
            </a:r>
          </a:p>
          <a:p>
            <a:pPr eaLnBrk="1" fontAlgn="auto" hangingPunct="1">
              <a:spcAft>
                <a:spcPts val="0"/>
              </a:spcAft>
              <a:defRPr/>
            </a:pPr>
            <a:r>
              <a:rPr lang="en-US" sz="6300" dirty="0" err="1">
                <a:latin typeface="+mj-lt"/>
              </a:rPr>
              <a:t>Mencegah</a:t>
            </a:r>
            <a:r>
              <a:rPr lang="en-US" sz="6300" dirty="0">
                <a:latin typeface="+mj-lt"/>
              </a:rPr>
              <a:t> </a:t>
            </a:r>
            <a:r>
              <a:rPr lang="en-US" sz="6300" dirty="0" err="1">
                <a:latin typeface="+mj-lt"/>
              </a:rPr>
              <a:t>menempelnya</a:t>
            </a:r>
            <a:r>
              <a:rPr lang="en-US" sz="6300" dirty="0">
                <a:latin typeface="+mj-lt"/>
              </a:rPr>
              <a:t> </a:t>
            </a:r>
            <a:r>
              <a:rPr lang="en-US" sz="6300" dirty="0" err="1">
                <a:latin typeface="+mj-lt"/>
              </a:rPr>
              <a:t>sel</a:t>
            </a:r>
            <a:r>
              <a:rPr lang="en-US" sz="6300" dirty="0">
                <a:latin typeface="+mj-lt"/>
              </a:rPr>
              <a:t> </a:t>
            </a:r>
            <a:r>
              <a:rPr lang="en-US" sz="6300" dirty="0" err="1">
                <a:latin typeface="+mj-lt"/>
              </a:rPr>
              <a:t>telur</a:t>
            </a:r>
            <a:r>
              <a:rPr lang="en-US" sz="6300" dirty="0">
                <a:latin typeface="+mj-lt"/>
              </a:rPr>
              <a:t> yang </a:t>
            </a:r>
            <a:r>
              <a:rPr lang="en-US" sz="6300" dirty="0" err="1">
                <a:latin typeface="+mj-lt"/>
              </a:rPr>
              <a:t>sudah</a:t>
            </a:r>
            <a:r>
              <a:rPr lang="en-US" sz="6300" dirty="0">
                <a:latin typeface="+mj-lt"/>
              </a:rPr>
              <a:t> </a:t>
            </a:r>
            <a:r>
              <a:rPr lang="en-US" sz="6300" dirty="0" err="1">
                <a:latin typeface="+mj-lt"/>
              </a:rPr>
              <a:t>dibuahi</a:t>
            </a:r>
            <a:r>
              <a:rPr lang="en-US" sz="6300" dirty="0">
                <a:latin typeface="+mj-lt"/>
              </a:rPr>
              <a:t>. </a:t>
            </a:r>
          </a:p>
          <a:p>
            <a:pPr eaLnBrk="1" fontAlgn="auto" hangingPunct="1">
              <a:spcAft>
                <a:spcPts val="0"/>
              </a:spcAft>
              <a:defRPr/>
            </a:pPr>
            <a:r>
              <a:rPr lang="en-US" sz="6300" dirty="0">
                <a:latin typeface="+mj-lt"/>
              </a:rPr>
              <a:t>95 % </a:t>
            </a:r>
            <a:r>
              <a:rPr lang="en-US" sz="6300" dirty="0" err="1">
                <a:latin typeface="+mj-lt"/>
              </a:rPr>
              <a:t>efektif</a:t>
            </a:r>
            <a:r>
              <a:rPr lang="en-US" sz="6300" dirty="0">
                <a:latin typeface="+mj-lt"/>
              </a:rPr>
              <a:t>, </a:t>
            </a:r>
            <a:r>
              <a:rPr lang="en-US" sz="6300" dirty="0" err="1">
                <a:latin typeface="+mj-lt"/>
              </a:rPr>
              <a:t>setelah</a:t>
            </a:r>
            <a:r>
              <a:rPr lang="en-US" sz="6300" dirty="0">
                <a:latin typeface="+mj-lt"/>
              </a:rPr>
              <a:t> 24 jam </a:t>
            </a:r>
            <a:r>
              <a:rPr lang="en-US" sz="6300" dirty="0" err="1">
                <a:latin typeface="+mj-lt"/>
              </a:rPr>
              <a:t>setelah</a:t>
            </a:r>
            <a:r>
              <a:rPr lang="en-US" sz="6300" dirty="0">
                <a:latin typeface="+mj-lt"/>
              </a:rPr>
              <a:t> </a:t>
            </a:r>
            <a:r>
              <a:rPr lang="en-US" sz="6300" dirty="0" err="1">
                <a:latin typeface="+mj-lt"/>
              </a:rPr>
              <a:t>berhubungan</a:t>
            </a:r>
            <a:r>
              <a:rPr lang="en-US" sz="6300" dirty="0">
                <a:latin typeface="+mj-lt"/>
              </a:rPr>
              <a:t> badan</a:t>
            </a:r>
          </a:p>
          <a:p>
            <a:pPr eaLnBrk="1" fontAlgn="auto" hangingPunct="1">
              <a:spcAft>
                <a:spcPts val="0"/>
              </a:spcAft>
              <a:defRPr/>
            </a:pPr>
            <a:r>
              <a:rPr lang="en-US" sz="6300" dirty="0">
                <a:latin typeface="+mj-lt"/>
              </a:rPr>
              <a:t>85% </a:t>
            </a:r>
            <a:r>
              <a:rPr lang="en-US" sz="6300" dirty="0" err="1">
                <a:latin typeface="+mj-lt"/>
              </a:rPr>
              <a:t>efektif</a:t>
            </a:r>
            <a:r>
              <a:rPr lang="en-US" sz="6300" dirty="0">
                <a:latin typeface="+mj-lt"/>
              </a:rPr>
              <a:t> </a:t>
            </a:r>
            <a:r>
              <a:rPr lang="en-US" sz="6300" dirty="0" err="1">
                <a:latin typeface="+mj-lt"/>
              </a:rPr>
              <a:t>setelah</a:t>
            </a:r>
            <a:r>
              <a:rPr lang="en-US" sz="6300" dirty="0">
                <a:latin typeface="+mj-lt"/>
              </a:rPr>
              <a:t> 25-48 jam </a:t>
            </a:r>
            <a:r>
              <a:rPr lang="en-US" sz="6300" dirty="0" err="1">
                <a:latin typeface="+mj-lt"/>
              </a:rPr>
              <a:t>setelah</a:t>
            </a:r>
            <a:r>
              <a:rPr lang="en-US" sz="6300" dirty="0">
                <a:latin typeface="+mj-lt"/>
              </a:rPr>
              <a:t> </a:t>
            </a:r>
            <a:r>
              <a:rPr lang="en-US" sz="6300" dirty="0" err="1">
                <a:latin typeface="+mj-lt"/>
              </a:rPr>
              <a:t>berhubungan</a:t>
            </a:r>
            <a:r>
              <a:rPr lang="en-US" sz="6300" dirty="0">
                <a:latin typeface="+mj-lt"/>
              </a:rPr>
              <a:t> badan. </a:t>
            </a:r>
          </a:p>
          <a:p>
            <a:pPr eaLnBrk="1" fontAlgn="auto" hangingPunct="1">
              <a:spcAft>
                <a:spcPts val="0"/>
              </a:spcAft>
              <a:defRPr/>
            </a:pPr>
            <a:r>
              <a:rPr lang="en-US" sz="6300" dirty="0">
                <a:latin typeface="+mj-lt"/>
              </a:rPr>
              <a:t>58% </a:t>
            </a:r>
            <a:r>
              <a:rPr lang="en-US" sz="6300" dirty="0" err="1">
                <a:latin typeface="+mj-lt"/>
              </a:rPr>
              <a:t>efektif</a:t>
            </a:r>
            <a:r>
              <a:rPr lang="en-US" sz="6300" dirty="0">
                <a:latin typeface="+mj-lt"/>
              </a:rPr>
              <a:t> </a:t>
            </a:r>
            <a:r>
              <a:rPr lang="en-US" sz="6300" dirty="0" err="1">
                <a:latin typeface="+mj-lt"/>
              </a:rPr>
              <a:t>setelah</a:t>
            </a:r>
            <a:r>
              <a:rPr lang="en-US" sz="6300" dirty="0">
                <a:latin typeface="+mj-lt"/>
              </a:rPr>
              <a:t> 49-72 jam </a:t>
            </a:r>
            <a:r>
              <a:rPr lang="en-US" sz="6300" dirty="0" err="1">
                <a:latin typeface="+mj-lt"/>
              </a:rPr>
              <a:t>setelah</a:t>
            </a:r>
            <a:r>
              <a:rPr lang="en-US" sz="6300" dirty="0">
                <a:latin typeface="+mj-lt"/>
              </a:rPr>
              <a:t> </a:t>
            </a:r>
            <a:r>
              <a:rPr lang="en-US" sz="6300" dirty="0" err="1">
                <a:latin typeface="+mj-lt"/>
              </a:rPr>
              <a:t>berhubungan</a:t>
            </a:r>
            <a:r>
              <a:rPr lang="en-US" sz="6300" dirty="0">
                <a:latin typeface="+mj-lt"/>
              </a:rPr>
              <a:t> </a:t>
            </a:r>
          </a:p>
          <a:p>
            <a:pPr eaLnBrk="1" fontAlgn="auto" hangingPunct="1">
              <a:spcAft>
                <a:spcPts val="0"/>
              </a:spcAft>
              <a:defRPr/>
            </a:pPr>
            <a:endParaRPr lang="en-US" dirty="0">
              <a:latin typeface="+mj-lt"/>
            </a:endParaRPr>
          </a:p>
          <a:p>
            <a:pPr eaLnBrk="1" fontAlgn="auto" hangingPunct="1">
              <a:spcAft>
                <a:spcPts val="0"/>
              </a:spcAft>
              <a:defRPr/>
            </a:pPr>
            <a:endParaRPr lang="en-US" dirty="0">
              <a:latin typeface="+mj-lt"/>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1D49F-3102-40BE-8264-A06939E2EF33}"/>
              </a:ext>
            </a:extLst>
          </p:cNvPr>
          <p:cNvSpPr txBox="1"/>
          <p:nvPr/>
        </p:nvSpPr>
        <p:spPr>
          <a:xfrm>
            <a:off x="-4763" y="2133600"/>
            <a:ext cx="9144001" cy="707886"/>
          </a:xfrm>
          <a:prstGeom prst="rect">
            <a:avLst/>
          </a:prstGeom>
          <a:noFill/>
        </p:spPr>
        <p:txBody>
          <a:bodyPr>
            <a:spAutoFit/>
          </a:bodyPr>
          <a:lstStyle/>
          <a:p>
            <a:pPr algn="ctr" eaLnBrk="1" hangingPunct="1">
              <a:defRPr/>
            </a:pPr>
            <a:r>
              <a:rPr lang="en-CA" sz="4000" b="1" dirty="0" err="1">
                <a:solidFill>
                  <a:srgbClr val="C00000"/>
                </a:solidFill>
                <a:latin typeface="Segoe UI" panose="020B0502040204020203" pitchFamily="34" charset="0"/>
                <a:cs typeface="Segoe UI" panose="020B0502040204020203" pitchFamily="34" charset="0"/>
              </a:rPr>
              <a:t>Metode</a:t>
            </a:r>
            <a:r>
              <a:rPr lang="en-CA" sz="4000" b="1" dirty="0">
                <a:solidFill>
                  <a:srgbClr val="C00000"/>
                </a:solidFill>
                <a:latin typeface="Segoe UI" panose="020B0502040204020203" pitchFamily="34" charset="0"/>
                <a:cs typeface="Segoe UI" panose="020B0502040204020203" pitchFamily="34" charset="0"/>
              </a:rPr>
              <a:t> barrier </a:t>
            </a:r>
            <a:r>
              <a:rPr lang="en-CA" sz="4000" b="1" dirty="0" err="1">
                <a:solidFill>
                  <a:srgbClr val="C00000"/>
                </a:solidFill>
                <a:latin typeface="Segoe UI" panose="020B0502040204020203" pitchFamily="34" charset="0"/>
                <a:cs typeface="Segoe UI" panose="020B0502040204020203" pitchFamily="34" charset="0"/>
              </a:rPr>
              <a:t>tanpa</a:t>
            </a:r>
            <a:r>
              <a:rPr lang="en-CA" sz="4000" b="1" dirty="0">
                <a:solidFill>
                  <a:srgbClr val="C00000"/>
                </a:solidFill>
                <a:latin typeface="Segoe UI" panose="020B0502040204020203" pitchFamily="34" charset="0"/>
                <a:cs typeface="Segoe UI" panose="020B0502040204020203" pitchFamily="34" charset="0"/>
              </a:rPr>
              <a:t> </a:t>
            </a:r>
            <a:r>
              <a:rPr lang="en-CA" sz="4000" b="1" dirty="0" err="1">
                <a:solidFill>
                  <a:srgbClr val="C00000"/>
                </a:solidFill>
                <a:latin typeface="Segoe UI" panose="020B0502040204020203" pitchFamily="34" charset="0"/>
                <a:cs typeface="Segoe UI" panose="020B0502040204020203" pitchFamily="34" charset="0"/>
              </a:rPr>
              <a:t>hormon</a:t>
            </a:r>
            <a:endParaRPr lang="en-CA" sz="4000" b="1" dirty="0">
              <a:solidFill>
                <a:srgbClr val="C00000"/>
              </a:solidFill>
              <a:latin typeface="Segoe UI" panose="020B0502040204020203" pitchFamily="34" charset="0"/>
              <a:cs typeface="Segoe UI" panose="020B0502040204020203"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CC6EFA9-1250-44FA-BE9B-B9ABA88D7CDD}"/>
              </a:ext>
            </a:extLst>
          </p:cNvPr>
          <p:cNvSpPr>
            <a:spLocks noGrp="1" noChangeArrowheads="1"/>
          </p:cNvSpPr>
          <p:nvPr>
            <p:ph type="title"/>
          </p:nvPr>
        </p:nvSpPr>
        <p:spPr>
          <a:xfrm>
            <a:off x="469287" y="454025"/>
            <a:ext cx="8207375" cy="1143000"/>
          </a:xfrm>
        </p:spPr>
        <p:txBody>
          <a:bodyPr rtlCol="0">
            <a:normAutofit/>
          </a:bodyPr>
          <a:lstStyle/>
          <a:p>
            <a:pPr algn="l" eaLnBrk="1" fontAlgn="auto" hangingPunct="1">
              <a:spcAft>
                <a:spcPts val="0"/>
              </a:spcAft>
              <a:defRPr/>
            </a:pPr>
            <a:r>
              <a:rPr lang="en-US" b="1" dirty="0" err="1">
                <a:solidFill>
                  <a:srgbClr val="C00000"/>
                </a:solidFill>
              </a:rPr>
              <a:t>Kondom</a:t>
            </a:r>
            <a:endParaRPr lang="en-US" b="1" dirty="0">
              <a:solidFill>
                <a:srgbClr val="C00000"/>
              </a:solidFill>
            </a:endParaRPr>
          </a:p>
        </p:txBody>
      </p:sp>
      <p:sp>
        <p:nvSpPr>
          <p:cNvPr id="32771" name="Rectangle 3">
            <a:extLst>
              <a:ext uri="{FF2B5EF4-FFF2-40B4-BE49-F238E27FC236}">
                <a16:creationId xmlns:a16="http://schemas.microsoft.com/office/drawing/2014/main" id="{1DEDCDF7-58B6-4206-888B-AA4764507363}"/>
              </a:ext>
            </a:extLst>
          </p:cNvPr>
          <p:cNvSpPr>
            <a:spLocks noGrp="1" noChangeArrowheads="1"/>
          </p:cNvSpPr>
          <p:nvPr>
            <p:ph idx="1"/>
          </p:nvPr>
        </p:nvSpPr>
        <p:spPr>
          <a:xfrm>
            <a:off x="647700" y="1674812"/>
            <a:ext cx="7848600" cy="3508375"/>
          </a:xfrm>
        </p:spPr>
        <p:txBody>
          <a:bodyPr rtlCol="0">
            <a:normAutofit/>
          </a:bodyPr>
          <a:lstStyle/>
          <a:p>
            <a:pPr eaLnBrk="1" fontAlgn="auto" hangingPunct="1">
              <a:spcAft>
                <a:spcPts val="0"/>
              </a:spcAft>
              <a:defRPr/>
            </a:pPr>
            <a:r>
              <a:rPr lang="en-US" dirty="0" err="1">
                <a:latin typeface="+mj-lt"/>
              </a:rPr>
              <a:t>Lateks</a:t>
            </a:r>
            <a:r>
              <a:rPr lang="en-US" dirty="0">
                <a:latin typeface="+mj-lt"/>
              </a:rPr>
              <a:t> yang tipis </a:t>
            </a:r>
            <a:r>
              <a:rPr lang="en-US" dirty="0" err="1">
                <a:latin typeface="+mj-lt"/>
              </a:rPr>
              <a:t>atau</a:t>
            </a:r>
            <a:r>
              <a:rPr lang="en-US" dirty="0">
                <a:latin typeface="+mj-lt"/>
              </a:rPr>
              <a:t> polyurethane</a:t>
            </a:r>
          </a:p>
          <a:p>
            <a:pPr eaLnBrk="1" fontAlgn="auto" hangingPunct="1">
              <a:spcAft>
                <a:spcPts val="0"/>
              </a:spcAft>
              <a:defRPr/>
            </a:pPr>
            <a:r>
              <a:rPr lang="en-US" dirty="0" err="1">
                <a:latin typeface="+mj-lt"/>
              </a:rPr>
              <a:t>Menangkap</a:t>
            </a:r>
            <a:r>
              <a:rPr lang="en-US" dirty="0">
                <a:latin typeface="+mj-lt"/>
              </a:rPr>
              <a:t> </a:t>
            </a:r>
            <a:r>
              <a:rPr lang="en-US" dirty="0" err="1">
                <a:latin typeface="+mj-lt"/>
              </a:rPr>
              <a:t>sperma</a:t>
            </a:r>
            <a:r>
              <a:rPr lang="en-US" dirty="0">
                <a:latin typeface="+mj-lt"/>
              </a:rPr>
              <a:t> agar </a:t>
            </a:r>
            <a:r>
              <a:rPr lang="en-US" dirty="0" err="1">
                <a:latin typeface="+mj-lt"/>
              </a:rPr>
              <a:t>tidak</a:t>
            </a:r>
            <a:r>
              <a:rPr lang="en-US" dirty="0">
                <a:latin typeface="+mj-lt"/>
              </a:rPr>
              <a:t> </a:t>
            </a:r>
            <a:r>
              <a:rPr lang="en-US" dirty="0" err="1">
                <a:latin typeface="+mj-lt"/>
              </a:rPr>
              <a:t>masuk</a:t>
            </a:r>
            <a:r>
              <a:rPr lang="en-US" dirty="0">
                <a:latin typeface="+mj-lt"/>
              </a:rPr>
              <a:t> vagina </a:t>
            </a:r>
            <a:r>
              <a:rPr lang="en-US" dirty="0" err="1">
                <a:latin typeface="+mj-lt"/>
              </a:rPr>
              <a:t>atau</a:t>
            </a:r>
            <a:r>
              <a:rPr lang="en-US" dirty="0">
                <a:latin typeface="+mj-lt"/>
              </a:rPr>
              <a:t> </a:t>
            </a:r>
            <a:r>
              <a:rPr lang="en-US" dirty="0" err="1">
                <a:latin typeface="+mj-lt"/>
              </a:rPr>
              <a:t>serviks</a:t>
            </a:r>
            <a:r>
              <a:rPr lang="en-US" dirty="0">
                <a:latin typeface="+mj-lt"/>
              </a:rPr>
              <a:t>. </a:t>
            </a:r>
          </a:p>
          <a:p>
            <a:pPr eaLnBrk="1" fontAlgn="auto" hangingPunct="1">
              <a:spcAft>
                <a:spcPts val="0"/>
              </a:spcAft>
              <a:defRPr/>
            </a:pPr>
            <a:r>
              <a:rPr lang="en-US" dirty="0">
                <a:latin typeface="+mj-lt"/>
              </a:rPr>
              <a:t>82% </a:t>
            </a:r>
            <a:r>
              <a:rPr lang="en-US" dirty="0" err="1">
                <a:latin typeface="+mj-lt"/>
              </a:rPr>
              <a:t>efektif</a:t>
            </a:r>
            <a:endParaRPr lang="en-US" dirty="0">
              <a:latin typeface="+mj-lt"/>
            </a:endParaRPr>
          </a:p>
          <a:p>
            <a:pPr eaLnBrk="1" fontAlgn="auto" hangingPunct="1">
              <a:spcAft>
                <a:spcPts val="0"/>
              </a:spcAft>
              <a:defRPr/>
            </a:pPr>
            <a:r>
              <a:rPr lang="en-US" dirty="0" err="1">
                <a:latin typeface="+mj-lt"/>
              </a:rPr>
              <a:t>Mencegah</a:t>
            </a:r>
            <a:r>
              <a:rPr lang="en-US" dirty="0">
                <a:latin typeface="+mj-lt"/>
              </a:rPr>
              <a:t> STIs dan HIV</a:t>
            </a:r>
          </a:p>
          <a:p>
            <a:pPr eaLnBrk="1" fontAlgn="auto" hangingPunct="1">
              <a:spcAft>
                <a:spcPts val="0"/>
              </a:spcAft>
              <a:defRPr/>
            </a:pPr>
            <a:endParaRPr lang="en-US" dirty="0">
              <a:latin typeface="+mj-lt"/>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http://www.sexualityandu.ca/uploads/images/13sexualityandu_homepagebanner_nextgencondom.jpg">
            <a:extLst>
              <a:ext uri="{FF2B5EF4-FFF2-40B4-BE49-F238E27FC236}">
                <a16:creationId xmlns:a16="http://schemas.microsoft.com/office/drawing/2014/main" id="{3FC73FEF-D2C9-44E8-9376-4DF0571B6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123950"/>
            <a:ext cx="801370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CD04E9C-00FC-46E8-B467-2FA282189D26}"/>
              </a:ext>
            </a:extLst>
          </p:cNvPr>
          <p:cNvSpPr>
            <a:spLocks noGrp="1" noChangeArrowheads="1"/>
          </p:cNvSpPr>
          <p:nvPr>
            <p:ph type="title"/>
          </p:nvPr>
        </p:nvSpPr>
        <p:spPr>
          <a:xfrm>
            <a:off x="468313" y="1027113"/>
            <a:ext cx="8207375" cy="1143000"/>
          </a:xfrm>
        </p:spPr>
        <p:txBody>
          <a:bodyPr rtlCol="0">
            <a:normAutofit/>
          </a:bodyPr>
          <a:lstStyle/>
          <a:p>
            <a:pPr algn="l" eaLnBrk="1" fontAlgn="auto" hangingPunct="1">
              <a:spcAft>
                <a:spcPts val="0"/>
              </a:spcAft>
              <a:defRPr/>
            </a:pPr>
            <a:r>
              <a:rPr lang="en-US" b="1" dirty="0" err="1">
                <a:solidFill>
                  <a:schemeClr val="accent6"/>
                </a:solidFill>
              </a:rPr>
              <a:t>Kondom</a:t>
            </a:r>
            <a:r>
              <a:rPr lang="en-US" b="1" dirty="0">
                <a:solidFill>
                  <a:schemeClr val="accent6"/>
                </a:solidFill>
              </a:rPr>
              <a:t> Wanita</a:t>
            </a:r>
          </a:p>
        </p:txBody>
      </p:sp>
      <p:sp>
        <p:nvSpPr>
          <p:cNvPr id="27651" name="Rectangle 3">
            <a:extLst>
              <a:ext uri="{FF2B5EF4-FFF2-40B4-BE49-F238E27FC236}">
                <a16:creationId xmlns:a16="http://schemas.microsoft.com/office/drawing/2014/main" id="{8FEC9D83-D80C-4A20-8EAA-2B8C971359E3}"/>
              </a:ext>
            </a:extLst>
          </p:cNvPr>
          <p:cNvSpPr>
            <a:spLocks noGrp="1" noChangeArrowheads="1"/>
          </p:cNvSpPr>
          <p:nvPr>
            <p:ph idx="1"/>
          </p:nvPr>
        </p:nvSpPr>
        <p:spPr>
          <a:xfrm>
            <a:off x="827088" y="2324100"/>
            <a:ext cx="7848600" cy="3508375"/>
          </a:xfrm>
        </p:spPr>
        <p:txBody>
          <a:bodyPr rtlCol="0">
            <a:normAutofit/>
          </a:bodyPr>
          <a:lstStyle/>
          <a:p>
            <a:pPr eaLnBrk="1" fontAlgn="auto" hangingPunct="1">
              <a:spcAft>
                <a:spcPts val="0"/>
              </a:spcAft>
              <a:defRPr/>
            </a:pPr>
            <a:r>
              <a:rPr lang="en-US" sz="3000" dirty="0">
                <a:latin typeface="+mj-lt"/>
              </a:rPr>
              <a:t>Polyurethane yang </a:t>
            </a:r>
            <a:r>
              <a:rPr lang="en-US" sz="3000" dirty="0" err="1">
                <a:latin typeface="+mj-lt"/>
              </a:rPr>
              <a:t>dimasukkan</a:t>
            </a:r>
            <a:r>
              <a:rPr lang="en-US" sz="3000" dirty="0">
                <a:latin typeface="+mj-lt"/>
              </a:rPr>
              <a:t> </a:t>
            </a:r>
            <a:r>
              <a:rPr lang="en-US" sz="3000" dirty="0" err="1">
                <a:latin typeface="+mj-lt"/>
              </a:rPr>
              <a:t>ke</a:t>
            </a:r>
            <a:r>
              <a:rPr lang="en-US" sz="3000" dirty="0">
                <a:latin typeface="+mj-lt"/>
              </a:rPr>
              <a:t> vagina. </a:t>
            </a:r>
          </a:p>
          <a:p>
            <a:pPr eaLnBrk="1" fontAlgn="auto" hangingPunct="1">
              <a:spcAft>
                <a:spcPts val="0"/>
              </a:spcAft>
              <a:defRPr/>
            </a:pPr>
            <a:r>
              <a:rPr lang="en-US" sz="3000" dirty="0" err="1">
                <a:latin typeface="+mj-lt"/>
              </a:rPr>
              <a:t>Mencegah</a:t>
            </a:r>
            <a:r>
              <a:rPr lang="en-US" sz="3000" dirty="0">
                <a:latin typeface="+mj-lt"/>
              </a:rPr>
              <a:t> </a:t>
            </a:r>
            <a:r>
              <a:rPr lang="en-US" sz="3000" dirty="0" err="1">
                <a:latin typeface="+mj-lt"/>
              </a:rPr>
              <a:t>sperma</a:t>
            </a:r>
            <a:r>
              <a:rPr lang="en-US" sz="3000" dirty="0">
                <a:latin typeface="+mj-lt"/>
              </a:rPr>
              <a:t> </a:t>
            </a:r>
            <a:r>
              <a:rPr lang="en-US" sz="3000" dirty="0" err="1">
                <a:latin typeface="+mj-lt"/>
              </a:rPr>
              <a:t>masuk</a:t>
            </a:r>
            <a:r>
              <a:rPr lang="en-US" sz="3000" dirty="0">
                <a:latin typeface="+mj-lt"/>
              </a:rPr>
              <a:t> </a:t>
            </a:r>
            <a:r>
              <a:rPr lang="en-US" sz="3000" dirty="0" err="1">
                <a:latin typeface="+mj-lt"/>
              </a:rPr>
              <a:t>saluran</a:t>
            </a:r>
            <a:r>
              <a:rPr lang="en-US" sz="3000" dirty="0">
                <a:latin typeface="+mj-lt"/>
              </a:rPr>
              <a:t> </a:t>
            </a:r>
            <a:r>
              <a:rPr lang="en-US" sz="3000" dirty="0" err="1">
                <a:latin typeface="+mj-lt"/>
              </a:rPr>
              <a:t>serviks</a:t>
            </a:r>
            <a:endParaRPr lang="en-US" sz="3000" dirty="0">
              <a:latin typeface="+mj-lt"/>
            </a:endParaRPr>
          </a:p>
          <a:p>
            <a:pPr eaLnBrk="1" fontAlgn="auto" hangingPunct="1">
              <a:spcAft>
                <a:spcPts val="0"/>
              </a:spcAft>
              <a:defRPr/>
            </a:pPr>
            <a:r>
              <a:rPr lang="en-US" sz="3000" dirty="0">
                <a:latin typeface="+mj-lt"/>
              </a:rPr>
              <a:t>79% </a:t>
            </a:r>
            <a:r>
              <a:rPr lang="en-US" sz="3000" dirty="0" err="1">
                <a:latin typeface="+mj-lt"/>
              </a:rPr>
              <a:t>efektif</a:t>
            </a:r>
            <a:endParaRPr lang="en-US" sz="3000" dirty="0">
              <a:latin typeface="+mj-lt"/>
            </a:endParaRPr>
          </a:p>
          <a:p>
            <a:pPr eaLnBrk="1" fontAlgn="auto" hangingPunct="1">
              <a:spcAft>
                <a:spcPts val="0"/>
              </a:spcAft>
              <a:defRPr/>
            </a:pPr>
            <a:endParaRPr lang="en-US" dirty="0">
              <a:latin typeface="+mj-lt"/>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fml_condom">
            <a:extLst>
              <a:ext uri="{FF2B5EF4-FFF2-40B4-BE49-F238E27FC236}">
                <a16:creationId xmlns:a16="http://schemas.microsoft.com/office/drawing/2014/main" id="{F8C81BBE-D983-4824-A15A-C0121FDAE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89138"/>
            <a:ext cx="3656012"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5" descr="https://www.healthunit.com/uploads/img/female-condom.jpg">
            <a:extLst>
              <a:ext uri="{FF2B5EF4-FFF2-40B4-BE49-F238E27FC236}">
                <a16:creationId xmlns:a16="http://schemas.microsoft.com/office/drawing/2014/main" id="{A428ADCB-867F-4F61-9672-454EE127A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70125"/>
            <a:ext cx="4275138"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9D5D6A-06A4-4443-9DED-B85BBD7190A1}"/>
              </a:ext>
            </a:extLst>
          </p:cNvPr>
          <p:cNvSpPr txBox="1">
            <a:spLocks noChangeArrowheads="1"/>
          </p:cNvSpPr>
          <p:nvPr/>
        </p:nvSpPr>
        <p:spPr>
          <a:xfrm>
            <a:off x="1042988" y="1052513"/>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endParaRPr lang="en-US" b="1" dirty="0">
              <a:solidFill>
                <a:schemeClr val="accent6"/>
              </a:solidFill>
            </a:endParaRPr>
          </a:p>
        </p:txBody>
      </p:sp>
      <p:sp>
        <p:nvSpPr>
          <p:cNvPr id="4" name="Rectangle 2">
            <a:extLst>
              <a:ext uri="{FF2B5EF4-FFF2-40B4-BE49-F238E27FC236}">
                <a16:creationId xmlns:a16="http://schemas.microsoft.com/office/drawing/2014/main" id="{98565142-99E6-477F-ADF6-DCFD40BD343E}"/>
              </a:ext>
            </a:extLst>
          </p:cNvPr>
          <p:cNvSpPr txBox="1">
            <a:spLocks noChangeArrowheads="1"/>
          </p:cNvSpPr>
          <p:nvPr/>
        </p:nvSpPr>
        <p:spPr>
          <a:xfrm>
            <a:off x="0" y="765175"/>
            <a:ext cx="8675688"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r>
              <a:rPr lang="en-US" b="1" dirty="0">
                <a:solidFill>
                  <a:schemeClr val="accent6"/>
                </a:solidFill>
              </a:rPr>
              <a:t>   Spon dan </a:t>
            </a:r>
            <a:r>
              <a:rPr lang="en-US" b="1" dirty="0" err="1">
                <a:solidFill>
                  <a:schemeClr val="accent6"/>
                </a:solidFill>
              </a:rPr>
              <a:t>Spermisida</a:t>
            </a:r>
            <a:endParaRPr lang="en-US" b="1" dirty="0">
              <a:solidFill>
                <a:schemeClr val="accent6"/>
              </a:solidFill>
            </a:endParaRPr>
          </a:p>
        </p:txBody>
      </p:sp>
      <p:sp>
        <p:nvSpPr>
          <p:cNvPr id="3" name="Rectangle 2">
            <a:extLst>
              <a:ext uri="{FF2B5EF4-FFF2-40B4-BE49-F238E27FC236}">
                <a16:creationId xmlns:a16="http://schemas.microsoft.com/office/drawing/2014/main" id="{07438988-9135-43C4-BEBD-847CBC0CFB24}"/>
              </a:ext>
            </a:extLst>
          </p:cNvPr>
          <p:cNvSpPr/>
          <p:nvPr/>
        </p:nvSpPr>
        <p:spPr>
          <a:xfrm>
            <a:off x="827088" y="1677988"/>
            <a:ext cx="8345487" cy="4249433"/>
          </a:xfrm>
          <a:prstGeom prst="rect">
            <a:avLst/>
          </a:prstGeom>
        </p:spPr>
        <p:txBody>
          <a:bodyPr>
            <a:spAutoFit/>
          </a:bodyPr>
          <a:lstStyle/>
          <a:p>
            <a:pPr marL="342900" indent="-342900" eaLnBrk="1" hangingPunct="1">
              <a:lnSpc>
                <a:spcPct val="90000"/>
              </a:lnSpc>
              <a:buFont typeface="Arial" pitchFamily="34" charset="0"/>
              <a:buChar char="•"/>
              <a:defRPr/>
            </a:pPr>
            <a:r>
              <a:rPr lang="en-US" sz="3000" dirty="0">
                <a:latin typeface="+mn-lt"/>
              </a:rPr>
              <a:t>Spon </a:t>
            </a:r>
            <a:r>
              <a:rPr lang="en-US" sz="3000" dirty="0" err="1">
                <a:latin typeface="+mn-lt"/>
              </a:rPr>
              <a:t>lembut</a:t>
            </a:r>
            <a:r>
              <a:rPr lang="en-US" sz="3000" dirty="0">
                <a:latin typeface="+mn-lt"/>
              </a:rPr>
              <a:t>, </a:t>
            </a:r>
            <a:r>
              <a:rPr lang="en-US" sz="3000" dirty="0" err="1">
                <a:latin typeface="+mn-lt"/>
              </a:rPr>
              <a:t>sekali</a:t>
            </a:r>
            <a:r>
              <a:rPr lang="en-US" sz="3000" dirty="0">
                <a:latin typeface="+mn-lt"/>
              </a:rPr>
              <a:t> </a:t>
            </a:r>
            <a:r>
              <a:rPr lang="en-US" sz="3000" dirty="0" err="1">
                <a:latin typeface="+mn-lt"/>
              </a:rPr>
              <a:t>pakai</a:t>
            </a:r>
            <a:r>
              <a:rPr lang="en-US" sz="3000" dirty="0">
                <a:latin typeface="+mn-lt"/>
              </a:rPr>
              <a:t> dan </a:t>
            </a:r>
            <a:r>
              <a:rPr lang="en-US" sz="3000" dirty="0" err="1">
                <a:latin typeface="+mn-lt"/>
              </a:rPr>
              <a:t>mengandung</a:t>
            </a:r>
            <a:r>
              <a:rPr lang="en-US" sz="3000" dirty="0">
                <a:latin typeface="+mn-lt"/>
              </a:rPr>
              <a:t> </a:t>
            </a:r>
            <a:r>
              <a:rPr lang="en-US" sz="3000" dirty="0" err="1">
                <a:latin typeface="+mn-lt"/>
              </a:rPr>
              <a:t>spermisida</a:t>
            </a:r>
            <a:endParaRPr lang="en-US" sz="3000" dirty="0">
              <a:latin typeface="+mn-lt"/>
            </a:endParaRPr>
          </a:p>
          <a:p>
            <a:pPr marL="342900" indent="-342900" eaLnBrk="1" hangingPunct="1">
              <a:lnSpc>
                <a:spcPct val="90000"/>
              </a:lnSpc>
              <a:buFont typeface="Arial" pitchFamily="34" charset="0"/>
              <a:buChar char="•"/>
              <a:defRPr/>
            </a:pPr>
            <a:r>
              <a:rPr lang="en-US" sz="3000" dirty="0">
                <a:latin typeface="+mn-lt"/>
              </a:rPr>
              <a:t>76%-88% </a:t>
            </a:r>
            <a:r>
              <a:rPr lang="en-US" sz="3000" dirty="0" err="1">
                <a:latin typeface="+mn-lt"/>
              </a:rPr>
              <a:t>efektif</a:t>
            </a:r>
            <a:endParaRPr lang="en-US" sz="3000" b="1" dirty="0">
              <a:latin typeface="+mn-lt"/>
            </a:endParaRPr>
          </a:p>
          <a:p>
            <a:pPr eaLnBrk="1" hangingPunct="1">
              <a:lnSpc>
                <a:spcPct val="90000"/>
              </a:lnSpc>
              <a:defRPr/>
            </a:pPr>
            <a:endParaRPr lang="en-US" sz="3000" dirty="0">
              <a:latin typeface="+mn-lt"/>
            </a:endParaRPr>
          </a:p>
          <a:p>
            <a:pPr marL="342900" indent="-342900" eaLnBrk="1" hangingPunct="1">
              <a:lnSpc>
                <a:spcPct val="90000"/>
              </a:lnSpc>
              <a:buFont typeface="Arial" pitchFamily="34" charset="0"/>
              <a:buChar char="•"/>
              <a:defRPr/>
            </a:pPr>
            <a:r>
              <a:rPr lang="en-US" sz="3000" dirty="0" err="1">
                <a:latin typeface="+mn-lt"/>
              </a:rPr>
              <a:t>Menangkap</a:t>
            </a:r>
            <a:r>
              <a:rPr lang="en-US" sz="3000" dirty="0">
                <a:latin typeface="+mn-lt"/>
              </a:rPr>
              <a:t> dan </a:t>
            </a:r>
            <a:r>
              <a:rPr lang="en-US" sz="3000" dirty="0" err="1">
                <a:latin typeface="+mn-lt"/>
              </a:rPr>
              <a:t>menyerap</a:t>
            </a:r>
            <a:r>
              <a:rPr lang="en-US" sz="3000" dirty="0">
                <a:latin typeface="+mn-lt"/>
              </a:rPr>
              <a:t> </a:t>
            </a:r>
            <a:r>
              <a:rPr lang="en-US" sz="3000" dirty="0" err="1">
                <a:latin typeface="+mn-lt"/>
              </a:rPr>
              <a:t>sperma</a:t>
            </a:r>
            <a:r>
              <a:rPr lang="en-US" sz="3000" dirty="0">
                <a:latin typeface="+mn-lt"/>
              </a:rPr>
              <a:t> </a:t>
            </a:r>
            <a:r>
              <a:rPr lang="en-US" sz="3000" dirty="0" err="1">
                <a:latin typeface="+mn-lt"/>
              </a:rPr>
              <a:t>untuk</a:t>
            </a:r>
            <a:r>
              <a:rPr lang="en-US" sz="3000" dirty="0">
                <a:latin typeface="+mn-lt"/>
              </a:rPr>
              <a:t> </a:t>
            </a:r>
            <a:r>
              <a:rPr lang="en-US" sz="3000" dirty="0" err="1">
                <a:latin typeface="+mn-lt"/>
              </a:rPr>
              <a:t>mempercepat</a:t>
            </a:r>
            <a:r>
              <a:rPr lang="en-US" sz="3000" dirty="0">
                <a:latin typeface="+mn-lt"/>
              </a:rPr>
              <a:t> </a:t>
            </a:r>
            <a:r>
              <a:rPr lang="en-US" sz="3000" dirty="0" err="1">
                <a:latin typeface="+mn-lt"/>
              </a:rPr>
              <a:t>efek</a:t>
            </a:r>
            <a:r>
              <a:rPr lang="en-US" sz="3000" dirty="0">
                <a:latin typeface="+mn-lt"/>
              </a:rPr>
              <a:t> </a:t>
            </a:r>
            <a:r>
              <a:rPr lang="en-US" sz="3000" dirty="0" err="1">
                <a:latin typeface="+mn-lt"/>
              </a:rPr>
              <a:t>spermisida</a:t>
            </a:r>
            <a:endParaRPr lang="en-US" sz="3000" dirty="0">
              <a:latin typeface="+mn-lt"/>
            </a:endParaRPr>
          </a:p>
          <a:p>
            <a:pPr marL="342900" indent="-342900" eaLnBrk="1" hangingPunct="1">
              <a:lnSpc>
                <a:spcPct val="90000"/>
              </a:lnSpc>
              <a:buFont typeface="Arial" pitchFamily="34" charset="0"/>
              <a:buChar char="•"/>
              <a:defRPr/>
            </a:pPr>
            <a:r>
              <a:rPr lang="en-US" sz="3000" dirty="0" err="1">
                <a:latin typeface="+mn-lt"/>
              </a:rPr>
              <a:t>Spermisida</a:t>
            </a:r>
            <a:r>
              <a:rPr lang="en-US" sz="3000" dirty="0">
                <a:latin typeface="+mn-lt"/>
              </a:rPr>
              <a:t> </a:t>
            </a:r>
            <a:r>
              <a:rPr lang="en-US" sz="3000" dirty="0" err="1">
                <a:latin typeface="+mn-lt"/>
              </a:rPr>
              <a:t>menyebabkan</a:t>
            </a:r>
            <a:r>
              <a:rPr lang="en-US" sz="3000" dirty="0">
                <a:latin typeface="+mn-lt"/>
              </a:rPr>
              <a:t> </a:t>
            </a:r>
            <a:r>
              <a:rPr lang="en-US" sz="3000" dirty="0" err="1">
                <a:latin typeface="+mn-lt"/>
              </a:rPr>
              <a:t>sperma</a:t>
            </a:r>
            <a:r>
              <a:rPr lang="en-US" sz="3000" dirty="0">
                <a:latin typeface="+mn-lt"/>
              </a:rPr>
              <a:t> </a:t>
            </a:r>
            <a:r>
              <a:rPr lang="en-US" sz="3000" dirty="0" err="1">
                <a:latin typeface="+mn-lt"/>
              </a:rPr>
              <a:t>tidak</a:t>
            </a:r>
            <a:r>
              <a:rPr lang="en-US" sz="3000" dirty="0">
                <a:latin typeface="+mn-lt"/>
              </a:rPr>
              <a:t> </a:t>
            </a:r>
            <a:r>
              <a:rPr lang="en-US" sz="3000" dirty="0" err="1">
                <a:latin typeface="+mn-lt"/>
              </a:rPr>
              <a:t>berfungsi</a:t>
            </a:r>
            <a:endParaRPr lang="en-US" sz="3000" dirty="0">
              <a:latin typeface="+mn-lt"/>
            </a:endParaRPr>
          </a:p>
          <a:p>
            <a:pPr marL="342900" indent="-342900" eaLnBrk="1" hangingPunct="1">
              <a:lnSpc>
                <a:spcPct val="90000"/>
              </a:lnSpc>
              <a:buFont typeface="Arial" pitchFamily="34" charset="0"/>
              <a:buChar char="•"/>
              <a:defRPr/>
            </a:pPr>
            <a:r>
              <a:rPr lang="en-US" sz="3000" dirty="0" err="1">
                <a:latin typeface="+mn-lt"/>
              </a:rPr>
              <a:t>Efektif</a:t>
            </a:r>
            <a:r>
              <a:rPr lang="en-US" sz="3000" dirty="0">
                <a:latin typeface="+mn-lt"/>
              </a:rPr>
              <a:t> </a:t>
            </a:r>
            <a:r>
              <a:rPr lang="en-US" sz="3000" dirty="0" err="1">
                <a:latin typeface="+mn-lt"/>
              </a:rPr>
              <a:t>sampai</a:t>
            </a:r>
            <a:r>
              <a:rPr lang="en-US" sz="3000" dirty="0">
                <a:latin typeface="+mn-lt"/>
              </a:rPr>
              <a:t> 12 jam</a:t>
            </a:r>
          </a:p>
          <a:p>
            <a:pPr marL="457200" indent="-457200" eaLnBrk="1" hangingPunct="1">
              <a:lnSpc>
                <a:spcPct val="90000"/>
              </a:lnSpc>
              <a:buFont typeface="Arial" panose="020B0604020202020204" pitchFamily="34" charset="0"/>
              <a:buChar char="•"/>
              <a:defRPr/>
            </a:pPr>
            <a:r>
              <a:rPr lang="en-US" sz="3000" dirty="0">
                <a:latin typeface="+mn-lt"/>
              </a:rPr>
              <a:t> 88%</a:t>
            </a:r>
            <a:r>
              <a:rPr lang="en-US" sz="3000" b="1" dirty="0">
                <a:solidFill>
                  <a:schemeClr val="bg1"/>
                </a:solidFill>
                <a:latin typeface="+mn-lt"/>
              </a:rPr>
              <a:t> </a:t>
            </a:r>
            <a:r>
              <a:rPr lang="en-US" sz="3000" b="1" dirty="0" err="1">
                <a:latin typeface="+mn-lt"/>
              </a:rPr>
              <a:t>efektif</a:t>
            </a:r>
            <a:r>
              <a:rPr lang="en-US" sz="3000" b="1" dirty="0" err="1">
                <a:solidFill>
                  <a:schemeClr val="bg1"/>
                </a:solidFill>
                <a:latin typeface="+mn-lt"/>
              </a:rPr>
              <a:t>e</a:t>
            </a:r>
            <a:endParaRPr lang="en-US" sz="3000" b="1" dirty="0">
              <a:solidFill>
                <a:schemeClr val="bg1"/>
              </a:solidFill>
              <a:latin typeface="+mn-lt"/>
            </a:endParaRPr>
          </a:p>
          <a:p>
            <a:pPr eaLnBrk="1" hangingPunct="1">
              <a:lnSpc>
                <a:spcPct val="90000"/>
              </a:lnSpc>
              <a:defRPr/>
            </a:pPr>
            <a:endParaRPr lang="en-US" sz="3000" dirty="0">
              <a:latin typeface="Gill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BCE6F197-9D1A-497A-B5F2-C4856E1F0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1698625"/>
            <a:ext cx="6413500" cy="425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Text Box 3">
            <a:extLst>
              <a:ext uri="{FF2B5EF4-FFF2-40B4-BE49-F238E27FC236}">
                <a16:creationId xmlns:a16="http://schemas.microsoft.com/office/drawing/2014/main" id="{15F87C5D-5DE7-491A-8E9E-984AA90C315A}"/>
              </a:ext>
            </a:extLst>
          </p:cNvPr>
          <p:cNvSpPr txBox="1">
            <a:spLocks noChangeArrowheads="1"/>
          </p:cNvSpPr>
          <p:nvPr/>
        </p:nvSpPr>
        <p:spPr bwMode="auto">
          <a:xfrm>
            <a:off x="468313" y="990600"/>
            <a:ext cx="8207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C00000"/>
                </a:solidFill>
              </a:rPr>
              <a:t>Organ </a:t>
            </a:r>
            <a:r>
              <a:rPr lang="en-US" altLang="en-US" sz="2800" b="1" dirty="0" err="1">
                <a:solidFill>
                  <a:srgbClr val="C00000"/>
                </a:solidFill>
              </a:rPr>
              <a:t>reproduksi</a:t>
            </a:r>
            <a:r>
              <a:rPr lang="en-US" altLang="en-US" sz="2800" b="1" dirty="0">
                <a:solidFill>
                  <a:srgbClr val="C00000"/>
                </a:solidFill>
              </a:rPr>
              <a:t> </a:t>
            </a:r>
            <a:r>
              <a:rPr lang="en-US" altLang="en-US" sz="2800" b="1" dirty="0" err="1">
                <a:solidFill>
                  <a:srgbClr val="C00000"/>
                </a:solidFill>
              </a:rPr>
              <a:t>wanita</a:t>
            </a:r>
            <a:endParaRPr lang="en-US" altLang="en-US" sz="2800" b="1" dirty="0">
              <a:solidFill>
                <a:srgbClr val="C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0946C0-AE95-4C32-B49A-FAAF71D6AF98}"/>
              </a:ext>
            </a:extLst>
          </p:cNvPr>
          <p:cNvSpPr txBox="1">
            <a:spLocks noChangeArrowheads="1"/>
          </p:cNvSpPr>
          <p:nvPr/>
        </p:nvSpPr>
        <p:spPr>
          <a:xfrm>
            <a:off x="1042988" y="1052513"/>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endParaRPr lang="en-US" b="1" dirty="0">
              <a:solidFill>
                <a:schemeClr val="accent6"/>
              </a:solidFill>
            </a:endParaRPr>
          </a:p>
        </p:txBody>
      </p:sp>
      <p:pic>
        <p:nvPicPr>
          <p:cNvPr id="65539" name="Picture 3">
            <a:extLst>
              <a:ext uri="{FF2B5EF4-FFF2-40B4-BE49-F238E27FC236}">
                <a16:creationId xmlns:a16="http://schemas.microsoft.com/office/drawing/2014/main" id="{D4785C10-2518-4B1F-8D12-79B38F43A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052513"/>
            <a:ext cx="6138862" cy="554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48866-1BDE-44B4-A2FC-2F9F03D715C3}"/>
              </a:ext>
            </a:extLst>
          </p:cNvPr>
          <p:cNvSpPr txBox="1"/>
          <p:nvPr/>
        </p:nvSpPr>
        <p:spPr>
          <a:xfrm>
            <a:off x="-4763" y="2133600"/>
            <a:ext cx="9144001" cy="830997"/>
          </a:xfrm>
          <a:prstGeom prst="rect">
            <a:avLst/>
          </a:prstGeom>
          <a:noFill/>
        </p:spPr>
        <p:txBody>
          <a:bodyPr>
            <a:spAutoFit/>
          </a:bodyPr>
          <a:lstStyle/>
          <a:p>
            <a:pPr algn="ctr" eaLnBrk="1" hangingPunct="1">
              <a:defRPr/>
            </a:pPr>
            <a:r>
              <a:rPr lang="en-CA" sz="4800" dirty="0" err="1">
                <a:solidFill>
                  <a:srgbClr val="C00000"/>
                </a:solidFill>
                <a:latin typeface="Segoe UI" panose="020B0502040204020203" pitchFamily="34" charset="0"/>
                <a:cs typeface="Segoe UI" panose="020B0502040204020203" pitchFamily="34" charset="0"/>
              </a:rPr>
              <a:t>Metode</a:t>
            </a:r>
            <a:r>
              <a:rPr lang="en-CA" sz="4800" dirty="0">
                <a:solidFill>
                  <a:srgbClr val="C00000"/>
                </a:solidFill>
                <a:latin typeface="Segoe UI" panose="020B0502040204020203" pitchFamily="34" charset="0"/>
                <a:cs typeface="Segoe UI" panose="020B0502040204020203" pitchFamily="34" charset="0"/>
              </a:rPr>
              <a:t> </a:t>
            </a:r>
            <a:r>
              <a:rPr lang="en-CA" sz="4800" dirty="0" err="1">
                <a:solidFill>
                  <a:srgbClr val="C00000"/>
                </a:solidFill>
                <a:latin typeface="Segoe UI" panose="020B0502040204020203" pitchFamily="34" charset="0"/>
                <a:cs typeface="Segoe UI" panose="020B0502040204020203" pitchFamily="34" charset="0"/>
              </a:rPr>
              <a:t>operasi</a:t>
            </a:r>
            <a:endParaRPr lang="en-CA" sz="4800" dirty="0">
              <a:solidFill>
                <a:srgbClr val="C00000"/>
              </a:solidFill>
              <a:latin typeface="Segoe UI" panose="020B0502040204020203" pitchFamily="34" charset="0"/>
              <a:cs typeface="Segoe UI" panose="020B05020402040202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0FD8ECD-9E52-412D-A3CF-66ED9C8A231E}"/>
              </a:ext>
            </a:extLst>
          </p:cNvPr>
          <p:cNvSpPr>
            <a:spLocks noGrp="1" noChangeArrowheads="1"/>
          </p:cNvSpPr>
          <p:nvPr>
            <p:ph type="title"/>
          </p:nvPr>
        </p:nvSpPr>
        <p:spPr>
          <a:xfrm>
            <a:off x="468313" y="549275"/>
            <a:ext cx="8207375" cy="1143000"/>
          </a:xfrm>
        </p:spPr>
        <p:txBody>
          <a:bodyPr rtlCol="0">
            <a:normAutofit/>
          </a:bodyPr>
          <a:lstStyle/>
          <a:p>
            <a:pPr algn="l" eaLnBrk="1" fontAlgn="auto" hangingPunct="1">
              <a:spcAft>
                <a:spcPts val="0"/>
              </a:spcAft>
              <a:defRPr/>
            </a:pPr>
            <a:r>
              <a:rPr lang="en-US" b="1" dirty="0" err="1">
                <a:solidFill>
                  <a:srgbClr val="C00000"/>
                </a:solidFill>
              </a:rPr>
              <a:t>Sterilisasi</a:t>
            </a:r>
            <a:endParaRPr lang="en-US" b="1" dirty="0">
              <a:solidFill>
                <a:srgbClr val="C00000"/>
              </a:solidFill>
            </a:endParaRPr>
          </a:p>
        </p:txBody>
      </p:sp>
      <p:sp>
        <p:nvSpPr>
          <p:cNvPr id="68611" name="Rectangle 3">
            <a:extLst>
              <a:ext uri="{FF2B5EF4-FFF2-40B4-BE49-F238E27FC236}">
                <a16:creationId xmlns:a16="http://schemas.microsoft.com/office/drawing/2014/main" id="{FB9B2235-8572-436F-B0FA-89DD466C8948}"/>
              </a:ext>
            </a:extLst>
          </p:cNvPr>
          <p:cNvSpPr>
            <a:spLocks noGrp="1" noChangeArrowheads="1"/>
          </p:cNvSpPr>
          <p:nvPr>
            <p:ph idx="1"/>
          </p:nvPr>
        </p:nvSpPr>
        <p:spPr>
          <a:xfrm>
            <a:off x="647700" y="4554537"/>
            <a:ext cx="7668716" cy="962695"/>
          </a:xfrm>
        </p:spPr>
        <p:txBody>
          <a:bodyPr/>
          <a:lstStyle/>
          <a:p>
            <a:pPr eaLnBrk="1" hangingPunct="1"/>
            <a:r>
              <a:rPr lang="en-US" altLang="en-US" dirty="0"/>
              <a:t>Tubal ligation – </a:t>
            </a:r>
            <a:r>
              <a:rPr lang="en-US" altLang="en-US" dirty="0" err="1"/>
              <a:t>prosedur</a:t>
            </a:r>
            <a:r>
              <a:rPr lang="en-US" altLang="en-US" dirty="0"/>
              <a:t> </a:t>
            </a:r>
            <a:r>
              <a:rPr lang="en-US" altLang="en-US" dirty="0" err="1"/>
              <a:t>untuk</a:t>
            </a:r>
            <a:r>
              <a:rPr lang="en-US" altLang="en-US" dirty="0"/>
              <a:t> </a:t>
            </a:r>
            <a:r>
              <a:rPr lang="en-US" altLang="en-US" dirty="0" err="1"/>
              <a:t>menutup</a:t>
            </a:r>
            <a:r>
              <a:rPr lang="en-US" altLang="en-US" dirty="0"/>
              <a:t> </a:t>
            </a:r>
            <a:r>
              <a:rPr lang="en-US" altLang="en-US" dirty="0" err="1"/>
              <a:t>atau</a:t>
            </a:r>
            <a:r>
              <a:rPr lang="en-US" altLang="en-US" dirty="0"/>
              <a:t> </a:t>
            </a:r>
            <a:r>
              <a:rPr lang="en-US" altLang="en-US" dirty="0" err="1"/>
              <a:t>menghalangi</a:t>
            </a:r>
            <a:r>
              <a:rPr lang="en-US" altLang="en-US" dirty="0"/>
              <a:t> tuba </a:t>
            </a:r>
            <a:r>
              <a:rPr lang="en-US" altLang="en-US" dirty="0" err="1"/>
              <a:t>falopii</a:t>
            </a:r>
            <a:r>
              <a:rPr lang="en-US" altLang="en-US" dirty="0"/>
              <a:t> </a:t>
            </a:r>
            <a:r>
              <a:rPr lang="en-US" altLang="en-US" dirty="0" err="1"/>
              <a:t>sehingga</a:t>
            </a:r>
            <a:r>
              <a:rPr lang="en-US" altLang="en-US" dirty="0"/>
              <a:t> </a:t>
            </a:r>
            <a:r>
              <a:rPr lang="en-US" altLang="en-US" dirty="0" err="1"/>
              <a:t>sperma</a:t>
            </a:r>
            <a:r>
              <a:rPr lang="en-US" altLang="en-US" dirty="0"/>
              <a:t> dan </a:t>
            </a:r>
            <a:r>
              <a:rPr lang="en-US" altLang="en-US" dirty="0" err="1"/>
              <a:t>sel</a:t>
            </a:r>
            <a:r>
              <a:rPr lang="en-US" altLang="en-US" dirty="0"/>
              <a:t> </a:t>
            </a:r>
            <a:r>
              <a:rPr lang="en-US" altLang="en-US" dirty="0" err="1"/>
              <a:t>telur</a:t>
            </a:r>
            <a:r>
              <a:rPr lang="en-US" altLang="en-US" dirty="0"/>
              <a:t> </a:t>
            </a:r>
            <a:r>
              <a:rPr lang="en-US" altLang="en-US" dirty="0" err="1"/>
              <a:t>tidak</a:t>
            </a:r>
            <a:r>
              <a:rPr lang="en-US" altLang="en-US" dirty="0"/>
              <a:t> </a:t>
            </a:r>
            <a:r>
              <a:rPr lang="en-US" altLang="en-US" dirty="0" err="1"/>
              <a:t>bertemu</a:t>
            </a:r>
            <a:r>
              <a:rPr lang="en-US" altLang="en-US" dirty="0"/>
              <a:t>. </a:t>
            </a:r>
          </a:p>
        </p:txBody>
      </p:sp>
      <p:pic>
        <p:nvPicPr>
          <p:cNvPr id="68612" name="Picture 4">
            <a:extLst>
              <a:ext uri="{FF2B5EF4-FFF2-40B4-BE49-F238E27FC236}">
                <a16:creationId xmlns:a16="http://schemas.microsoft.com/office/drawing/2014/main" id="{A1E410C6-A2DA-4F0F-96EC-56B250BF3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908720"/>
            <a:ext cx="3327400"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1F64F68-88C3-4836-B3D7-7660EB4AD32C}"/>
              </a:ext>
            </a:extLst>
          </p:cNvPr>
          <p:cNvSpPr>
            <a:spLocks noGrp="1" noChangeArrowheads="1"/>
          </p:cNvSpPr>
          <p:nvPr>
            <p:ph type="title"/>
          </p:nvPr>
        </p:nvSpPr>
        <p:spPr>
          <a:xfrm>
            <a:off x="468313" y="692150"/>
            <a:ext cx="8207375" cy="1143000"/>
          </a:xfrm>
        </p:spPr>
        <p:txBody>
          <a:bodyPr rtlCol="0">
            <a:normAutofit/>
          </a:bodyPr>
          <a:lstStyle/>
          <a:p>
            <a:pPr algn="l" eaLnBrk="1" fontAlgn="auto" hangingPunct="1">
              <a:spcAft>
                <a:spcPts val="0"/>
              </a:spcAft>
              <a:defRPr/>
            </a:pPr>
            <a:r>
              <a:rPr lang="en-US" b="1" dirty="0">
                <a:solidFill>
                  <a:schemeClr val="accent6"/>
                </a:solidFill>
              </a:rPr>
              <a:t> </a:t>
            </a:r>
            <a:r>
              <a:rPr lang="en-US" b="1" dirty="0" err="1">
                <a:solidFill>
                  <a:srgbClr val="C00000"/>
                </a:solidFill>
              </a:rPr>
              <a:t>Sterilisasi</a:t>
            </a:r>
            <a:endParaRPr lang="en-US" b="1" dirty="0">
              <a:solidFill>
                <a:srgbClr val="C00000"/>
              </a:solidFill>
            </a:endParaRPr>
          </a:p>
        </p:txBody>
      </p:sp>
      <p:sp>
        <p:nvSpPr>
          <p:cNvPr id="70659" name="Rectangle 3">
            <a:extLst>
              <a:ext uri="{FF2B5EF4-FFF2-40B4-BE49-F238E27FC236}">
                <a16:creationId xmlns:a16="http://schemas.microsoft.com/office/drawing/2014/main" id="{AB6FACF0-4981-4D71-8007-8648EAB23759}"/>
              </a:ext>
            </a:extLst>
          </p:cNvPr>
          <p:cNvSpPr>
            <a:spLocks noGrp="1" noChangeArrowheads="1"/>
          </p:cNvSpPr>
          <p:nvPr>
            <p:ph idx="1"/>
          </p:nvPr>
        </p:nvSpPr>
        <p:spPr>
          <a:xfrm>
            <a:off x="827088" y="5022851"/>
            <a:ext cx="7848600" cy="3551515"/>
          </a:xfrm>
        </p:spPr>
        <p:txBody>
          <a:bodyPr/>
          <a:lstStyle/>
          <a:p>
            <a:pPr eaLnBrk="1" hangingPunct="1"/>
            <a:r>
              <a:rPr lang="en-US" altLang="en-US" dirty="0"/>
              <a:t>Vasectomy – </a:t>
            </a:r>
            <a:r>
              <a:rPr lang="en-US" altLang="en-US" dirty="0" err="1"/>
              <a:t>Prosedur</a:t>
            </a:r>
            <a:r>
              <a:rPr lang="en-US" altLang="en-US" dirty="0"/>
              <a:t> </a:t>
            </a:r>
            <a:r>
              <a:rPr lang="en-US" altLang="en-US" dirty="0" err="1"/>
              <a:t>untuk</a:t>
            </a:r>
            <a:r>
              <a:rPr lang="en-US" altLang="en-US" dirty="0"/>
              <a:t> </a:t>
            </a:r>
            <a:r>
              <a:rPr lang="en-US" altLang="en-US" dirty="0" err="1"/>
              <a:t>menutup</a:t>
            </a:r>
            <a:r>
              <a:rPr lang="en-US" altLang="en-US" dirty="0"/>
              <a:t> </a:t>
            </a:r>
            <a:r>
              <a:rPr lang="en-US" altLang="en-US" dirty="0" err="1"/>
              <a:t>atau</a:t>
            </a:r>
            <a:r>
              <a:rPr lang="en-US" altLang="en-US" dirty="0"/>
              <a:t> </a:t>
            </a:r>
            <a:r>
              <a:rPr lang="en-US" altLang="en-US" dirty="0" err="1"/>
              <a:t>menyumbat</a:t>
            </a:r>
            <a:r>
              <a:rPr lang="en-US" altLang="en-US" dirty="0"/>
              <a:t> vas deferens</a:t>
            </a:r>
          </a:p>
        </p:txBody>
      </p:sp>
      <p:pic>
        <p:nvPicPr>
          <p:cNvPr id="70660" name="Picture 4">
            <a:extLst>
              <a:ext uri="{FF2B5EF4-FFF2-40B4-BE49-F238E27FC236}">
                <a16:creationId xmlns:a16="http://schemas.microsoft.com/office/drawing/2014/main" id="{2E5BA76E-DF13-4B8F-9E34-67721E23D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196752"/>
            <a:ext cx="3389312" cy="346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819C0D8-159E-45E7-A1CD-A0BB090C0DA0}"/>
              </a:ext>
            </a:extLst>
          </p:cNvPr>
          <p:cNvSpPr>
            <a:spLocks noGrp="1"/>
          </p:cNvSpPr>
          <p:nvPr>
            <p:ph type="title"/>
          </p:nvPr>
        </p:nvSpPr>
        <p:spPr>
          <a:xfrm>
            <a:off x="457200" y="404664"/>
            <a:ext cx="8229600" cy="1143000"/>
          </a:xfrm>
        </p:spPr>
        <p:txBody>
          <a:bodyPr/>
          <a:lstStyle/>
          <a:p>
            <a:r>
              <a:rPr lang="en-CA" altLang="en-US" dirty="0" err="1">
                <a:solidFill>
                  <a:srgbClr val="C00000"/>
                </a:solidFill>
              </a:rPr>
              <a:t>Perbandingan</a:t>
            </a:r>
            <a:r>
              <a:rPr lang="en-CA" altLang="en-US" dirty="0">
                <a:solidFill>
                  <a:srgbClr val="C00000"/>
                </a:solidFill>
              </a:rPr>
              <a:t> </a:t>
            </a:r>
            <a:r>
              <a:rPr lang="en-CA" altLang="en-US" dirty="0" err="1">
                <a:solidFill>
                  <a:srgbClr val="C00000"/>
                </a:solidFill>
              </a:rPr>
              <a:t>Efektivitas</a:t>
            </a:r>
            <a:endParaRPr lang="en-CA" altLang="en-US" dirty="0">
              <a:solidFill>
                <a:srgbClr val="C00000"/>
              </a:solidFill>
            </a:endParaRPr>
          </a:p>
        </p:txBody>
      </p:sp>
      <p:sp>
        <p:nvSpPr>
          <p:cNvPr id="74755" name="Content Placeholder 2">
            <a:extLst>
              <a:ext uri="{FF2B5EF4-FFF2-40B4-BE49-F238E27FC236}">
                <a16:creationId xmlns:a16="http://schemas.microsoft.com/office/drawing/2014/main" id="{204D1ECF-DA98-413B-8172-0D95F9A28161}"/>
              </a:ext>
            </a:extLst>
          </p:cNvPr>
          <p:cNvSpPr>
            <a:spLocks noGrp="1"/>
          </p:cNvSpPr>
          <p:nvPr>
            <p:ph idx="1"/>
          </p:nvPr>
        </p:nvSpPr>
        <p:spPr>
          <a:xfrm>
            <a:off x="1439652" y="1412776"/>
            <a:ext cx="6264696" cy="5256212"/>
          </a:xfrm>
        </p:spPr>
        <p:txBody>
          <a:bodyPr/>
          <a:lstStyle/>
          <a:p>
            <a:pPr marL="0" indent="0">
              <a:buFont typeface="Arial" panose="020B0604020202020204" pitchFamily="34" charset="0"/>
              <a:buNone/>
            </a:pPr>
            <a:r>
              <a:rPr lang="en-CA" altLang="en-US" sz="2400" dirty="0"/>
              <a:t>Abstinence			100%</a:t>
            </a:r>
          </a:p>
          <a:p>
            <a:pPr marL="0" indent="0">
              <a:buFont typeface="Arial" panose="020B0604020202020204" pitchFamily="34" charset="0"/>
              <a:buNone/>
            </a:pPr>
            <a:r>
              <a:rPr lang="en-CA" altLang="en-US" sz="2400" dirty="0"/>
              <a:t>IUC				99.8%</a:t>
            </a:r>
          </a:p>
          <a:p>
            <a:pPr marL="0" indent="0">
              <a:buFont typeface="Arial" panose="020B0604020202020204" pitchFamily="34" charset="0"/>
              <a:buNone/>
            </a:pPr>
            <a:r>
              <a:rPr lang="en-CA" altLang="en-US" sz="2400" dirty="0"/>
              <a:t>Depo Provera			94%</a:t>
            </a:r>
          </a:p>
          <a:p>
            <a:pPr marL="0" indent="0">
              <a:buFont typeface="Arial" panose="020B0604020202020204" pitchFamily="34" charset="0"/>
              <a:buNone/>
            </a:pPr>
            <a:r>
              <a:rPr lang="en-CA" altLang="en-US" sz="2400" dirty="0"/>
              <a:t>The Pill				</a:t>
            </a:r>
            <a:r>
              <a:rPr lang="en-US" altLang="en-US" sz="2400" dirty="0"/>
              <a:t>91%</a:t>
            </a:r>
          </a:p>
          <a:p>
            <a:pPr marL="0" indent="0">
              <a:buFont typeface="Arial" panose="020B0604020202020204" pitchFamily="34" charset="0"/>
              <a:buNone/>
            </a:pPr>
            <a:r>
              <a:rPr lang="en-US" altLang="en-US" sz="2400" dirty="0"/>
              <a:t>The Patch			91%</a:t>
            </a:r>
          </a:p>
          <a:p>
            <a:pPr marL="0" indent="0">
              <a:buFont typeface="Arial" panose="020B0604020202020204" pitchFamily="34" charset="0"/>
              <a:buNone/>
            </a:pPr>
            <a:r>
              <a:rPr lang="en-US" altLang="en-US" sz="2400" dirty="0"/>
              <a:t>The Ring			91%</a:t>
            </a:r>
          </a:p>
          <a:p>
            <a:pPr marL="0" indent="0">
              <a:buFont typeface="Arial" panose="020B0604020202020204" pitchFamily="34" charset="0"/>
              <a:buNone/>
            </a:pPr>
            <a:r>
              <a:rPr lang="en-US" altLang="en-US" sz="2400" dirty="0"/>
              <a:t>Male Condom			82%</a:t>
            </a:r>
          </a:p>
          <a:p>
            <a:pPr marL="0" indent="0">
              <a:buFont typeface="Arial" panose="020B0604020202020204" pitchFamily="34" charset="0"/>
              <a:buNone/>
            </a:pPr>
            <a:r>
              <a:rPr lang="en-US" altLang="en-US" sz="2400" dirty="0"/>
              <a:t>Female Condom		79%</a:t>
            </a:r>
            <a:endParaRPr lang="en-CA" altLang="en-US" dirty="0"/>
          </a:p>
          <a:p>
            <a:pPr marL="0" indent="0">
              <a:buFont typeface="Arial" panose="020B0604020202020204" pitchFamily="34" charset="0"/>
              <a:buNone/>
            </a:pPr>
            <a:r>
              <a:rPr lang="en-CA" altLang="en-US" sz="2400" dirty="0"/>
              <a:t>Sponge and Spermicides	76-88%	</a:t>
            </a:r>
            <a:endParaRPr lang="en-US"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30F4-F165-4D38-AA37-6B9190D6BE71}"/>
              </a:ext>
            </a:extLst>
          </p:cNvPr>
          <p:cNvSpPr>
            <a:spLocks noGrp="1"/>
          </p:cNvSpPr>
          <p:nvPr>
            <p:ph type="title"/>
          </p:nvPr>
        </p:nvSpPr>
        <p:spPr>
          <a:xfrm>
            <a:off x="683568" y="2780928"/>
            <a:ext cx="8229600" cy="1143000"/>
          </a:xfrm>
        </p:spPr>
        <p:txBody>
          <a:bodyPr/>
          <a:lstStyle/>
          <a:p>
            <a:r>
              <a:rPr lang="en-US" dirty="0" err="1"/>
              <a:t>Terima</a:t>
            </a:r>
            <a:r>
              <a:rPr lang="en-US" dirty="0"/>
              <a:t> Kasih</a:t>
            </a:r>
          </a:p>
        </p:txBody>
      </p:sp>
    </p:spTree>
    <p:extLst>
      <p:ext uri="{BB962C8B-B14F-4D97-AF65-F5344CB8AC3E}">
        <p14:creationId xmlns:p14="http://schemas.microsoft.com/office/powerpoint/2010/main" val="332269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a:extLst>
              <a:ext uri="{FF2B5EF4-FFF2-40B4-BE49-F238E27FC236}">
                <a16:creationId xmlns:a16="http://schemas.microsoft.com/office/drawing/2014/main" id="{7DFBE5F2-E425-4B94-A9A5-B05EF3C73380}"/>
              </a:ext>
            </a:extLst>
          </p:cNvPr>
          <p:cNvSpPr txBox="1">
            <a:spLocks noChangeArrowheads="1"/>
          </p:cNvSpPr>
          <p:nvPr/>
        </p:nvSpPr>
        <p:spPr bwMode="auto">
          <a:xfrm>
            <a:off x="2667000" y="9144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sp>
        <p:nvSpPr>
          <p:cNvPr id="8196" name="Text Box 4">
            <a:extLst>
              <a:ext uri="{FF2B5EF4-FFF2-40B4-BE49-F238E27FC236}">
                <a16:creationId xmlns:a16="http://schemas.microsoft.com/office/drawing/2014/main" id="{FC44485D-85B9-434E-B46F-F873C4A1CA87}"/>
              </a:ext>
            </a:extLst>
          </p:cNvPr>
          <p:cNvSpPr txBox="1">
            <a:spLocks noChangeArrowheads="1"/>
          </p:cNvSpPr>
          <p:nvPr/>
        </p:nvSpPr>
        <p:spPr bwMode="auto">
          <a:xfrm>
            <a:off x="468313" y="914400"/>
            <a:ext cx="820737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defRPr/>
            </a:pPr>
            <a:r>
              <a:rPr lang="en-US" sz="4400" b="1" dirty="0" err="1">
                <a:solidFill>
                  <a:srgbClr val="C00000"/>
                </a:solidFill>
                <a:latin typeface="+mj-lt"/>
              </a:rPr>
              <a:t>Siklus</a:t>
            </a:r>
            <a:r>
              <a:rPr lang="en-US" sz="4400" b="1" dirty="0">
                <a:solidFill>
                  <a:srgbClr val="C00000"/>
                </a:solidFill>
                <a:latin typeface="+mj-lt"/>
              </a:rPr>
              <a:t> </a:t>
            </a:r>
            <a:r>
              <a:rPr lang="en-US" sz="4400" b="1" dirty="0" err="1">
                <a:solidFill>
                  <a:srgbClr val="C00000"/>
                </a:solidFill>
                <a:latin typeface="+mj-lt"/>
              </a:rPr>
              <a:t>menstruasi</a:t>
            </a:r>
            <a:endParaRPr lang="en-US" sz="4400" b="1" dirty="0">
              <a:solidFill>
                <a:srgbClr val="C00000"/>
              </a:solidFill>
              <a:latin typeface="+mj-lt"/>
            </a:endParaRPr>
          </a:p>
        </p:txBody>
      </p:sp>
      <p:pic>
        <p:nvPicPr>
          <p:cNvPr id="14340" name="Picture 5">
            <a:extLst>
              <a:ext uri="{FF2B5EF4-FFF2-40B4-BE49-F238E27FC236}">
                <a16:creationId xmlns:a16="http://schemas.microsoft.com/office/drawing/2014/main" id="{A904EB80-5C0A-4518-95F7-88C06E19E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1684338"/>
            <a:ext cx="5318125" cy="43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id="{1BED1CF6-FB6F-4B6E-8068-642147000BF0}"/>
              </a:ext>
            </a:extLst>
          </p:cNvPr>
          <p:cNvSpPr txBox="1">
            <a:spLocks noChangeArrowheads="1"/>
          </p:cNvSpPr>
          <p:nvPr/>
        </p:nvSpPr>
        <p:spPr bwMode="auto">
          <a:xfrm>
            <a:off x="468313" y="990600"/>
            <a:ext cx="8207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defRPr/>
            </a:pPr>
            <a:r>
              <a:rPr lang="en-US" sz="2800" b="1" dirty="0">
                <a:solidFill>
                  <a:srgbClr val="C00000"/>
                </a:solidFill>
                <a:latin typeface="+mj-lt"/>
              </a:rPr>
              <a:t>Organ </a:t>
            </a:r>
            <a:r>
              <a:rPr lang="en-US" sz="2800" b="1" dirty="0" err="1">
                <a:solidFill>
                  <a:srgbClr val="C00000"/>
                </a:solidFill>
                <a:latin typeface="+mj-lt"/>
              </a:rPr>
              <a:t>reproduksi</a:t>
            </a:r>
            <a:r>
              <a:rPr lang="en-US" sz="2800" b="1" dirty="0">
                <a:solidFill>
                  <a:srgbClr val="C00000"/>
                </a:solidFill>
                <a:latin typeface="+mj-lt"/>
              </a:rPr>
              <a:t> </a:t>
            </a:r>
            <a:r>
              <a:rPr lang="en-US" sz="2800" b="1" dirty="0" err="1">
                <a:solidFill>
                  <a:srgbClr val="C00000"/>
                </a:solidFill>
                <a:latin typeface="+mj-lt"/>
              </a:rPr>
              <a:t>pria</a:t>
            </a:r>
            <a:endParaRPr lang="en-US" sz="2800" b="1" dirty="0">
              <a:solidFill>
                <a:srgbClr val="C00000"/>
              </a:solidFill>
              <a:latin typeface="+mj-lt"/>
            </a:endParaRPr>
          </a:p>
        </p:txBody>
      </p:sp>
      <p:pic>
        <p:nvPicPr>
          <p:cNvPr id="16387" name="Picture 2">
            <a:extLst>
              <a:ext uri="{FF2B5EF4-FFF2-40B4-BE49-F238E27FC236}">
                <a16:creationId xmlns:a16="http://schemas.microsoft.com/office/drawing/2014/main" id="{81CAE460-359F-40DF-B7FC-4B4BC8E6E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44663"/>
            <a:ext cx="6624637" cy="452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F19B35BA-606B-436F-9BBE-EA175F396B2D}"/>
              </a:ext>
            </a:extLst>
          </p:cNvPr>
          <p:cNvSpPr txBox="1">
            <a:spLocks noChangeArrowheads="1"/>
          </p:cNvSpPr>
          <p:nvPr/>
        </p:nvSpPr>
        <p:spPr bwMode="auto">
          <a:xfrm>
            <a:off x="468313" y="990600"/>
            <a:ext cx="8207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C00000"/>
                </a:solidFill>
              </a:rPr>
              <a:t>Organ </a:t>
            </a:r>
            <a:r>
              <a:rPr lang="en-US" altLang="en-US" sz="2800" b="1" dirty="0" err="1">
                <a:solidFill>
                  <a:srgbClr val="C00000"/>
                </a:solidFill>
              </a:rPr>
              <a:t>Reproduksi</a:t>
            </a:r>
            <a:r>
              <a:rPr lang="en-US" altLang="en-US" sz="2800" b="1" dirty="0">
                <a:solidFill>
                  <a:srgbClr val="C00000"/>
                </a:solidFill>
              </a:rPr>
              <a:t> </a:t>
            </a:r>
            <a:r>
              <a:rPr lang="en-US" altLang="en-US" sz="2800" b="1" dirty="0" err="1">
                <a:solidFill>
                  <a:srgbClr val="C00000"/>
                </a:solidFill>
              </a:rPr>
              <a:t>Pria</a:t>
            </a:r>
            <a:endParaRPr lang="en-US" altLang="en-US" sz="2800" b="1" dirty="0">
              <a:solidFill>
                <a:srgbClr val="C00000"/>
              </a:solidFill>
            </a:endParaRPr>
          </a:p>
        </p:txBody>
      </p:sp>
      <p:pic>
        <p:nvPicPr>
          <p:cNvPr id="18435" name="Picture 2">
            <a:extLst>
              <a:ext uri="{FF2B5EF4-FFF2-40B4-BE49-F238E27FC236}">
                <a16:creationId xmlns:a16="http://schemas.microsoft.com/office/drawing/2014/main" id="{28C7C4E4-D298-4D3B-823A-AEDCF0CDB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912938"/>
            <a:ext cx="6696075" cy="486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28CF-E38C-4A98-B02B-08632F40403B}"/>
              </a:ext>
            </a:extLst>
          </p:cNvPr>
          <p:cNvSpPr>
            <a:spLocks noGrp="1"/>
          </p:cNvSpPr>
          <p:nvPr>
            <p:ph type="title"/>
          </p:nvPr>
        </p:nvSpPr>
        <p:spPr>
          <a:xfrm>
            <a:off x="468313" y="836613"/>
            <a:ext cx="8229600" cy="1143000"/>
          </a:xfrm>
        </p:spPr>
        <p:txBody>
          <a:bodyPr/>
          <a:lstStyle/>
          <a:p>
            <a:pPr>
              <a:defRPr/>
            </a:pPr>
            <a:r>
              <a:rPr lang="en-US" sz="2800" dirty="0" err="1">
                <a:solidFill>
                  <a:srgbClr val="C00000"/>
                </a:solidFill>
                <a:latin typeface="Segoe UI Emoji" panose="020B0502040204020203" pitchFamily="34" charset="0"/>
                <a:ea typeface="Segoe UI Emoji" panose="020B0502040204020203" pitchFamily="34" charset="0"/>
                <a:cs typeface="+mn-cs"/>
              </a:rPr>
              <a:t>Pencegahan</a:t>
            </a:r>
            <a:r>
              <a:rPr lang="en-US" sz="2800" dirty="0">
                <a:solidFill>
                  <a:srgbClr val="C00000"/>
                </a:solidFill>
                <a:latin typeface="Segoe UI Emoji" panose="020B0502040204020203" pitchFamily="34" charset="0"/>
                <a:ea typeface="Segoe UI Emoji" panose="020B0502040204020203" pitchFamily="34" charset="0"/>
                <a:cs typeface="+mn-cs"/>
              </a:rPr>
              <a:t> Sexually Transmitted Infection dan </a:t>
            </a:r>
            <a:r>
              <a:rPr lang="en-US" sz="2800" dirty="0" err="1">
                <a:solidFill>
                  <a:srgbClr val="C00000"/>
                </a:solidFill>
                <a:latin typeface="Segoe UI Emoji" panose="020B0502040204020203" pitchFamily="34" charset="0"/>
                <a:ea typeface="Segoe UI Emoji" panose="020B0502040204020203" pitchFamily="34" charset="0"/>
                <a:cs typeface="+mn-cs"/>
              </a:rPr>
              <a:t>Kehamilan</a:t>
            </a:r>
            <a:endParaRPr lang="en-US" sz="2800" dirty="0">
              <a:solidFill>
                <a:srgbClr val="C00000"/>
              </a:solidFill>
              <a:latin typeface="Segoe UI Emoji" panose="020B0502040204020203" pitchFamily="34" charset="0"/>
              <a:ea typeface="Segoe UI Emoji" panose="020B0502040204020203" pitchFamily="34" charset="0"/>
              <a:cs typeface="+mn-cs"/>
            </a:endParaRPr>
          </a:p>
        </p:txBody>
      </p:sp>
      <p:sp>
        <p:nvSpPr>
          <p:cNvPr id="20483" name="Content Placeholder 2">
            <a:extLst>
              <a:ext uri="{FF2B5EF4-FFF2-40B4-BE49-F238E27FC236}">
                <a16:creationId xmlns:a16="http://schemas.microsoft.com/office/drawing/2014/main" id="{A0ED6890-FD22-4CD0-9606-191673B05143}"/>
              </a:ext>
            </a:extLst>
          </p:cNvPr>
          <p:cNvSpPr>
            <a:spLocks noGrp="1"/>
          </p:cNvSpPr>
          <p:nvPr>
            <p:ph idx="1"/>
          </p:nvPr>
        </p:nvSpPr>
        <p:spPr>
          <a:xfrm>
            <a:off x="1258888" y="2133600"/>
            <a:ext cx="5329237" cy="3671888"/>
          </a:xfrm>
        </p:spPr>
        <p:txBody>
          <a:bodyPr/>
          <a:lstStyle/>
          <a:p>
            <a:r>
              <a:rPr lang="en-US" altLang="en-US" dirty="0" err="1"/>
              <a:t>Absen</a:t>
            </a:r>
            <a:endParaRPr lang="en-US" altLang="en-US" dirty="0"/>
          </a:p>
          <a:p>
            <a:r>
              <a:rPr lang="en-US" altLang="en-US" dirty="0" err="1"/>
              <a:t>Metode</a:t>
            </a:r>
            <a:r>
              <a:rPr lang="en-US" altLang="en-US" dirty="0"/>
              <a:t> hormonal</a:t>
            </a:r>
          </a:p>
          <a:p>
            <a:r>
              <a:rPr lang="en-US" altLang="en-US" dirty="0" err="1"/>
              <a:t>Metode</a:t>
            </a:r>
            <a:r>
              <a:rPr lang="en-US" altLang="en-US" dirty="0"/>
              <a:t> non hormonal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1312CF-0DD8-41AB-ADBC-FED5CA6465DC}"/>
              </a:ext>
            </a:extLst>
          </p:cNvPr>
          <p:cNvSpPr txBox="1">
            <a:spLocks noChangeArrowheads="1"/>
          </p:cNvSpPr>
          <p:nvPr/>
        </p:nvSpPr>
        <p:spPr bwMode="auto">
          <a:xfrm>
            <a:off x="474663" y="1412875"/>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000" b="1">
              <a:solidFill>
                <a:srgbClr val="F79646"/>
              </a:solidFill>
            </a:endParaRPr>
          </a:p>
        </p:txBody>
      </p:sp>
      <p:sp>
        <p:nvSpPr>
          <p:cNvPr id="3" name="Title 2">
            <a:extLst>
              <a:ext uri="{FF2B5EF4-FFF2-40B4-BE49-F238E27FC236}">
                <a16:creationId xmlns:a16="http://schemas.microsoft.com/office/drawing/2014/main" id="{A54DCCFD-07E6-4FC2-AB9C-51C17DC67988}"/>
              </a:ext>
            </a:extLst>
          </p:cNvPr>
          <p:cNvSpPr>
            <a:spLocks noGrp="1"/>
          </p:cNvSpPr>
          <p:nvPr>
            <p:ph type="title"/>
          </p:nvPr>
        </p:nvSpPr>
        <p:spPr>
          <a:xfrm>
            <a:off x="420688" y="1773238"/>
            <a:ext cx="8229600" cy="1862137"/>
          </a:xfrm>
        </p:spPr>
        <p:txBody>
          <a:bodyPr/>
          <a:lstStyle/>
          <a:p>
            <a:pPr eaLnBrk="1" hangingPunct="1">
              <a:defRPr/>
            </a:pPr>
            <a:r>
              <a:rPr lang="en-US" altLang="en-US" sz="4800" b="1" dirty="0" err="1">
                <a:solidFill>
                  <a:srgbClr val="C00000"/>
                </a:solidFill>
                <a:ea typeface="+mn-ea"/>
                <a:cs typeface="+mn-cs"/>
              </a:rPr>
              <a:t>Apakah</a:t>
            </a:r>
            <a:r>
              <a:rPr lang="en-US" altLang="en-US" sz="4800" b="1" dirty="0">
                <a:solidFill>
                  <a:srgbClr val="C00000"/>
                </a:solidFill>
                <a:ea typeface="+mn-ea"/>
                <a:cs typeface="+mn-cs"/>
              </a:rPr>
              <a:t> yang paling </a:t>
            </a:r>
            <a:r>
              <a:rPr lang="en-US" altLang="en-US" sz="4800" b="1" dirty="0" err="1">
                <a:solidFill>
                  <a:srgbClr val="C00000"/>
                </a:solidFill>
                <a:ea typeface="+mn-ea"/>
                <a:cs typeface="+mn-cs"/>
              </a:rPr>
              <a:t>efektif</a:t>
            </a:r>
            <a:r>
              <a:rPr lang="en-US" altLang="en-US" sz="4800" b="1" dirty="0">
                <a:solidFill>
                  <a:srgbClr val="C00000"/>
                </a:solidFill>
                <a:ea typeface="+mn-ea"/>
                <a:cs typeface="+mn-cs"/>
              </a:rPr>
              <a:t>?</a:t>
            </a:r>
            <a:endParaRPr lang="en-US" dirty="0">
              <a:solidFill>
                <a:srgbClr val="C00000"/>
              </a:solidFill>
            </a:endParaRPr>
          </a:p>
        </p:txBody>
      </p:sp>
      <p:sp>
        <p:nvSpPr>
          <p:cNvPr id="4" name="Content Placeholder 3">
            <a:extLst>
              <a:ext uri="{FF2B5EF4-FFF2-40B4-BE49-F238E27FC236}">
                <a16:creationId xmlns:a16="http://schemas.microsoft.com/office/drawing/2014/main" id="{0603EFEB-68A4-4D66-8050-B1AAD3E169C3}"/>
              </a:ext>
            </a:extLst>
          </p:cNvPr>
          <p:cNvSpPr>
            <a:spLocks noGrp="1"/>
          </p:cNvSpPr>
          <p:nvPr>
            <p:ph idx="1"/>
          </p:nvPr>
        </p:nvSpPr>
        <p:spPr>
          <a:xfrm>
            <a:off x="1331913" y="4221163"/>
            <a:ext cx="6202362" cy="2189162"/>
          </a:xfrm>
        </p:spPr>
        <p:txBody>
          <a:bodyPr/>
          <a:lstStyle/>
          <a:p>
            <a:pPr marL="0" indent="0" algn="ctr">
              <a:buFont typeface="Arial" panose="020B0604020202020204" pitchFamily="34" charset="0"/>
              <a:buNone/>
            </a:pPr>
            <a:r>
              <a:rPr lang="en-US" altLang="en-US" sz="6000" b="1" dirty="0" err="1">
                <a:solidFill>
                  <a:srgbClr val="C00000"/>
                </a:solidFill>
              </a:rPr>
              <a:t>Absen</a:t>
            </a:r>
            <a:r>
              <a:rPr lang="en-US" altLang="en-US" sz="6000" b="1" dirty="0">
                <a:solidFill>
                  <a:srgbClr val="C00000"/>
                </a:solidFill>
              </a:rPr>
              <a:t> </a:t>
            </a:r>
            <a:r>
              <a:rPr lang="en-US" altLang="en-US" sz="6000" b="1" dirty="0" err="1">
                <a:solidFill>
                  <a:srgbClr val="C00000"/>
                </a:solidFill>
              </a:rPr>
              <a:t>tentu</a:t>
            </a:r>
            <a:r>
              <a:rPr lang="en-US" altLang="en-US" sz="6000" b="1" dirty="0">
                <a:solidFill>
                  <a:srgbClr val="C00000"/>
                </a:solidFill>
              </a:rPr>
              <a:t> </a:t>
            </a:r>
            <a:r>
              <a:rPr lang="en-US" altLang="en-US" sz="6000" b="1" dirty="0" err="1">
                <a:solidFill>
                  <a:srgbClr val="C00000"/>
                </a:solidFill>
              </a:rPr>
              <a:t>saja</a:t>
            </a:r>
            <a:r>
              <a:rPr lang="en-US" altLang="en-US" sz="6000" b="1"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15E40BA6-6846-45E8-9474-C091126FA542}"/>
              </a:ext>
            </a:extLst>
          </p:cNvPr>
          <p:cNvSpPr>
            <a:spLocks noGrp="1" noChangeArrowheads="1"/>
          </p:cNvSpPr>
          <p:nvPr>
            <p:ph idx="1"/>
          </p:nvPr>
        </p:nvSpPr>
        <p:spPr>
          <a:xfrm>
            <a:off x="684213" y="1409700"/>
            <a:ext cx="8156575" cy="4343400"/>
          </a:xfrm>
        </p:spPr>
        <p:txBody>
          <a:bodyPr rtlCol="0">
            <a:normAutofit/>
          </a:bodyPr>
          <a:lstStyle/>
          <a:p>
            <a:pPr marL="0" indent="0">
              <a:buFont typeface="Arial" panose="020B0604020202020204" pitchFamily="34" charset="0"/>
              <a:buNone/>
              <a:defRPr/>
            </a:pPr>
            <a:endParaRPr lang="en-CA" dirty="0"/>
          </a:p>
          <a:p>
            <a:pPr marL="171450" indent="-171450">
              <a:defRPr/>
            </a:pPr>
            <a:r>
              <a:rPr lang="en-CA" dirty="0" err="1"/>
              <a:t>Tidak</a:t>
            </a:r>
            <a:r>
              <a:rPr lang="en-CA" dirty="0"/>
              <a:t> </a:t>
            </a:r>
            <a:r>
              <a:rPr lang="en-CA" dirty="0" err="1"/>
              <a:t>ada</a:t>
            </a:r>
            <a:r>
              <a:rPr lang="en-CA" dirty="0"/>
              <a:t> </a:t>
            </a:r>
            <a:r>
              <a:rPr lang="en-CA" dirty="0" err="1"/>
              <a:t>hubungan</a:t>
            </a:r>
            <a:r>
              <a:rPr lang="en-CA" dirty="0"/>
              <a:t> badan penis-</a:t>
            </a:r>
            <a:r>
              <a:rPr lang="en-CA" dirty="0" err="1"/>
              <a:t>vagia</a:t>
            </a:r>
            <a:endParaRPr lang="en-CA" dirty="0"/>
          </a:p>
          <a:p>
            <a:pPr marL="171450" indent="-171450">
              <a:defRPr/>
            </a:pPr>
            <a:r>
              <a:rPr lang="en-CA" dirty="0" err="1"/>
              <a:t>Tidak</a:t>
            </a:r>
            <a:r>
              <a:rPr lang="en-CA" dirty="0"/>
              <a:t> </a:t>
            </a:r>
            <a:r>
              <a:rPr lang="en-CA" dirty="0" err="1"/>
              <a:t>ada</a:t>
            </a:r>
            <a:r>
              <a:rPr lang="en-CA" dirty="0"/>
              <a:t> oral dan anal </a:t>
            </a:r>
          </a:p>
          <a:p>
            <a:pPr marL="171450" indent="-171450">
              <a:defRPr/>
            </a:pPr>
            <a:r>
              <a:rPr lang="en-CA" dirty="0" err="1"/>
              <a:t>Tidak</a:t>
            </a:r>
            <a:r>
              <a:rPr lang="en-CA" dirty="0"/>
              <a:t> </a:t>
            </a:r>
            <a:r>
              <a:rPr lang="en-CA" dirty="0" err="1"/>
              <a:t>ada</a:t>
            </a:r>
            <a:r>
              <a:rPr lang="en-CA" dirty="0"/>
              <a:t> </a:t>
            </a:r>
            <a:r>
              <a:rPr lang="en-CA" dirty="0" err="1"/>
              <a:t>kontak</a:t>
            </a:r>
            <a:r>
              <a:rPr lang="en-CA" dirty="0"/>
              <a:t> organ </a:t>
            </a:r>
            <a:r>
              <a:rPr lang="en-CA" dirty="0" err="1"/>
              <a:t>kelamin</a:t>
            </a:r>
            <a:endParaRPr lang="en-CA" dirty="0"/>
          </a:p>
          <a:p>
            <a:pPr marL="0" indent="0">
              <a:buFont typeface="Arial" panose="020B0604020202020204" pitchFamily="34" charset="0"/>
              <a:buNone/>
              <a:defRPr/>
            </a:pPr>
            <a:r>
              <a:rPr lang="en-CA" dirty="0" err="1"/>
              <a:t>Absen</a:t>
            </a:r>
            <a:r>
              <a:rPr lang="en-CA" dirty="0"/>
              <a:t> </a:t>
            </a:r>
            <a:r>
              <a:rPr lang="en-CA" dirty="0" err="1"/>
              <a:t>tidak</a:t>
            </a:r>
            <a:r>
              <a:rPr lang="en-CA" dirty="0"/>
              <a:t> </a:t>
            </a:r>
            <a:r>
              <a:rPr lang="en-CA" dirty="0" err="1"/>
              <a:t>berarti</a:t>
            </a:r>
            <a:r>
              <a:rPr lang="en-CA" dirty="0"/>
              <a:t> </a:t>
            </a:r>
            <a:r>
              <a:rPr lang="en-CA" dirty="0" err="1"/>
              <a:t>tidak</a:t>
            </a:r>
            <a:r>
              <a:rPr lang="en-CA" dirty="0"/>
              <a:t> </a:t>
            </a:r>
            <a:r>
              <a:rPr lang="en-CA" dirty="0" err="1"/>
              <a:t>ada</a:t>
            </a:r>
            <a:r>
              <a:rPr lang="en-CA" dirty="0"/>
              <a:t> </a:t>
            </a:r>
            <a:r>
              <a:rPr lang="en-CA" dirty="0" err="1"/>
              <a:t>sama</a:t>
            </a:r>
            <a:r>
              <a:rPr lang="en-CA" dirty="0"/>
              <a:t> </a:t>
            </a:r>
            <a:r>
              <a:rPr lang="en-CA" dirty="0" err="1"/>
              <a:t>sekali</a:t>
            </a:r>
            <a:endParaRPr lang="en-CA" dirty="0"/>
          </a:p>
          <a:p>
            <a:pPr marL="0" indent="0">
              <a:buNone/>
              <a:defRPr/>
            </a:pPr>
            <a:endParaRPr lang="en-CA" dirty="0"/>
          </a:p>
        </p:txBody>
      </p:sp>
      <p:sp>
        <p:nvSpPr>
          <p:cNvPr id="23555" name="Text Box 4">
            <a:extLst>
              <a:ext uri="{FF2B5EF4-FFF2-40B4-BE49-F238E27FC236}">
                <a16:creationId xmlns:a16="http://schemas.microsoft.com/office/drawing/2014/main" id="{D03C0808-AD37-415D-87F4-DE6960D3F9A3}"/>
              </a:ext>
            </a:extLst>
          </p:cNvPr>
          <p:cNvSpPr txBox="1">
            <a:spLocks noChangeArrowheads="1"/>
          </p:cNvSpPr>
          <p:nvPr/>
        </p:nvSpPr>
        <p:spPr bwMode="auto">
          <a:xfrm>
            <a:off x="6324600" y="3352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solidFill>
                <a:srgbClr val="000000"/>
              </a:solidFill>
              <a:latin typeface="Times New Roman" panose="02020603050405020304" pitchFamily="18" charset="0"/>
            </a:endParaRPr>
          </a:p>
        </p:txBody>
      </p:sp>
      <p:sp>
        <p:nvSpPr>
          <p:cNvPr id="23556" name="Rectangle 2">
            <a:extLst>
              <a:ext uri="{FF2B5EF4-FFF2-40B4-BE49-F238E27FC236}">
                <a16:creationId xmlns:a16="http://schemas.microsoft.com/office/drawing/2014/main" id="{52AC5DCE-B7F3-4349-AE45-E2AB16EC2173}"/>
              </a:ext>
            </a:extLst>
          </p:cNvPr>
          <p:cNvSpPr txBox="1">
            <a:spLocks noChangeArrowheads="1"/>
          </p:cNvSpPr>
          <p:nvPr/>
        </p:nvSpPr>
        <p:spPr bwMode="auto">
          <a:xfrm>
            <a:off x="468313" y="908050"/>
            <a:ext cx="820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err="1">
                <a:solidFill>
                  <a:srgbClr val="C00000"/>
                </a:solidFill>
              </a:rPr>
              <a:t>Apakah</a:t>
            </a:r>
            <a:r>
              <a:rPr lang="en-US" altLang="en-US" sz="4000" b="1" dirty="0">
                <a:solidFill>
                  <a:srgbClr val="C00000"/>
                </a:solidFill>
              </a:rPr>
              <a:t> </a:t>
            </a:r>
            <a:r>
              <a:rPr lang="en-US" altLang="en-US" sz="4000" b="1" dirty="0" err="1">
                <a:solidFill>
                  <a:srgbClr val="C00000"/>
                </a:solidFill>
              </a:rPr>
              <a:t>artinya</a:t>
            </a:r>
            <a:r>
              <a:rPr lang="en-US" altLang="en-US" sz="4000" b="1" dirty="0">
                <a:solidFill>
                  <a:srgbClr val="C00000"/>
                </a:solidFill>
              </a:rPr>
              <a:t> ABSEN</a:t>
            </a:r>
          </a:p>
        </p:txBody>
      </p:sp>
    </p:spTree>
  </p:cSld>
  <p:clrMapOvr>
    <a:masterClrMapping/>
  </p:clrMapOvr>
</p:sld>
</file>

<file path=ppt/theme/theme1.xml><?xml version="1.0" encoding="utf-8"?>
<a:theme xmlns:a="http://schemas.openxmlformats.org/drawingml/2006/main" name="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id="{181BFA7E-2E6B-4CE9-AE9B-A76D4AF840BD}" vid="{CB2ACEFC-D31A-45AB-9578-54FBBE40AD8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Template>
  <TotalTime>2055</TotalTime>
  <Words>2464</Words>
  <Application>Microsoft Office PowerPoint</Application>
  <PresentationFormat>On-screen Show (4:3)</PresentationFormat>
  <Paragraphs>443</Paragraphs>
  <Slides>35</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Gill Sans Light</vt:lpstr>
      <vt:lpstr>Segoe UI</vt:lpstr>
      <vt:lpstr>Segoe UI Emoji</vt:lpstr>
      <vt:lpstr>Times</vt:lpstr>
      <vt:lpstr>Times New Roman</vt:lpstr>
      <vt:lpstr>Wingdings</vt:lpstr>
      <vt:lpstr>Wingdings 2</vt:lpstr>
      <vt:lpstr>EU</vt:lpstr>
      <vt:lpstr>PowerPoint Presentation</vt:lpstr>
      <vt:lpstr>PowerPoint Presentation</vt:lpstr>
      <vt:lpstr>PowerPoint Presentation</vt:lpstr>
      <vt:lpstr>PowerPoint Presentation</vt:lpstr>
      <vt:lpstr>PowerPoint Presentation</vt:lpstr>
      <vt:lpstr>PowerPoint Presentation</vt:lpstr>
      <vt:lpstr>Pencegahan Sexually Transmitted Infection dan Kehamilan</vt:lpstr>
      <vt:lpstr>Apakah yang paling efektif?</vt:lpstr>
      <vt:lpstr>PowerPoint Presentation</vt:lpstr>
      <vt:lpstr>PowerPoint Presentation</vt:lpstr>
      <vt:lpstr>PowerPoint Presentation</vt:lpstr>
      <vt:lpstr>Pil</vt:lpstr>
      <vt:lpstr>PowerPoint Presentation</vt:lpstr>
      <vt:lpstr>Transdermal patch</vt:lpstr>
      <vt:lpstr>PowerPoint Presentation</vt:lpstr>
      <vt:lpstr>Nuva Ring (vaginal ring)</vt:lpstr>
      <vt:lpstr>PowerPoint Presentation</vt:lpstr>
      <vt:lpstr>Injeksi</vt:lpstr>
      <vt:lpstr>PowerPoint Presentation</vt:lpstr>
      <vt:lpstr>Spiral (IUD)</vt:lpstr>
      <vt:lpstr>PowerPoint Presentation</vt:lpstr>
      <vt:lpstr>Alat Kontrasepsi yang mengandung hormon</vt:lpstr>
      <vt:lpstr>Alat kontrasepsi darurat</vt:lpstr>
      <vt:lpstr>PowerPoint Presentation</vt:lpstr>
      <vt:lpstr>Kondom</vt:lpstr>
      <vt:lpstr>PowerPoint Presentation</vt:lpstr>
      <vt:lpstr>Kondom Wanita</vt:lpstr>
      <vt:lpstr>PowerPoint Presentation</vt:lpstr>
      <vt:lpstr>PowerPoint Presentation</vt:lpstr>
      <vt:lpstr>PowerPoint Presentation</vt:lpstr>
      <vt:lpstr>PowerPoint Presentation</vt:lpstr>
      <vt:lpstr>Sterilisasi</vt:lpstr>
      <vt:lpstr> Sterilisasi</vt:lpstr>
      <vt:lpstr>Perbandingan Efektivitas</vt:lpstr>
      <vt:lpstr>Terima Kasih</vt:lpstr>
    </vt:vector>
  </TitlesOfParts>
  <Company>Sharp Fusion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Lionel Morise</dc:creator>
  <cp:lastModifiedBy>Aroem Naroeni</cp:lastModifiedBy>
  <cp:revision>203</cp:revision>
  <cp:lastPrinted>2007-11-08T20:57:38Z</cp:lastPrinted>
  <dcterms:created xsi:type="dcterms:W3CDTF">2001-10-02T16:36:58Z</dcterms:created>
  <dcterms:modified xsi:type="dcterms:W3CDTF">2019-07-06T16:55:38Z</dcterms:modified>
</cp:coreProperties>
</file>