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2EB8DCC1-1EB2-4AA5-ADBF-B02B8869E2D0}" type="datetimeFigureOut">
              <a:rPr lang="en-US" smtClean="0"/>
              <a:t>3/27/2019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5A6E69-717F-41DD-A4D1-9E7D20BB00A2}"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31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EB8DCC1-1EB2-4AA5-ADBF-B02B8869E2D0}" type="datetimeFigureOut">
              <a:rPr lang="en-US" smtClean="0"/>
              <a:t>3/27/2019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5A6E69-717F-41DD-A4D1-9E7D20BB00A2}"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72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EB8DCC1-1EB2-4AA5-ADBF-B02B8869E2D0}" type="datetimeFigureOut">
              <a:rPr lang="en-US" smtClean="0"/>
              <a:t>3/27/2019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5A6E69-717F-41DD-A4D1-9E7D20BB00A2}"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00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EB8DCC1-1EB2-4AA5-ADBF-B02B8869E2D0}" type="datetimeFigureOut">
              <a:rPr lang="en-US" smtClean="0"/>
              <a:t>3/27/2019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5A6E69-717F-41DD-A4D1-9E7D20BB00A2}"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11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EB8DCC1-1EB2-4AA5-ADBF-B02B8869E2D0}" type="datetimeFigureOut">
              <a:rPr lang="en-US" smtClean="0"/>
              <a:t>3/27/2019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5A6E69-717F-41DD-A4D1-9E7D20BB00A2}" type="slidenum">
              <a:rPr lang="en-US" smtClean="0"/>
              <a:t>‹#›</a:t>
            </a:fld>
            <a:endParaRPr lang="en-US"/>
          </a:p>
        </p:txBody>
      </p:sp>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31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2EB8DCC1-1EB2-4AA5-ADBF-B02B8869E2D0}" type="datetimeFigureOut">
              <a:rPr lang="en-US" smtClean="0"/>
              <a:t>3/27/2019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55A6E69-717F-41DD-A4D1-9E7D20BB00A2}"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69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2EB8DCC1-1EB2-4AA5-ADBF-B02B8869E2D0}" type="datetimeFigureOut">
              <a:rPr lang="en-US" smtClean="0"/>
              <a:t>3/27/2019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55A6E69-717F-41DD-A4D1-9E7D20BB00A2}" type="slidenum">
              <a:rPr lang="en-US" smtClean="0"/>
              <a:t>‹#›</a:t>
            </a:fld>
            <a:endParaRPr lang="en-US"/>
          </a:p>
        </p:txBody>
      </p:sp>
      <p:pic>
        <p:nvPicPr>
          <p:cNvPr id="10"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28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2EB8DCC1-1EB2-4AA5-ADBF-B02B8869E2D0}" type="datetimeFigureOut">
              <a:rPr lang="en-US" smtClean="0"/>
              <a:t>3/27/2019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55A6E69-717F-41DD-A4D1-9E7D20BB00A2}" type="slidenum">
              <a:rPr lang="en-US" smtClean="0"/>
              <a:t>‹#›</a:t>
            </a:fld>
            <a:endParaRPr lang="en-US"/>
          </a:p>
        </p:txBody>
      </p:sp>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47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EB8DCC1-1EB2-4AA5-ADBF-B02B8869E2D0}" type="datetimeFigureOut">
              <a:rPr lang="en-US" smtClean="0"/>
              <a:t>3/27/2019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F55A6E69-717F-41DD-A4D1-9E7D20BB00A2}" type="slidenum">
              <a:rPr lang="en-US" smtClean="0"/>
              <a:t>‹#›</a:t>
            </a:fld>
            <a:endParaRPr lang="en-US"/>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54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EB8DCC1-1EB2-4AA5-ADBF-B02B8869E2D0}" type="datetimeFigureOut">
              <a:rPr lang="en-US" smtClean="0"/>
              <a:t>3/27/2019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55A6E69-717F-41DD-A4D1-9E7D20BB00A2}"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01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EB8DCC1-1EB2-4AA5-ADBF-B02B8869E2D0}" type="datetimeFigureOut">
              <a:rPr lang="en-US" smtClean="0"/>
              <a:t>3/27/2019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55A6E69-717F-41DD-A4D1-9E7D20BB00A2}" type="slidenum">
              <a:rPr lang="en-US" smtClean="0"/>
              <a:t>‹#›</a:t>
            </a:fld>
            <a:endParaRPr lang="en-US"/>
          </a:p>
        </p:txBody>
      </p:sp>
      <p:pic>
        <p:nvPicPr>
          <p:cNvPr id="8"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284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2EB8DCC1-1EB2-4AA5-ADBF-B02B8869E2D0}" type="datetimeFigureOut">
              <a:rPr lang="en-US" smtClean="0"/>
              <a:t>3/27/2019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anose="020F0502020204030204" pitchFamily="34" charset="0"/>
              </a:defRPr>
            </a:lvl1pPr>
          </a:lstStyle>
          <a:p>
            <a:fld id="{F55A6E69-717F-41DD-A4D1-9E7D20BB00A2}" type="slidenum">
              <a:rPr lang="en-US" smtClean="0"/>
              <a:t>‹#›</a:t>
            </a:fld>
            <a:endParaRPr lang="en-US"/>
          </a:p>
        </p:txBody>
      </p:sp>
    </p:spTree>
    <p:extLst>
      <p:ext uri="{BB962C8B-B14F-4D97-AF65-F5344CB8AC3E}">
        <p14:creationId xmlns:p14="http://schemas.microsoft.com/office/powerpoint/2010/main" val="3552237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artercenter.org/healthprogram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jpg">
            <a:extLst>
              <a:ext uri="{FF2B5EF4-FFF2-40B4-BE49-F238E27FC236}">
                <a16:creationId xmlns:a16="http://schemas.microsoft.com/office/drawing/2014/main" id="{137BAB12-19ED-4210-A84B-EE8F4BBD1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97654"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BD5FC07-604C-4BFC-8183-9D31E18948A5}"/>
              </a:ext>
            </a:extLst>
          </p:cNvPr>
          <p:cNvSpPr>
            <a:spLocks noGrp="1"/>
          </p:cNvSpPr>
          <p:nvPr>
            <p:ph type="ctrTitle"/>
          </p:nvPr>
        </p:nvSpPr>
        <p:spPr>
          <a:xfrm>
            <a:off x="1706732" y="3429000"/>
            <a:ext cx="7772400" cy="1470025"/>
          </a:xfrm>
        </p:spPr>
        <p:txBody>
          <a:bodyPr/>
          <a:lstStyle/>
          <a:p>
            <a:br>
              <a:rPr lang="en-US" dirty="0"/>
            </a:br>
            <a:r>
              <a:rPr lang="en-US" sz="2800" dirty="0" err="1">
                <a:solidFill>
                  <a:schemeClr val="bg1"/>
                </a:solidFill>
              </a:rPr>
              <a:t>Teknologi</a:t>
            </a:r>
            <a:r>
              <a:rPr lang="en-US" sz="2800" dirty="0">
                <a:solidFill>
                  <a:schemeClr val="bg1"/>
                </a:solidFill>
              </a:rPr>
              <a:t> </a:t>
            </a:r>
            <a:r>
              <a:rPr lang="en-US" sz="2800" dirty="0" err="1">
                <a:solidFill>
                  <a:schemeClr val="bg1"/>
                </a:solidFill>
              </a:rPr>
              <a:t>Reproduksi</a:t>
            </a:r>
            <a:r>
              <a:rPr lang="en-US" sz="2800" dirty="0">
                <a:solidFill>
                  <a:schemeClr val="bg1"/>
                </a:solidFill>
              </a:rPr>
              <a:t> </a:t>
            </a:r>
            <a:r>
              <a:rPr lang="en-US" sz="2800" dirty="0" err="1">
                <a:solidFill>
                  <a:schemeClr val="bg1"/>
                </a:solidFill>
              </a:rPr>
              <a:t>Kuliah</a:t>
            </a:r>
            <a:r>
              <a:rPr lang="en-US" sz="2800" dirty="0">
                <a:solidFill>
                  <a:schemeClr val="bg1"/>
                </a:solidFill>
              </a:rPr>
              <a:t> 2</a:t>
            </a:r>
            <a:br>
              <a:rPr lang="en-US" sz="2800" dirty="0">
                <a:solidFill>
                  <a:schemeClr val="bg1"/>
                </a:solidFill>
              </a:rPr>
            </a:br>
            <a:r>
              <a:rPr lang="en-US" sz="2800" dirty="0" err="1">
                <a:solidFill>
                  <a:schemeClr val="bg1"/>
                </a:solidFill>
              </a:rPr>
              <a:t>Pengertian</a:t>
            </a:r>
            <a:r>
              <a:rPr lang="en-US" sz="2800" dirty="0">
                <a:solidFill>
                  <a:schemeClr val="bg1"/>
                </a:solidFill>
              </a:rPr>
              <a:t> dan </a:t>
            </a:r>
            <a:r>
              <a:rPr lang="en-US" sz="2800" dirty="0" err="1">
                <a:solidFill>
                  <a:schemeClr val="bg1"/>
                </a:solidFill>
              </a:rPr>
              <a:t>Peranan</a:t>
            </a:r>
            <a:r>
              <a:rPr lang="en-US" sz="2800" dirty="0">
                <a:solidFill>
                  <a:schemeClr val="bg1"/>
                </a:solidFill>
              </a:rPr>
              <a:t> </a:t>
            </a:r>
            <a:r>
              <a:rPr lang="en-US" sz="2800" dirty="0" err="1">
                <a:solidFill>
                  <a:schemeClr val="bg1"/>
                </a:solidFill>
              </a:rPr>
              <a:t>Sistem</a:t>
            </a:r>
            <a:r>
              <a:rPr lang="en-US" sz="2800" dirty="0">
                <a:solidFill>
                  <a:schemeClr val="bg1"/>
                </a:solidFill>
              </a:rPr>
              <a:t> </a:t>
            </a:r>
            <a:r>
              <a:rPr lang="en-US" sz="2800" dirty="0" err="1">
                <a:solidFill>
                  <a:schemeClr val="bg1"/>
                </a:solidFill>
              </a:rPr>
              <a:t>Reproduksi</a:t>
            </a:r>
            <a:r>
              <a:rPr lang="en-US" sz="2800" dirty="0">
                <a:solidFill>
                  <a:schemeClr val="bg1"/>
                </a:solidFill>
              </a:rPr>
              <a:t> pada </a:t>
            </a:r>
            <a:r>
              <a:rPr lang="en-US" sz="2800" dirty="0" err="1">
                <a:solidFill>
                  <a:schemeClr val="bg1"/>
                </a:solidFill>
              </a:rPr>
              <a:t>manusia</a:t>
            </a:r>
            <a:br>
              <a:rPr lang="en-US" sz="2800" dirty="0">
                <a:solidFill>
                  <a:schemeClr val="bg1"/>
                </a:solidFill>
              </a:rPr>
            </a:br>
            <a:endParaRPr lang="en-US" sz="2800" dirty="0">
              <a:solidFill>
                <a:schemeClr val="bg1"/>
              </a:solidFill>
            </a:endParaRPr>
          </a:p>
        </p:txBody>
      </p:sp>
    </p:spTree>
    <p:extLst>
      <p:ext uri="{BB962C8B-B14F-4D97-AF65-F5344CB8AC3E}">
        <p14:creationId xmlns:p14="http://schemas.microsoft.com/office/powerpoint/2010/main" val="218454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C8A4-3E49-4241-90C7-CEB287167D58}"/>
              </a:ext>
            </a:extLst>
          </p:cNvPr>
          <p:cNvSpPr>
            <a:spLocks noGrp="1"/>
          </p:cNvSpPr>
          <p:nvPr>
            <p:ph type="title"/>
          </p:nvPr>
        </p:nvSpPr>
        <p:spPr/>
        <p:txBody>
          <a:bodyPr/>
          <a:lstStyle/>
          <a:p>
            <a:r>
              <a:rPr lang="en-US" dirty="0" err="1"/>
              <a:t>Peranan</a:t>
            </a:r>
            <a:r>
              <a:rPr lang="en-US" dirty="0"/>
              <a:t> </a:t>
            </a:r>
            <a:r>
              <a:rPr lang="en-US" dirty="0" err="1"/>
              <a:t>Sistem</a:t>
            </a:r>
            <a:r>
              <a:rPr lang="en-US" dirty="0"/>
              <a:t> </a:t>
            </a:r>
            <a:r>
              <a:rPr lang="en-US" dirty="0" err="1"/>
              <a:t>Reproduksi</a:t>
            </a:r>
            <a:endParaRPr lang="en-US" dirty="0"/>
          </a:p>
        </p:txBody>
      </p:sp>
      <p:sp>
        <p:nvSpPr>
          <p:cNvPr id="3" name="Content Placeholder 2">
            <a:extLst>
              <a:ext uri="{FF2B5EF4-FFF2-40B4-BE49-F238E27FC236}">
                <a16:creationId xmlns:a16="http://schemas.microsoft.com/office/drawing/2014/main" id="{36BD3E73-C2D5-455A-B56D-4807E8723DED}"/>
              </a:ext>
            </a:extLst>
          </p:cNvPr>
          <p:cNvSpPr>
            <a:spLocks noGrp="1"/>
          </p:cNvSpPr>
          <p:nvPr>
            <p:ph idx="1"/>
          </p:nvPr>
        </p:nvSpPr>
        <p:spPr/>
        <p:txBody>
          <a:bodyPr/>
          <a:lstStyle/>
          <a:p>
            <a:r>
              <a:rPr lang="en-US" dirty="0" err="1"/>
              <a:t>fertilitas</a:t>
            </a:r>
            <a:r>
              <a:rPr lang="en-US" dirty="0"/>
              <a:t> vs </a:t>
            </a:r>
            <a:r>
              <a:rPr lang="en-US" dirty="0" err="1"/>
              <a:t>umur</a:t>
            </a:r>
            <a:endParaRPr lang="en-US" dirty="0"/>
          </a:p>
          <a:p>
            <a:pPr marL="0" indent="0">
              <a:buNone/>
            </a:pPr>
            <a:endParaRPr lang="en-US" dirty="0"/>
          </a:p>
        </p:txBody>
      </p:sp>
      <p:pic>
        <p:nvPicPr>
          <p:cNvPr id="4" name="Picture 9" descr="infertility Fig 06">
            <a:extLst>
              <a:ext uri="{FF2B5EF4-FFF2-40B4-BE49-F238E27FC236}">
                <a16:creationId xmlns:a16="http://schemas.microsoft.com/office/drawing/2014/main" id="{3796E7CF-6BE2-4A6C-AA5E-D0C22D8C2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173" y="2056095"/>
            <a:ext cx="5332797" cy="32017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9D66205-30E4-4C1A-99C1-EDFFF9948C3D}"/>
              </a:ext>
            </a:extLst>
          </p:cNvPr>
          <p:cNvSpPr/>
          <p:nvPr/>
        </p:nvSpPr>
        <p:spPr>
          <a:xfrm>
            <a:off x="1256189" y="5257800"/>
            <a:ext cx="7053309" cy="369332"/>
          </a:xfrm>
          <a:prstGeom prst="rect">
            <a:avLst/>
          </a:prstGeom>
        </p:spPr>
        <p:txBody>
          <a:bodyPr wrap="square">
            <a:spAutoFit/>
          </a:bodyPr>
          <a:lstStyle/>
          <a:p>
            <a:r>
              <a:rPr lang="en-US" altLang="en-US" dirty="0" err="1"/>
              <a:t>Fertilitas</a:t>
            </a:r>
            <a:r>
              <a:rPr lang="en-US" altLang="en-US" dirty="0"/>
              <a:t> </a:t>
            </a:r>
            <a:r>
              <a:rPr lang="en-US" altLang="en-US" dirty="0" err="1"/>
              <a:t>wanita</a:t>
            </a:r>
            <a:r>
              <a:rPr lang="en-US" altLang="en-US" dirty="0"/>
              <a:t> </a:t>
            </a:r>
            <a:r>
              <a:rPr lang="en-US" altLang="en-US" dirty="0" err="1"/>
              <a:t>menurun</a:t>
            </a:r>
            <a:r>
              <a:rPr lang="en-US" altLang="en-US" dirty="0"/>
              <a:t> pada </a:t>
            </a:r>
            <a:r>
              <a:rPr lang="en-US" altLang="en-US" dirty="0" err="1"/>
              <a:t>saat</a:t>
            </a:r>
            <a:r>
              <a:rPr lang="en-US" altLang="en-US" dirty="0"/>
              <a:t> 30 </a:t>
            </a:r>
            <a:r>
              <a:rPr lang="en-US" altLang="en-US" dirty="0" err="1"/>
              <a:t>tahun</a:t>
            </a:r>
            <a:r>
              <a:rPr lang="en-US" altLang="en-US" dirty="0"/>
              <a:t> </a:t>
            </a:r>
            <a:r>
              <a:rPr lang="en-US" altLang="en-US" dirty="0" err="1"/>
              <a:t>menuju</a:t>
            </a:r>
            <a:r>
              <a:rPr lang="en-US" altLang="en-US" dirty="0"/>
              <a:t> menopause</a:t>
            </a:r>
            <a:endParaRPr lang="en-AU" altLang="en-US" dirty="0"/>
          </a:p>
        </p:txBody>
      </p:sp>
    </p:spTree>
    <p:extLst>
      <p:ext uri="{BB962C8B-B14F-4D97-AF65-F5344CB8AC3E}">
        <p14:creationId xmlns:p14="http://schemas.microsoft.com/office/powerpoint/2010/main" val="854955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E063-B863-44A6-909F-3A5EAE412004}"/>
              </a:ext>
            </a:extLst>
          </p:cNvPr>
          <p:cNvSpPr>
            <a:spLocks noGrp="1"/>
          </p:cNvSpPr>
          <p:nvPr>
            <p:ph type="title"/>
          </p:nvPr>
        </p:nvSpPr>
        <p:spPr/>
        <p:txBody>
          <a:bodyPr/>
          <a:lstStyle/>
          <a:p>
            <a:r>
              <a:rPr lang="en-US" dirty="0" err="1"/>
              <a:t>Peranan</a:t>
            </a:r>
            <a:r>
              <a:rPr lang="en-US" dirty="0"/>
              <a:t> </a:t>
            </a:r>
            <a:r>
              <a:rPr lang="en-US" dirty="0" err="1"/>
              <a:t>Sistem</a:t>
            </a:r>
            <a:r>
              <a:rPr lang="en-US" dirty="0"/>
              <a:t> </a:t>
            </a:r>
            <a:r>
              <a:rPr lang="en-US" dirty="0" err="1"/>
              <a:t>Reproduksi</a:t>
            </a:r>
            <a:endParaRPr lang="en-US" dirty="0"/>
          </a:p>
        </p:txBody>
      </p:sp>
      <p:sp>
        <p:nvSpPr>
          <p:cNvPr id="3" name="Content Placeholder 2">
            <a:extLst>
              <a:ext uri="{FF2B5EF4-FFF2-40B4-BE49-F238E27FC236}">
                <a16:creationId xmlns:a16="http://schemas.microsoft.com/office/drawing/2014/main" id="{CACE0C67-5637-45D5-A3FD-7C7BBA82775C}"/>
              </a:ext>
            </a:extLst>
          </p:cNvPr>
          <p:cNvSpPr>
            <a:spLocks noGrp="1"/>
          </p:cNvSpPr>
          <p:nvPr>
            <p:ph idx="1"/>
          </p:nvPr>
        </p:nvSpPr>
        <p:spPr/>
        <p:txBody>
          <a:bodyPr/>
          <a:lstStyle/>
          <a:p>
            <a:r>
              <a:rPr lang="en-US" sz="2400" dirty="0" err="1"/>
              <a:t>Beberapa</a:t>
            </a:r>
            <a:r>
              <a:rPr lang="en-US" sz="2400" dirty="0"/>
              <a:t> </a:t>
            </a:r>
            <a:r>
              <a:rPr lang="en-US" sz="2400" dirty="0" err="1"/>
              <a:t>hal</a:t>
            </a:r>
            <a:r>
              <a:rPr lang="en-US" sz="2400" dirty="0"/>
              <a:t> yang </a:t>
            </a:r>
            <a:r>
              <a:rPr lang="en-US" sz="2400" dirty="0" err="1"/>
              <a:t>dapat</a:t>
            </a:r>
            <a:r>
              <a:rPr lang="en-US" sz="2400" dirty="0"/>
              <a:t> </a:t>
            </a:r>
            <a:r>
              <a:rPr lang="en-US" sz="2400" dirty="0" err="1"/>
              <a:t>meningkatkan</a:t>
            </a:r>
            <a:r>
              <a:rPr lang="en-US" sz="2400" dirty="0"/>
              <a:t> </a:t>
            </a:r>
            <a:r>
              <a:rPr lang="en-US" sz="2400" dirty="0" err="1"/>
              <a:t>kesehatan</a:t>
            </a:r>
            <a:r>
              <a:rPr lang="en-US" sz="2400" dirty="0"/>
              <a:t> </a:t>
            </a:r>
            <a:r>
              <a:rPr lang="en-US" sz="2400" dirty="0" err="1"/>
              <a:t>sistem</a:t>
            </a:r>
            <a:r>
              <a:rPr lang="en-US" sz="2400" dirty="0"/>
              <a:t> </a:t>
            </a:r>
            <a:r>
              <a:rPr lang="en-US" sz="2400" dirty="0" err="1"/>
              <a:t>reproduksi</a:t>
            </a:r>
            <a:r>
              <a:rPr lang="en-US" sz="2400" dirty="0"/>
              <a:t> dan </a:t>
            </a:r>
            <a:r>
              <a:rPr lang="en-US" sz="2400" dirty="0" err="1"/>
              <a:t>mengurangi</a:t>
            </a:r>
            <a:r>
              <a:rPr lang="en-US" sz="2400" dirty="0"/>
              <a:t> </a:t>
            </a:r>
            <a:r>
              <a:rPr lang="en-US" sz="2400" dirty="0" err="1"/>
              <a:t>perlunya</a:t>
            </a:r>
            <a:r>
              <a:rPr lang="en-US" sz="2400" dirty="0"/>
              <a:t> ART</a:t>
            </a:r>
          </a:p>
          <a:p>
            <a:pPr marL="514350" indent="-514350">
              <a:buAutoNum type="arabicPeriod"/>
            </a:pPr>
            <a:r>
              <a:rPr lang="en-US" sz="2400" dirty="0" err="1"/>
              <a:t>Nutrisi</a:t>
            </a:r>
            <a:r>
              <a:rPr lang="en-US" sz="2400" dirty="0"/>
              <a:t> dan </a:t>
            </a:r>
            <a:r>
              <a:rPr lang="en-US" sz="2400" dirty="0" err="1"/>
              <a:t>Reproduksi</a:t>
            </a:r>
            <a:endParaRPr lang="en-US" sz="2400" dirty="0"/>
          </a:p>
          <a:p>
            <a:pPr marL="0" indent="0">
              <a:buNone/>
            </a:pPr>
            <a:r>
              <a:rPr lang="en-US" sz="2400" dirty="0"/>
              <a:t>Overweight dan underweight </a:t>
            </a:r>
            <a:r>
              <a:rPr lang="en-US" sz="2400" dirty="0" err="1"/>
              <a:t>dapat</a:t>
            </a:r>
            <a:r>
              <a:rPr lang="en-US" sz="2400" dirty="0"/>
              <a:t> </a:t>
            </a:r>
            <a:r>
              <a:rPr lang="en-US" sz="2400" dirty="0" err="1"/>
              <a:t>mempengaruhi</a:t>
            </a:r>
            <a:endParaRPr lang="en-US" sz="2400" dirty="0"/>
          </a:p>
          <a:p>
            <a:pPr marL="0" indent="0">
              <a:buNone/>
            </a:pPr>
            <a:r>
              <a:rPr lang="en-US" sz="2400" dirty="0"/>
              <a:t>2. </a:t>
            </a:r>
            <a:r>
              <a:rPr lang="en-US" sz="2400" dirty="0" err="1"/>
              <a:t>Olahraga</a:t>
            </a:r>
            <a:r>
              <a:rPr lang="en-US" sz="2400" dirty="0"/>
              <a:t> dan </a:t>
            </a:r>
            <a:r>
              <a:rPr lang="en-US" sz="2400" dirty="0" err="1"/>
              <a:t>Reproduksi</a:t>
            </a:r>
            <a:endParaRPr lang="en-US" sz="2400" dirty="0"/>
          </a:p>
          <a:p>
            <a:pPr marL="0" indent="0">
              <a:buNone/>
            </a:pPr>
            <a:r>
              <a:rPr lang="en-US" sz="2400" dirty="0" err="1"/>
              <a:t>Olahraga</a:t>
            </a:r>
            <a:r>
              <a:rPr lang="en-US" sz="2400" dirty="0"/>
              <a:t> </a:t>
            </a:r>
            <a:r>
              <a:rPr lang="en-US" sz="2400" dirty="0" err="1"/>
              <a:t>dapat</a:t>
            </a:r>
            <a:r>
              <a:rPr lang="en-US" sz="2400" dirty="0"/>
              <a:t> </a:t>
            </a:r>
            <a:r>
              <a:rPr lang="en-US" sz="2400" dirty="0" err="1"/>
              <a:t>mempengaruhi</a:t>
            </a:r>
            <a:r>
              <a:rPr lang="en-US" sz="2400" dirty="0"/>
              <a:t> </a:t>
            </a:r>
            <a:r>
              <a:rPr lang="en-US" sz="2400" dirty="0" err="1"/>
              <a:t>ovulasi</a:t>
            </a:r>
            <a:r>
              <a:rPr lang="en-US" sz="2400" dirty="0"/>
              <a:t> dan </a:t>
            </a:r>
            <a:r>
              <a:rPr lang="en-US" sz="2400" dirty="0" err="1"/>
              <a:t>jumlah</a:t>
            </a:r>
            <a:r>
              <a:rPr lang="en-US" sz="2400" dirty="0"/>
              <a:t> </a:t>
            </a:r>
            <a:r>
              <a:rPr lang="en-US" sz="2400" dirty="0" err="1"/>
              <a:t>sperma</a:t>
            </a:r>
            <a:endParaRPr lang="en-US" sz="2400" dirty="0"/>
          </a:p>
          <a:p>
            <a:pPr marL="0" indent="0">
              <a:buNone/>
            </a:pPr>
            <a:r>
              <a:rPr lang="en-US" sz="2400" dirty="0"/>
              <a:t>3. </a:t>
            </a:r>
            <a:r>
              <a:rPr lang="en-US" sz="2400" dirty="0" err="1"/>
              <a:t>Zat</a:t>
            </a:r>
            <a:r>
              <a:rPr lang="en-US" sz="2400" dirty="0"/>
              <a:t> </a:t>
            </a:r>
            <a:r>
              <a:rPr lang="en-US" sz="2400" dirty="0" err="1"/>
              <a:t>zat</a:t>
            </a:r>
            <a:r>
              <a:rPr lang="en-US" sz="2400" dirty="0"/>
              <a:t> yang </a:t>
            </a:r>
            <a:r>
              <a:rPr lang="en-US" sz="2400" dirty="0" err="1"/>
              <a:t>dapat</a:t>
            </a:r>
            <a:r>
              <a:rPr lang="en-US" sz="2400" dirty="0"/>
              <a:t> </a:t>
            </a:r>
            <a:r>
              <a:rPr lang="en-US" sz="2400" dirty="0" err="1"/>
              <a:t>merusak</a:t>
            </a:r>
            <a:endParaRPr lang="en-US" sz="2400" dirty="0"/>
          </a:p>
          <a:p>
            <a:pPr marL="0" indent="0">
              <a:buNone/>
            </a:pPr>
            <a:r>
              <a:rPr lang="en-US" sz="2400" dirty="0" err="1"/>
              <a:t>Alkohol</a:t>
            </a:r>
            <a:r>
              <a:rPr lang="en-US" sz="2400" dirty="0"/>
              <a:t>, </a:t>
            </a:r>
            <a:r>
              <a:rPr lang="en-US" sz="2400" dirty="0" err="1"/>
              <a:t>nikotin</a:t>
            </a:r>
            <a:r>
              <a:rPr lang="en-US" sz="2400" dirty="0"/>
              <a:t> dan </a:t>
            </a:r>
            <a:r>
              <a:rPr lang="en-US" sz="2400" dirty="0" err="1"/>
              <a:t>beberapa</a:t>
            </a:r>
            <a:r>
              <a:rPr lang="en-US" sz="2400" dirty="0"/>
              <a:t> </a:t>
            </a:r>
            <a:r>
              <a:rPr lang="en-US" sz="2400" dirty="0" err="1"/>
              <a:t>jenis</a:t>
            </a:r>
            <a:r>
              <a:rPr lang="en-US" sz="2400" dirty="0"/>
              <a:t> </a:t>
            </a:r>
            <a:r>
              <a:rPr lang="en-US" sz="2400" dirty="0" err="1"/>
              <a:t>obat</a:t>
            </a:r>
            <a:endParaRPr lang="en-US" sz="2400" dirty="0"/>
          </a:p>
          <a:p>
            <a:pPr marL="0" indent="0">
              <a:buNone/>
            </a:pPr>
            <a:r>
              <a:rPr lang="en-US" sz="2400" dirty="0"/>
              <a:t>4. </a:t>
            </a:r>
            <a:r>
              <a:rPr lang="en-US" sz="2400" dirty="0" err="1"/>
              <a:t>Asam</a:t>
            </a:r>
            <a:r>
              <a:rPr lang="en-US" sz="2400" dirty="0"/>
              <a:t> </a:t>
            </a:r>
            <a:r>
              <a:rPr lang="en-US" sz="2400" dirty="0" err="1"/>
              <a:t>folat</a:t>
            </a:r>
            <a:endParaRPr lang="en-US" sz="2400" dirty="0"/>
          </a:p>
          <a:p>
            <a:pPr marL="0" indent="0">
              <a:buNone/>
            </a:pPr>
            <a:r>
              <a:rPr lang="en-US" sz="2400" dirty="0" err="1"/>
              <a:t>Diperlukan</a:t>
            </a:r>
            <a:r>
              <a:rPr lang="en-US" sz="2400" dirty="0"/>
              <a:t> </a:t>
            </a:r>
            <a:r>
              <a:rPr lang="en-US" sz="2400" dirty="0" err="1"/>
              <a:t>dalam</a:t>
            </a:r>
            <a:r>
              <a:rPr lang="en-US" sz="2400" dirty="0"/>
              <a:t> </a:t>
            </a:r>
            <a:r>
              <a:rPr lang="en-US" sz="2400" dirty="0" err="1"/>
              <a:t>konsepsi</a:t>
            </a:r>
            <a:r>
              <a:rPr lang="en-US" sz="2400" dirty="0"/>
              <a:t> (</a:t>
            </a:r>
            <a:r>
              <a:rPr lang="en-US" sz="2400" dirty="0" err="1"/>
              <a:t>peristiwa</a:t>
            </a:r>
            <a:r>
              <a:rPr lang="en-US" sz="2400" dirty="0"/>
              <a:t> </a:t>
            </a:r>
            <a:r>
              <a:rPr lang="en-US" sz="2400" dirty="0" err="1"/>
              <a:t>bertemunya</a:t>
            </a:r>
            <a:r>
              <a:rPr lang="en-US" sz="2400" dirty="0"/>
              <a:t> </a:t>
            </a:r>
            <a:r>
              <a:rPr lang="en-US" sz="2400" dirty="0" err="1"/>
              <a:t>sel</a:t>
            </a:r>
            <a:r>
              <a:rPr lang="en-US" sz="2400" dirty="0"/>
              <a:t> </a:t>
            </a:r>
            <a:r>
              <a:rPr lang="en-US" sz="2400" dirty="0" err="1"/>
              <a:t>telur</a:t>
            </a:r>
            <a:r>
              <a:rPr lang="en-US" sz="2400" dirty="0"/>
              <a:t> (ovum) dan </a:t>
            </a:r>
            <a:r>
              <a:rPr lang="en-US" sz="2400" dirty="0" err="1"/>
              <a:t>sperma</a:t>
            </a:r>
            <a:r>
              <a:rPr lang="en-US" sz="2400" dirty="0"/>
              <a:t>)</a:t>
            </a:r>
          </a:p>
        </p:txBody>
      </p:sp>
    </p:spTree>
    <p:extLst>
      <p:ext uri="{BB962C8B-B14F-4D97-AF65-F5344CB8AC3E}">
        <p14:creationId xmlns:p14="http://schemas.microsoft.com/office/powerpoint/2010/main" val="138713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15F1C-B155-45E6-92F3-1DF616F96809}"/>
              </a:ext>
            </a:extLst>
          </p:cNvPr>
          <p:cNvSpPr>
            <a:spLocks noGrp="1"/>
          </p:cNvSpPr>
          <p:nvPr>
            <p:ph type="title"/>
          </p:nvPr>
        </p:nvSpPr>
        <p:spPr/>
        <p:txBody>
          <a:bodyPr/>
          <a:lstStyle/>
          <a:p>
            <a:r>
              <a:rPr lang="en-US" dirty="0" err="1"/>
              <a:t>Peranan</a:t>
            </a:r>
            <a:r>
              <a:rPr lang="en-US" dirty="0"/>
              <a:t> </a:t>
            </a:r>
            <a:r>
              <a:rPr lang="en-US" dirty="0" err="1"/>
              <a:t>Sistem</a:t>
            </a:r>
            <a:r>
              <a:rPr lang="en-US" dirty="0"/>
              <a:t> </a:t>
            </a:r>
            <a:r>
              <a:rPr lang="en-US" dirty="0" err="1"/>
              <a:t>Reproduksi</a:t>
            </a:r>
            <a:endParaRPr lang="en-US" dirty="0"/>
          </a:p>
        </p:txBody>
      </p:sp>
      <p:sp>
        <p:nvSpPr>
          <p:cNvPr id="3" name="Content Placeholder 2">
            <a:extLst>
              <a:ext uri="{FF2B5EF4-FFF2-40B4-BE49-F238E27FC236}">
                <a16:creationId xmlns:a16="http://schemas.microsoft.com/office/drawing/2014/main" id="{91DD2AB9-421B-4671-92D1-3B42E43F7A01}"/>
              </a:ext>
            </a:extLst>
          </p:cNvPr>
          <p:cNvSpPr>
            <a:spLocks noGrp="1"/>
          </p:cNvSpPr>
          <p:nvPr>
            <p:ph idx="1"/>
          </p:nvPr>
        </p:nvSpPr>
        <p:spPr/>
        <p:txBody>
          <a:bodyPr/>
          <a:lstStyle/>
          <a:p>
            <a:r>
              <a:rPr lang="en-US" dirty="0"/>
              <a:t>5. </a:t>
            </a:r>
            <a:r>
              <a:rPr lang="en-US" dirty="0" err="1"/>
              <a:t>Efek</a:t>
            </a:r>
            <a:r>
              <a:rPr lang="en-US" dirty="0"/>
              <a:t> </a:t>
            </a:r>
            <a:r>
              <a:rPr lang="en-US" dirty="0" err="1"/>
              <a:t>suhu</a:t>
            </a:r>
            <a:r>
              <a:rPr lang="en-US" dirty="0"/>
              <a:t> dan </a:t>
            </a:r>
            <a:r>
              <a:rPr lang="en-US" dirty="0" err="1"/>
              <a:t>kerusakan</a:t>
            </a:r>
            <a:r>
              <a:rPr lang="en-US" dirty="0"/>
              <a:t> </a:t>
            </a:r>
            <a:r>
              <a:rPr lang="en-US" dirty="0" err="1"/>
              <a:t>sperma</a:t>
            </a:r>
            <a:endParaRPr lang="en-US" dirty="0"/>
          </a:p>
          <a:p>
            <a:pPr marL="0" indent="0">
              <a:buNone/>
            </a:pPr>
            <a:r>
              <a:rPr lang="en-US" dirty="0"/>
              <a:t> </a:t>
            </a:r>
            <a:r>
              <a:rPr lang="en-US" dirty="0" err="1"/>
              <a:t>Suhu</a:t>
            </a:r>
            <a:r>
              <a:rPr lang="en-US" dirty="0"/>
              <a:t> optimum </a:t>
            </a:r>
            <a:r>
              <a:rPr lang="en-US" dirty="0" err="1"/>
              <a:t>sprematigenesis</a:t>
            </a:r>
            <a:r>
              <a:rPr lang="en-US" dirty="0"/>
              <a:t> </a:t>
            </a:r>
            <a:r>
              <a:rPr lang="en-US" dirty="0" err="1"/>
              <a:t>adalah</a:t>
            </a:r>
            <a:r>
              <a:rPr lang="en-US" dirty="0"/>
              <a:t> 4-7°C </a:t>
            </a:r>
            <a:r>
              <a:rPr lang="en-US" dirty="0" err="1"/>
              <a:t>dibawah</a:t>
            </a:r>
            <a:r>
              <a:rPr lang="en-US" dirty="0"/>
              <a:t> </a:t>
            </a:r>
            <a:r>
              <a:rPr lang="en-US" dirty="0" err="1"/>
              <a:t>suhu</a:t>
            </a:r>
            <a:r>
              <a:rPr lang="en-US" dirty="0"/>
              <a:t> badan.</a:t>
            </a:r>
          </a:p>
          <a:p>
            <a:r>
              <a:rPr lang="en-US" dirty="0"/>
              <a:t>6. </a:t>
            </a:r>
            <a:r>
              <a:rPr lang="en-US" dirty="0" err="1"/>
              <a:t>Stres</a:t>
            </a:r>
            <a:r>
              <a:rPr lang="en-US" dirty="0"/>
              <a:t> </a:t>
            </a:r>
            <a:r>
              <a:rPr lang="en-US" dirty="0" err="1"/>
              <a:t>fisik</a:t>
            </a:r>
            <a:r>
              <a:rPr lang="en-US" dirty="0"/>
              <a:t> dan </a:t>
            </a:r>
            <a:r>
              <a:rPr lang="en-US" dirty="0" err="1"/>
              <a:t>psikologis</a:t>
            </a:r>
            <a:endParaRPr lang="en-US" dirty="0"/>
          </a:p>
          <a:p>
            <a:pPr marL="0" indent="0">
              <a:buNone/>
            </a:pPr>
            <a:r>
              <a:rPr lang="en-US" dirty="0" err="1"/>
              <a:t>Terdapat</a:t>
            </a:r>
            <a:r>
              <a:rPr lang="en-US" dirty="0"/>
              <a:t> </a:t>
            </a:r>
            <a:r>
              <a:rPr lang="en-US" dirty="0" err="1"/>
              <a:t>hubungan</a:t>
            </a:r>
            <a:r>
              <a:rPr lang="en-US" dirty="0"/>
              <a:t> </a:t>
            </a:r>
            <a:r>
              <a:rPr lang="en-US" dirty="0" err="1"/>
              <a:t>antara</a:t>
            </a:r>
            <a:r>
              <a:rPr lang="en-US" dirty="0"/>
              <a:t> </a:t>
            </a:r>
            <a:r>
              <a:rPr lang="en-US" dirty="0" err="1"/>
              <a:t>emosi</a:t>
            </a:r>
            <a:r>
              <a:rPr lang="en-US" dirty="0"/>
              <a:t> dan </a:t>
            </a:r>
            <a:r>
              <a:rPr lang="en-US" dirty="0" err="1"/>
              <a:t>fertilitas</a:t>
            </a:r>
            <a:endParaRPr lang="en-US" dirty="0"/>
          </a:p>
          <a:p>
            <a:pPr marL="0" indent="0">
              <a:buNone/>
            </a:pPr>
            <a:r>
              <a:rPr lang="en-US" dirty="0"/>
              <a:t>7. </a:t>
            </a:r>
            <a:r>
              <a:rPr lang="en-US" dirty="0" err="1"/>
              <a:t>Rutin</a:t>
            </a:r>
            <a:r>
              <a:rPr lang="en-US" dirty="0"/>
              <a:t> </a:t>
            </a:r>
            <a:r>
              <a:rPr lang="en-US" dirty="0" err="1"/>
              <a:t>berhubungan</a:t>
            </a:r>
            <a:r>
              <a:rPr lang="en-US" dirty="0"/>
              <a:t> badan</a:t>
            </a:r>
          </a:p>
          <a:p>
            <a:pPr marL="0" indent="0">
              <a:buNone/>
            </a:pPr>
            <a:r>
              <a:rPr lang="en-US" altLang="en-US" dirty="0"/>
              <a:t> 2-3 kali per </a:t>
            </a:r>
            <a:r>
              <a:rPr lang="en-US" altLang="en-US" dirty="0" err="1"/>
              <a:t>minggu</a:t>
            </a:r>
            <a:r>
              <a:rPr lang="en-US" altLang="en-US" dirty="0"/>
              <a:t> </a:t>
            </a:r>
            <a:r>
              <a:rPr lang="en-US" altLang="en-US" dirty="0" err="1"/>
              <a:t>terutama</a:t>
            </a:r>
            <a:r>
              <a:rPr lang="en-US" altLang="en-US" dirty="0"/>
              <a:t> </a:t>
            </a:r>
            <a:r>
              <a:rPr lang="en-US" altLang="en-US" dirty="0" err="1"/>
              <a:t>menjelang</a:t>
            </a:r>
            <a:r>
              <a:rPr lang="en-US" altLang="en-US" dirty="0"/>
              <a:t> </a:t>
            </a:r>
            <a:r>
              <a:rPr lang="en-US" altLang="en-US" dirty="0" err="1"/>
              <a:t>ovulasi</a:t>
            </a:r>
            <a:r>
              <a:rPr lang="en-US" altLang="en-US" dirty="0"/>
              <a:t>.</a:t>
            </a:r>
          </a:p>
          <a:p>
            <a:pPr marL="0" indent="0">
              <a:buNone/>
            </a:pPr>
            <a:endParaRPr lang="en-US" dirty="0"/>
          </a:p>
        </p:txBody>
      </p:sp>
    </p:spTree>
    <p:extLst>
      <p:ext uri="{BB962C8B-B14F-4D97-AF65-F5344CB8AC3E}">
        <p14:creationId xmlns:p14="http://schemas.microsoft.com/office/powerpoint/2010/main" val="357465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786DC-CCE5-48ED-AFFE-84A910034044}"/>
              </a:ext>
            </a:extLst>
          </p:cNvPr>
          <p:cNvSpPr>
            <a:spLocks noGrp="1"/>
          </p:cNvSpPr>
          <p:nvPr>
            <p:ph type="title"/>
          </p:nvPr>
        </p:nvSpPr>
        <p:spPr/>
        <p:txBody>
          <a:bodyPr/>
          <a:lstStyle/>
          <a:p>
            <a:r>
              <a:rPr lang="en-US" dirty="0" err="1"/>
              <a:t>Peranan</a:t>
            </a:r>
            <a:r>
              <a:rPr lang="en-US" dirty="0"/>
              <a:t> </a:t>
            </a:r>
            <a:r>
              <a:rPr lang="en-US" dirty="0" err="1"/>
              <a:t>Sistem</a:t>
            </a:r>
            <a:r>
              <a:rPr lang="en-US" dirty="0"/>
              <a:t> </a:t>
            </a:r>
            <a:r>
              <a:rPr lang="en-US" dirty="0" err="1"/>
              <a:t>Reproduksi</a:t>
            </a:r>
            <a:endParaRPr lang="en-US" dirty="0"/>
          </a:p>
        </p:txBody>
      </p:sp>
      <p:sp>
        <p:nvSpPr>
          <p:cNvPr id="3" name="Content Placeholder 2">
            <a:extLst>
              <a:ext uri="{FF2B5EF4-FFF2-40B4-BE49-F238E27FC236}">
                <a16:creationId xmlns:a16="http://schemas.microsoft.com/office/drawing/2014/main" id="{CBBC99A1-6C73-4611-8017-24384680273F}"/>
              </a:ext>
            </a:extLst>
          </p:cNvPr>
          <p:cNvSpPr>
            <a:spLocks noGrp="1"/>
          </p:cNvSpPr>
          <p:nvPr>
            <p:ph idx="1"/>
          </p:nvPr>
        </p:nvSpPr>
        <p:spPr/>
        <p:txBody>
          <a:bodyPr/>
          <a:lstStyle/>
          <a:p>
            <a:r>
              <a:rPr lang="en-US" dirty="0"/>
              <a:t>8. </a:t>
            </a:r>
            <a:r>
              <a:rPr lang="en-US" dirty="0" err="1"/>
              <a:t>Skrining</a:t>
            </a:r>
            <a:endParaRPr lang="en-US" dirty="0"/>
          </a:p>
          <a:p>
            <a:pPr marL="0" indent="0">
              <a:buNone/>
            </a:pPr>
            <a:r>
              <a:rPr lang="en-US" sz="2800" dirty="0" err="1"/>
              <a:t>Pasangan</a:t>
            </a:r>
            <a:r>
              <a:rPr lang="en-US" sz="2800" dirty="0"/>
              <a:t> </a:t>
            </a:r>
            <a:r>
              <a:rPr lang="en-US" sz="2800" dirty="0" err="1"/>
              <a:t>suami</a:t>
            </a:r>
            <a:r>
              <a:rPr lang="en-US" sz="2800" dirty="0"/>
              <a:t> </a:t>
            </a:r>
            <a:r>
              <a:rPr lang="en-US" sz="2800" dirty="0" err="1"/>
              <a:t>istri</a:t>
            </a:r>
            <a:r>
              <a:rPr lang="en-US" sz="2800" dirty="0"/>
              <a:t> </a:t>
            </a:r>
            <a:r>
              <a:rPr lang="en-US" sz="2800" dirty="0" err="1"/>
              <a:t>harus</a:t>
            </a:r>
            <a:r>
              <a:rPr lang="en-US" sz="2800" dirty="0"/>
              <a:t> </a:t>
            </a:r>
            <a:r>
              <a:rPr lang="en-US" sz="2800" dirty="0" err="1"/>
              <a:t>melakukan</a:t>
            </a:r>
            <a:r>
              <a:rPr lang="en-US" sz="2800" dirty="0"/>
              <a:t> </a:t>
            </a:r>
            <a:r>
              <a:rPr lang="en-US" sz="2800" dirty="0" err="1"/>
              <a:t>tes</a:t>
            </a:r>
            <a:r>
              <a:rPr lang="en-US" sz="2800" dirty="0"/>
              <a:t> antibody HIV, Hepatitis B dan C dan pada </a:t>
            </a:r>
            <a:r>
              <a:rPr lang="en-US" sz="2800" dirty="0" err="1"/>
              <a:t>istri</a:t>
            </a:r>
            <a:r>
              <a:rPr lang="en-US" sz="2800" dirty="0"/>
              <a:t> </a:t>
            </a:r>
            <a:r>
              <a:rPr lang="en-US" sz="2800" dirty="0" err="1"/>
              <a:t>dilakukan</a:t>
            </a:r>
            <a:r>
              <a:rPr lang="en-US" sz="2800" dirty="0"/>
              <a:t> </a:t>
            </a:r>
            <a:r>
              <a:rPr lang="en-US" sz="2800" dirty="0" err="1"/>
              <a:t>tes</a:t>
            </a:r>
            <a:r>
              <a:rPr lang="en-US" sz="2800" dirty="0"/>
              <a:t> </a:t>
            </a:r>
            <a:r>
              <a:rPr lang="en-US" sz="2800" dirty="0" err="1"/>
              <a:t>imunitas</a:t>
            </a:r>
            <a:r>
              <a:rPr lang="en-US" sz="2800" dirty="0"/>
              <a:t> Rubella </a:t>
            </a:r>
            <a:r>
              <a:rPr lang="en-US" sz="2800" dirty="0" err="1"/>
              <a:t>yaitu</a:t>
            </a:r>
            <a:r>
              <a:rPr lang="en-US" sz="2800" dirty="0"/>
              <a:t> virus yang </a:t>
            </a:r>
            <a:r>
              <a:rPr lang="en-US" sz="2800" dirty="0" err="1"/>
              <a:t>diketahui</a:t>
            </a:r>
            <a:r>
              <a:rPr lang="en-US" sz="2800" dirty="0"/>
              <a:t> </a:t>
            </a:r>
            <a:r>
              <a:rPr lang="en-US" sz="2800" dirty="0" err="1"/>
              <a:t>penyebab</a:t>
            </a:r>
            <a:r>
              <a:rPr lang="en-US" sz="2800" dirty="0"/>
              <a:t> </a:t>
            </a:r>
            <a:r>
              <a:rPr lang="en-US" sz="2800" dirty="0" err="1"/>
              <a:t>abnormalitas</a:t>
            </a:r>
            <a:r>
              <a:rPr lang="en-US" sz="2800" dirty="0"/>
              <a:t> pada </a:t>
            </a:r>
            <a:r>
              <a:rPr lang="en-US" sz="2800" dirty="0" err="1"/>
              <a:t>bayi</a:t>
            </a:r>
            <a:r>
              <a:rPr lang="en-US" sz="2800" dirty="0"/>
              <a:t> pada </a:t>
            </a:r>
            <a:r>
              <a:rPr lang="en-US" sz="2800" dirty="0" err="1"/>
              <a:t>awal</a:t>
            </a:r>
            <a:r>
              <a:rPr lang="en-US" sz="2800" dirty="0"/>
              <a:t> </a:t>
            </a:r>
            <a:r>
              <a:rPr lang="en-US" sz="2800" dirty="0" err="1"/>
              <a:t>kehamilan</a:t>
            </a:r>
            <a:endParaRPr lang="en-US" sz="2800" dirty="0"/>
          </a:p>
          <a:p>
            <a:pPr marL="0" indent="0">
              <a:buNone/>
            </a:pPr>
            <a:endParaRPr lang="en-US" dirty="0"/>
          </a:p>
        </p:txBody>
      </p:sp>
    </p:spTree>
    <p:extLst>
      <p:ext uri="{BB962C8B-B14F-4D97-AF65-F5344CB8AC3E}">
        <p14:creationId xmlns:p14="http://schemas.microsoft.com/office/powerpoint/2010/main" val="723429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66F9A-5F84-457E-8416-AD0CBA2F6531}"/>
              </a:ext>
            </a:extLst>
          </p:cNvPr>
          <p:cNvSpPr>
            <a:spLocks noGrp="1"/>
          </p:cNvSpPr>
          <p:nvPr>
            <p:ph type="title"/>
          </p:nvPr>
        </p:nvSpPr>
        <p:spPr/>
        <p:txBody>
          <a:bodyPr/>
          <a:lstStyle/>
          <a:p>
            <a:r>
              <a:rPr lang="en-US" sz="2800" b="1" dirty="0" err="1"/>
              <a:t>Populasi</a:t>
            </a:r>
            <a:r>
              <a:rPr lang="en-US" sz="2800" b="1" dirty="0"/>
              <a:t> </a:t>
            </a:r>
            <a:r>
              <a:rPr lang="en-US" sz="2800" b="1" dirty="0" err="1"/>
              <a:t>Penduduk</a:t>
            </a:r>
            <a:r>
              <a:rPr lang="en-US" sz="2800" b="1" dirty="0"/>
              <a:t>, </a:t>
            </a:r>
            <a:r>
              <a:rPr lang="en-US" sz="2800" b="1" dirty="0" err="1"/>
              <a:t>Kemiskinan</a:t>
            </a:r>
            <a:r>
              <a:rPr lang="en-US" sz="2800" b="1" dirty="0"/>
              <a:t> dan </a:t>
            </a:r>
            <a:r>
              <a:rPr lang="en-US" sz="2800" b="1" dirty="0" err="1"/>
              <a:t>perkembangan</a:t>
            </a:r>
            <a:endParaRPr lang="en-US" sz="2800" b="1" dirty="0"/>
          </a:p>
        </p:txBody>
      </p:sp>
      <p:sp>
        <p:nvSpPr>
          <p:cNvPr id="3" name="Content Placeholder 2">
            <a:extLst>
              <a:ext uri="{FF2B5EF4-FFF2-40B4-BE49-F238E27FC236}">
                <a16:creationId xmlns:a16="http://schemas.microsoft.com/office/drawing/2014/main" id="{E65117E4-6D4F-4139-958D-B3FB77606A65}"/>
              </a:ext>
            </a:extLst>
          </p:cNvPr>
          <p:cNvSpPr>
            <a:spLocks noGrp="1"/>
          </p:cNvSpPr>
          <p:nvPr>
            <p:ph idx="1"/>
          </p:nvPr>
        </p:nvSpPr>
        <p:spPr/>
        <p:txBody>
          <a:bodyPr/>
          <a:lstStyle/>
          <a:p>
            <a:r>
              <a:rPr lang="en-US" altLang="en-US" sz="2400" dirty="0" err="1"/>
              <a:t>Saat</a:t>
            </a:r>
            <a:r>
              <a:rPr lang="en-US" altLang="en-US" sz="2400" dirty="0"/>
              <a:t> </a:t>
            </a:r>
            <a:r>
              <a:rPr lang="en-US" altLang="en-US" sz="2400" dirty="0" err="1"/>
              <a:t>ini</a:t>
            </a:r>
            <a:r>
              <a:rPr lang="en-US" altLang="en-US" sz="2400" dirty="0"/>
              <a:t> di </a:t>
            </a:r>
            <a:r>
              <a:rPr lang="en-US" altLang="en-US" sz="2400" dirty="0" err="1"/>
              <a:t>beberapa</a:t>
            </a:r>
            <a:r>
              <a:rPr lang="en-US" altLang="en-US" sz="2400" dirty="0"/>
              <a:t> negara </a:t>
            </a:r>
            <a:r>
              <a:rPr lang="en-US" altLang="en-US" sz="2400" dirty="0" err="1"/>
              <a:t>berkembang</a:t>
            </a:r>
            <a:r>
              <a:rPr lang="en-US" altLang="en-US" sz="2400" dirty="0"/>
              <a:t> </a:t>
            </a:r>
            <a:r>
              <a:rPr lang="en-US" altLang="en-US" sz="2400" dirty="0" err="1"/>
              <a:t>wanita</a:t>
            </a:r>
            <a:r>
              <a:rPr lang="en-US" altLang="en-US" sz="2400" dirty="0"/>
              <a:t> </a:t>
            </a:r>
            <a:r>
              <a:rPr lang="en-US" altLang="en-US" sz="2400" dirty="0" err="1"/>
              <a:t>hamil</a:t>
            </a:r>
            <a:r>
              <a:rPr lang="en-US" altLang="en-US" sz="2400" dirty="0"/>
              <a:t> dan </a:t>
            </a:r>
            <a:r>
              <a:rPr lang="en-US" altLang="en-US" sz="2400" dirty="0" err="1"/>
              <a:t>bayinya</a:t>
            </a:r>
            <a:r>
              <a:rPr lang="en-US" altLang="en-US" sz="2400" dirty="0"/>
              <a:t> </a:t>
            </a:r>
            <a:r>
              <a:rPr lang="en-US" altLang="en-US" sz="2400" dirty="0" err="1"/>
              <a:t>dalam</a:t>
            </a:r>
            <a:r>
              <a:rPr lang="en-US" altLang="en-US" sz="2400" dirty="0"/>
              <a:t> </a:t>
            </a:r>
            <a:r>
              <a:rPr lang="en-US" altLang="en-US" sz="2400" dirty="0" err="1"/>
              <a:t>keadaan</a:t>
            </a:r>
            <a:r>
              <a:rPr lang="en-US" altLang="en-US" sz="2400" dirty="0"/>
              <a:t> yang </a:t>
            </a:r>
            <a:r>
              <a:rPr lang="en-US" altLang="en-US" sz="2400" dirty="0" err="1"/>
              <a:t>cukup</a:t>
            </a:r>
            <a:r>
              <a:rPr lang="en-US" altLang="en-US" sz="2400" dirty="0"/>
              <a:t> </a:t>
            </a:r>
            <a:r>
              <a:rPr lang="en-US" altLang="en-US" sz="2400" dirty="0" err="1"/>
              <a:t>baik</a:t>
            </a:r>
            <a:r>
              <a:rPr lang="en-US" altLang="en-US" sz="2400" dirty="0"/>
              <a:t>. </a:t>
            </a:r>
          </a:p>
          <a:p>
            <a:r>
              <a:rPr lang="en-US" altLang="en-US" sz="2400" dirty="0"/>
              <a:t>Di Amerika, 80% </a:t>
            </a:r>
            <a:r>
              <a:rPr lang="en-US" altLang="en-US" sz="2400" dirty="0" err="1"/>
              <a:t>dalam</a:t>
            </a:r>
            <a:r>
              <a:rPr lang="en-US" altLang="en-US" sz="2400" dirty="0"/>
              <a:t> </a:t>
            </a:r>
            <a:r>
              <a:rPr lang="en-US" altLang="en-US" sz="2400" dirty="0" err="1"/>
              <a:t>semua</a:t>
            </a:r>
            <a:r>
              <a:rPr lang="en-US" altLang="en-US" sz="2400" dirty="0"/>
              <a:t> </a:t>
            </a:r>
            <a:r>
              <a:rPr lang="en-US" altLang="en-US" sz="2400" dirty="0" err="1"/>
              <a:t>tahap</a:t>
            </a:r>
            <a:r>
              <a:rPr lang="en-US" altLang="en-US" sz="2400" dirty="0"/>
              <a:t> </a:t>
            </a:r>
            <a:r>
              <a:rPr lang="en-US" altLang="en-US" sz="2400" dirty="0" err="1"/>
              <a:t>kehamilan</a:t>
            </a:r>
            <a:r>
              <a:rPr lang="en-US" altLang="en-US" sz="2400" dirty="0"/>
              <a:t> </a:t>
            </a:r>
            <a:r>
              <a:rPr lang="en-US" altLang="en-US" sz="2400" dirty="0" err="1"/>
              <a:t>sampai</a:t>
            </a:r>
            <a:r>
              <a:rPr lang="en-US" altLang="en-US" sz="2400" dirty="0"/>
              <a:t> </a:t>
            </a:r>
            <a:r>
              <a:rPr lang="en-US" altLang="en-US" sz="2400" dirty="0" err="1"/>
              <a:t>melahirkan</a:t>
            </a:r>
            <a:r>
              <a:rPr lang="en-US" altLang="en-US" sz="2400" dirty="0"/>
              <a:t> </a:t>
            </a:r>
            <a:r>
              <a:rPr lang="en-US" altLang="en-US" sz="2400" dirty="0" err="1"/>
              <a:t>dalam</a:t>
            </a:r>
            <a:r>
              <a:rPr lang="en-US" altLang="en-US" sz="2400" dirty="0"/>
              <a:t> </a:t>
            </a:r>
            <a:r>
              <a:rPr lang="en-US" altLang="en-US" sz="2400" dirty="0" err="1"/>
              <a:t>keadaan</a:t>
            </a:r>
            <a:r>
              <a:rPr lang="en-US" altLang="en-US" sz="2400" dirty="0"/>
              <a:t> </a:t>
            </a:r>
            <a:r>
              <a:rPr lang="en-US" altLang="en-US" sz="2400" dirty="0" err="1"/>
              <a:t>baik</a:t>
            </a:r>
            <a:r>
              <a:rPr lang="en-US" altLang="en-US" sz="2400" dirty="0"/>
              <a:t> dan </a:t>
            </a:r>
            <a:r>
              <a:rPr lang="en-US" altLang="en-US" sz="2400" dirty="0" err="1"/>
              <a:t>angka</a:t>
            </a:r>
            <a:r>
              <a:rPr lang="en-US" altLang="en-US" sz="2400" dirty="0"/>
              <a:t> </a:t>
            </a:r>
            <a:r>
              <a:rPr lang="en-US" altLang="en-US" sz="2400" dirty="0" err="1"/>
              <a:t>hidup</a:t>
            </a:r>
            <a:r>
              <a:rPr lang="en-US" altLang="en-US" sz="2400" dirty="0"/>
              <a:t> </a:t>
            </a:r>
            <a:r>
              <a:rPr lang="en-US" altLang="en-US" sz="2400" dirty="0" err="1"/>
              <a:t>bayi</a:t>
            </a:r>
            <a:r>
              <a:rPr lang="en-US" altLang="en-US" sz="2400" dirty="0"/>
              <a:t> </a:t>
            </a:r>
            <a:r>
              <a:rPr lang="en-US" altLang="en-US" sz="2400" dirty="0" err="1"/>
              <a:t>mencapai</a:t>
            </a:r>
            <a:r>
              <a:rPr lang="en-US" altLang="en-US" sz="2400" dirty="0"/>
              <a:t> 99.3%</a:t>
            </a:r>
          </a:p>
          <a:p>
            <a:r>
              <a:rPr lang="en-US" altLang="en-US" sz="2400" dirty="0" err="1"/>
              <a:t>Meskipun</a:t>
            </a:r>
            <a:r>
              <a:rPr lang="en-US" altLang="en-US" sz="2400" dirty="0"/>
              <a:t> </a:t>
            </a:r>
            <a:r>
              <a:rPr lang="en-US" altLang="en-US" sz="2400" dirty="0" err="1"/>
              <a:t>begitu</a:t>
            </a:r>
            <a:r>
              <a:rPr lang="en-US" altLang="en-US" sz="2400" dirty="0"/>
              <a:t> di </a:t>
            </a:r>
            <a:r>
              <a:rPr lang="en-US" altLang="en-US" sz="2400" dirty="0" err="1"/>
              <a:t>beberapa</a:t>
            </a:r>
            <a:r>
              <a:rPr lang="en-US" altLang="en-US" sz="2400" dirty="0"/>
              <a:t> </a:t>
            </a:r>
            <a:r>
              <a:rPr lang="en-US" altLang="en-US" sz="2400" dirty="0" err="1"/>
              <a:t>kondisi</a:t>
            </a:r>
            <a:r>
              <a:rPr lang="en-US" altLang="en-US" sz="2400" dirty="0"/>
              <a:t> social / </a:t>
            </a:r>
            <a:r>
              <a:rPr lang="en-US" altLang="en-US" sz="2400" dirty="0" err="1"/>
              <a:t>etnis</a:t>
            </a:r>
            <a:r>
              <a:rPr lang="en-US" altLang="en-US" sz="2400" dirty="0"/>
              <a:t> </a:t>
            </a:r>
            <a:r>
              <a:rPr lang="en-US" altLang="en-US" sz="2400" dirty="0" err="1"/>
              <a:t>keadaannya</a:t>
            </a:r>
            <a:r>
              <a:rPr lang="en-US" altLang="en-US" sz="2400" dirty="0"/>
              <a:t> </a:t>
            </a:r>
            <a:r>
              <a:rPr lang="en-US" altLang="en-US" sz="2400" dirty="0" err="1"/>
              <a:t>sangat</a:t>
            </a:r>
            <a:r>
              <a:rPr lang="en-US" altLang="en-US" sz="2400" dirty="0"/>
              <a:t> </a:t>
            </a:r>
            <a:r>
              <a:rPr lang="en-US" altLang="en-US" sz="2400" dirty="0" err="1"/>
              <a:t>memprihatinkan</a:t>
            </a:r>
            <a:r>
              <a:rPr lang="en-US" altLang="en-US" sz="2400" dirty="0"/>
              <a:t>. </a:t>
            </a:r>
            <a:r>
              <a:rPr lang="en-US" altLang="en-US" sz="2400" dirty="0" err="1"/>
              <a:t>Contohnya</a:t>
            </a:r>
            <a:r>
              <a:rPr lang="en-US" altLang="en-US" sz="2400" dirty="0"/>
              <a:t> di </a:t>
            </a:r>
            <a:r>
              <a:rPr lang="en-US" altLang="en-US" sz="2400" dirty="0" err="1"/>
              <a:t>suku</a:t>
            </a:r>
            <a:r>
              <a:rPr lang="en-US" altLang="en-US" sz="2400" dirty="0"/>
              <a:t> </a:t>
            </a:r>
            <a:r>
              <a:rPr lang="en-US" altLang="en-US" sz="2400" dirty="0" err="1"/>
              <a:t>asli</a:t>
            </a:r>
            <a:r>
              <a:rPr lang="en-US" altLang="en-US" sz="2400" dirty="0"/>
              <a:t> Amerika, Australia</a:t>
            </a:r>
          </a:p>
          <a:p>
            <a:r>
              <a:rPr lang="en-US" altLang="en-US" sz="2400" dirty="0"/>
              <a:t>Di Indonesia juga </a:t>
            </a:r>
            <a:r>
              <a:rPr lang="en-US" altLang="en-US" sz="2400" dirty="0" err="1"/>
              <a:t>ada</a:t>
            </a:r>
            <a:r>
              <a:rPr lang="en-US" altLang="en-US" sz="2400" dirty="0"/>
              <a:t> </a:t>
            </a:r>
            <a:r>
              <a:rPr lang="en-US" altLang="en-US" sz="2400" dirty="0" err="1"/>
              <a:t>beberapa</a:t>
            </a:r>
            <a:r>
              <a:rPr lang="en-US" altLang="en-US" sz="2400" dirty="0"/>
              <a:t> di </a:t>
            </a:r>
            <a:r>
              <a:rPr lang="en-US" altLang="en-US" sz="2400" dirty="0" err="1"/>
              <a:t>daerah</a:t>
            </a:r>
            <a:r>
              <a:rPr lang="en-US" altLang="en-US" sz="2400" dirty="0"/>
              <a:t> </a:t>
            </a:r>
            <a:r>
              <a:rPr lang="en-US" altLang="en-US" sz="2400" dirty="0" err="1"/>
              <a:t>terpencil</a:t>
            </a:r>
            <a:r>
              <a:rPr lang="en-US" altLang="en-US" sz="2400" dirty="0"/>
              <a:t>, </a:t>
            </a:r>
            <a:r>
              <a:rPr lang="en-US" altLang="en-US" sz="2400" dirty="0" err="1"/>
              <a:t>suku-suku</a:t>
            </a:r>
            <a:r>
              <a:rPr lang="en-US" altLang="en-US" sz="2400" dirty="0"/>
              <a:t> yang </a:t>
            </a:r>
            <a:r>
              <a:rPr lang="en-US" altLang="en-US" sz="2400" dirty="0" err="1"/>
              <a:t>terisolasi</a:t>
            </a:r>
            <a:r>
              <a:rPr lang="en-US" altLang="en-US" sz="2400" dirty="0"/>
              <a:t> yang </a:t>
            </a:r>
            <a:r>
              <a:rPr lang="en-US" altLang="en-US" sz="2400" dirty="0" err="1"/>
              <a:t>belum</a:t>
            </a:r>
            <a:r>
              <a:rPr lang="en-US" altLang="en-US" sz="2400" dirty="0"/>
              <a:t> </a:t>
            </a:r>
            <a:r>
              <a:rPr lang="en-US" altLang="en-US" sz="2400" dirty="0" err="1"/>
              <a:t>tersentuh</a:t>
            </a:r>
            <a:r>
              <a:rPr lang="en-US" altLang="en-US" sz="2400" dirty="0"/>
              <a:t> program </a:t>
            </a:r>
            <a:r>
              <a:rPr lang="en-US" altLang="en-US" sz="2400" dirty="0" err="1"/>
              <a:t>penyuluhan</a:t>
            </a:r>
            <a:r>
              <a:rPr lang="en-US" altLang="en-US" sz="2400" dirty="0"/>
              <a:t> </a:t>
            </a:r>
            <a:r>
              <a:rPr lang="en-US" altLang="en-US" sz="2400" dirty="0" err="1"/>
              <a:t>pemerintah</a:t>
            </a:r>
            <a:r>
              <a:rPr lang="en-US" altLang="en-US" sz="2400" dirty="0"/>
              <a:t>, </a:t>
            </a:r>
            <a:r>
              <a:rPr lang="en-US" altLang="en-US" sz="2400" dirty="0" err="1"/>
              <a:t>posyandu</a:t>
            </a:r>
            <a:r>
              <a:rPr lang="en-US" altLang="en-US" sz="2400" dirty="0"/>
              <a:t> dan </a:t>
            </a:r>
            <a:r>
              <a:rPr lang="en-US" altLang="en-US" sz="2400" dirty="0" err="1"/>
              <a:t>sebagainya</a:t>
            </a:r>
            <a:endParaRPr lang="en-US" altLang="en-US" sz="2400" dirty="0"/>
          </a:p>
          <a:p>
            <a:pPr marL="0" indent="0">
              <a:buNone/>
            </a:pPr>
            <a:endParaRPr lang="en-US" altLang="en-US" sz="2400" dirty="0"/>
          </a:p>
          <a:p>
            <a:endParaRPr lang="en-US" altLang="en-US" sz="2400" dirty="0"/>
          </a:p>
          <a:p>
            <a:pPr marL="0" indent="0">
              <a:buNone/>
            </a:pPr>
            <a:endParaRPr lang="en-AU" altLang="en-US" b="1" dirty="0"/>
          </a:p>
        </p:txBody>
      </p:sp>
    </p:spTree>
    <p:extLst>
      <p:ext uri="{BB962C8B-B14F-4D97-AF65-F5344CB8AC3E}">
        <p14:creationId xmlns:p14="http://schemas.microsoft.com/office/powerpoint/2010/main" val="280562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BEAFFA-6364-4370-9044-CF1F2D0F4E72}"/>
              </a:ext>
            </a:extLst>
          </p:cNvPr>
          <p:cNvSpPr>
            <a:spLocks noGrp="1"/>
          </p:cNvSpPr>
          <p:nvPr>
            <p:ph idx="1"/>
          </p:nvPr>
        </p:nvSpPr>
        <p:spPr>
          <a:xfrm>
            <a:off x="457200" y="916619"/>
            <a:ext cx="8229600" cy="4525963"/>
          </a:xfrm>
        </p:spPr>
        <p:txBody>
          <a:bodyPr/>
          <a:lstStyle/>
          <a:p>
            <a:r>
              <a:rPr lang="en-US" altLang="en-US" sz="2800" i="1" dirty="0"/>
              <a:t>Good health is a basic human right, especially among poor people afflicted with disease who are isolated, forgotten, ignored, and often without hope. Just to know that someone cares about them can not only ease their physical pain but also remove an element of alienation and anger that can lead to hatred and violence</a:t>
            </a:r>
            <a:r>
              <a:rPr lang="en-US" altLang="en-US" sz="2800" dirty="0"/>
              <a:t>.”  Former U.S. President Jimmy Carter</a:t>
            </a:r>
          </a:p>
          <a:p>
            <a:pPr marL="0" indent="0">
              <a:buNone/>
            </a:pPr>
            <a:endParaRPr lang="en-US" altLang="en-US" sz="2800" dirty="0">
              <a:hlinkClick r:id="rId2"/>
            </a:endParaRPr>
          </a:p>
          <a:p>
            <a:r>
              <a:rPr lang="en-US" altLang="en-US" sz="2800" dirty="0">
                <a:hlinkClick r:id="rId2"/>
              </a:rPr>
              <a:t>http://www.cartercenter.org/healthprograms</a:t>
            </a:r>
            <a:endParaRPr lang="en-AU" altLang="en-US" sz="2800" dirty="0"/>
          </a:p>
          <a:p>
            <a:endParaRPr lang="en-US" dirty="0"/>
          </a:p>
        </p:txBody>
      </p:sp>
    </p:spTree>
    <p:extLst>
      <p:ext uri="{BB962C8B-B14F-4D97-AF65-F5344CB8AC3E}">
        <p14:creationId xmlns:p14="http://schemas.microsoft.com/office/powerpoint/2010/main" val="123990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21AB-B2EF-46BF-B3C5-2FE3689968DB}"/>
              </a:ext>
            </a:extLst>
          </p:cNvPr>
          <p:cNvSpPr>
            <a:spLocks noGrp="1"/>
          </p:cNvSpPr>
          <p:nvPr>
            <p:ph type="title"/>
          </p:nvPr>
        </p:nvSpPr>
        <p:spPr/>
        <p:txBody>
          <a:bodyPr/>
          <a:lstStyle/>
          <a:p>
            <a:r>
              <a:rPr lang="en-US" dirty="0"/>
              <a:t>Assisted </a:t>
            </a:r>
            <a:r>
              <a:rPr lang="en-US" dirty="0" err="1"/>
              <a:t>Reproducation</a:t>
            </a:r>
            <a:endParaRPr lang="en-US" dirty="0"/>
          </a:p>
        </p:txBody>
      </p:sp>
      <p:sp>
        <p:nvSpPr>
          <p:cNvPr id="3" name="Content Placeholder 2">
            <a:extLst>
              <a:ext uri="{FF2B5EF4-FFF2-40B4-BE49-F238E27FC236}">
                <a16:creationId xmlns:a16="http://schemas.microsoft.com/office/drawing/2014/main" id="{B4A1FA62-6B44-4FAA-8FE3-EF1EB6F6B21D}"/>
              </a:ext>
            </a:extLst>
          </p:cNvPr>
          <p:cNvSpPr>
            <a:spLocks noGrp="1"/>
          </p:cNvSpPr>
          <p:nvPr>
            <p:ph idx="1"/>
          </p:nvPr>
        </p:nvSpPr>
        <p:spPr/>
        <p:txBody>
          <a:bodyPr/>
          <a:lstStyle/>
          <a:p>
            <a:r>
              <a:rPr lang="en-US" altLang="en-US" dirty="0" err="1"/>
              <a:t>Sejak</a:t>
            </a:r>
            <a:r>
              <a:rPr lang="en-US" altLang="en-US" dirty="0"/>
              <a:t> </a:t>
            </a:r>
            <a:r>
              <a:rPr lang="en-US" altLang="en-US" dirty="0" err="1"/>
              <a:t>bayi</a:t>
            </a:r>
            <a:r>
              <a:rPr lang="en-US" altLang="en-US" dirty="0"/>
              <a:t> </a:t>
            </a:r>
            <a:r>
              <a:rPr lang="en-US" altLang="en-US" dirty="0" err="1"/>
              <a:t>tabung</a:t>
            </a:r>
            <a:r>
              <a:rPr lang="en-US" altLang="en-US" dirty="0"/>
              <a:t> </a:t>
            </a:r>
            <a:r>
              <a:rPr lang="en-US" altLang="en-US" dirty="0" err="1"/>
              <a:t>pertama</a:t>
            </a:r>
            <a:r>
              <a:rPr lang="en-US" altLang="en-US" dirty="0"/>
              <a:t> baby Louise Brown </a:t>
            </a:r>
            <a:r>
              <a:rPr lang="en-US" altLang="en-US" dirty="0" err="1"/>
              <a:t>lahir</a:t>
            </a:r>
            <a:r>
              <a:rPr lang="en-US" altLang="en-US" dirty="0"/>
              <a:t> di </a:t>
            </a:r>
            <a:r>
              <a:rPr lang="en-US" altLang="en-US" dirty="0" err="1"/>
              <a:t>Inggris</a:t>
            </a:r>
            <a:r>
              <a:rPr lang="en-US" altLang="en-US" dirty="0"/>
              <a:t> </a:t>
            </a:r>
            <a:r>
              <a:rPr lang="en-US" altLang="en-US" dirty="0" err="1"/>
              <a:t>tahun</a:t>
            </a:r>
            <a:r>
              <a:rPr lang="en-US" altLang="en-US" dirty="0"/>
              <a:t> 1978, </a:t>
            </a:r>
            <a:r>
              <a:rPr lang="en-US" altLang="en-US" dirty="0" err="1"/>
              <a:t>saat</a:t>
            </a:r>
            <a:r>
              <a:rPr lang="en-US" altLang="en-US" dirty="0"/>
              <a:t> </a:t>
            </a:r>
            <a:r>
              <a:rPr lang="en-US" altLang="en-US" dirty="0" err="1"/>
              <a:t>ini</a:t>
            </a:r>
            <a:r>
              <a:rPr lang="en-US" altLang="en-US" dirty="0"/>
              <a:t> </a:t>
            </a:r>
            <a:r>
              <a:rPr lang="en-US" altLang="en-US" dirty="0" err="1"/>
              <a:t>lebih</a:t>
            </a:r>
            <a:r>
              <a:rPr lang="en-US" altLang="en-US" dirty="0"/>
              <a:t> </a:t>
            </a:r>
            <a:r>
              <a:rPr lang="en-US" altLang="en-US" dirty="0" err="1"/>
              <a:t>dari</a:t>
            </a:r>
            <a:r>
              <a:rPr lang="en-US" altLang="en-US" dirty="0"/>
              <a:t> </a:t>
            </a:r>
            <a:r>
              <a:rPr lang="en-US" altLang="en-US" dirty="0" err="1"/>
              <a:t>satu</a:t>
            </a:r>
            <a:r>
              <a:rPr lang="en-US" altLang="en-US" dirty="0"/>
              <a:t> </a:t>
            </a:r>
            <a:r>
              <a:rPr lang="en-US" altLang="en-US" dirty="0" err="1"/>
              <a:t>juta</a:t>
            </a:r>
            <a:r>
              <a:rPr lang="en-US" altLang="en-US" dirty="0"/>
              <a:t> </a:t>
            </a:r>
            <a:r>
              <a:rPr lang="en-US" altLang="en-US" dirty="0" err="1"/>
              <a:t>lebih</a:t>
            </a:r>
            <a:r>
              <a:rPr lang="en-US" altLang="en-US" dirty="0"/>
              <a:t> </a:t>
            </a:r>
            <a:r>
              <a:rPr lang="en-US" altLang="en-US" dirty="0" err="1"/>
              <a:t>bayi</a:t>
            </a:r>
            <a:r>
              <a:rPr lang="en-US" altLang="en-US" dirty="0"/>
              <a:t> </a:t>
            </a:r>
            <a:r>
              <a:rPr lang="en-US" altLang="en-US" dirty="0" err="1"/>
              <a:t>lahir</a:t>
            </a:r>
            <a:r>
              <a:rPr lang="en-US" altLang="en-US" dirty="0"/>
              <a:t> </a:t>
            </a:r>
            <a:r>
              <a:rPr lang="en-US" altLang="en-US" dirty="0" err="1"/>
              <a:t>dengan</a:t>
            </a:r>
            <a:r>
              <a:rPr lang="en-US" altLang="en-US" dirty="0"/>
              <a:t> Assisted Reproduction</a:t>
            </a:r>
            <a:endParaRPr lang="en-US" dirty="0"/>
          </a:p>
        </p:txBody>
      </p:sp>
    </p:spTree>
    <p:extLst>
      <p:ext uri="{BB962C8B-B14F-4D97-AF65-F5344CB8AC3E}">
        <p14:creationId xmlns:p14="http://schemas.microsoft.com/office/powerpoint/2010/main" val="31050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7518-FCCD-40CF-A32D-C93BEB8E6509}"/>
              </a:ext>
            </a:extLst>
          </p:cNvPr>
          <p:cNvSpPr>
            <a:spLocks noGrp="1"/>
          </p:cNvSpPr>
          <p:nvPr>
            <p:ph type="title"/>
          </p:nvPr>
        </p:nvSpPr>
        <p:spPr>
          <a:xfrm>
            <a:off x="457200" y="248005"/>
            <a:ext cx="8229600" cy="1143000"/>
          </a:xfrm>
        </p:spPr>
        <p:txBody>
          <a:bodyPr/>
          <a:lstStyle/>
          <a:p>
            <a:r>
              <a:rPr lang="en-US" dirty="0"/>
              <a:t>ART vs Ethic</a:t>
            </a:r>
          </a:p>
        </p:txBody>
      </p:sp>
      <p:pic>
        <p:nvPicPr>
          <p:cNvPr id="4" name="Picture 8" descr="infertility Fig 10">
            <a:extLst>
              <a:ext uri="{FF2B5EF4-FFF2-40B4-BE49-F238E27FC236}">
                <a16:creationId xmlns:a16="http://schemas.microsoft.com/office/drawing/2014/main" id="{7CC01F7C-11D0-43A9-AAF2-EF6E495D69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8954" y="1591734"/>
            <a:ext cx="4686133" cy="30252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2CCB9EB-764E-4DF3-81C7-7CD59BCD09CD}"/>
              </a:ext>
            </a:extLst>
          </p:cNvPr>
          <p:cNvSpPr/>
          <p:nvPr/>
        </p:nvSpPr>
        <p:spPr>
          <a:xfrm>
            <a:off x="1265067" y="4943100"/>
            <a:ext cx="6511771" cy="646331"/>
          </a:xfrm>
          <a:prstGeom prst="rect">
            <a:avLst/>
          </a:prstGeom>
        </p:spPr>
        <p:txBody>
          <a:bodyPr wrap="square">
            <a:spAutoFit/>
          </a:bodyPr>
          <a:lstStyle/>
          <a:p>
            <a:r>
              <a:rPr lang="en-US" altLang="en-US" b="1" i="1" dirty="0"/>
              <a:t>Social Impacts of Assisted Reproductive Technology</a:t>
            </a:r>
          </a:p>
          <a:p>
            <a:r>
              <a:rPr lang="en-US" altLang="en-US" b="1" i="1" dirty="0"/>
              <a:t> </a:t>
            </a:r>
            <a:r>
              <a:rPr lang="en-US" altLang="en-US" b="1" i="1" dirty="0" err="1"/>
              <a:t>Sehingga</a:t>
            </a:r>
            <a:r>
              <a:rPr lang="en-US" altLang="en-US" b="1" i="1" dirty="0"/>
              <a:t> </a:t>
            </a:r>
            <a:r>
              <a:rPr lang="en-US" altLang="en-US" b="1" i="1" dirty="0" err="1"/>
              <a:t>perlu</a:t>
            </a:r>
            <a:r>
              <a:rPr lang="en-US" altLang="en-US" b="1" i="1" dirty="0"/>
              <a:t> </a:t>
            </a:r>
            <a:r>
              <a:rPr lang="en-US" altLang="en-US" b="1" i="1" dirty="0" err="1"/>
              <a:t>diatur</a:t>
            </a:r>
            <a:r>
              <a:rPr lang="en-US" altLang="en-US" b="1" i="1" dirty="0"/>
              <a:t> </a:t>
            </a:r>
            <a:r>
              <a:rPr lang="en-US" altLang="en-US" b="1" i="1" dirty="0" err="1"/>
              <a:t>dengan</a:t>
            </a:r>
            <a:r>
              <a:rPr lang="en-US" altLang="en-US" b="1" i="1" dirty="0"/>
              <a:t> </a:t>
            </a:r>
            <a:r>
              <a:rPr lang="en-US" altLang="en-US" b="1" i="1" dirty="0" err="1"/>
              <a:t>Etik</a:t>
            </a:r>
            <a:r>
              <a:rPr lang="en-US" altLang="en-US" b="1" i="1" dirty="0"/>
              <a:t> </a:t>
            </a:r>
            <a:r>
              <a:rPr lang="en-US" altLang="en-US" b="1" i="1" dirty="0" err="1"/>
              <a:t>kedokteran</a:t>
            </a:r>
            <a:endParaRPr lang="en-AU" altLang="en-US" b="1" i="1" dirty="0"/>
          </a:p>
        </p:txBody>
      </p:sp>
    </p:spTree>
    <p:extLst>
      <p:ext uri="{BB962C8B-B14F-4D97-AF65-F5344CB8AC3E}">
        <p14:creationId xmlns:p14="http://schemas.microsoft.com/office/powerpoint/2010/main" val="40839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3B46-9863-4324-BB99-EB3D7B6C702C}"/>
              </a:ext>
            </a:extLst>
          </p:cNvPr>
          <p:cNvSpPr>
            <a:spLocks noGrp="1"/>
          </p:cNvSpPr>
          <p:nvPr>
            <p:ph type="title"/>
          </p:nvPr>
        </p:nvSpPr>
        <p:spPr>
          <a:xfrm>
            <a:off x="457200" y="523213"/>
            <a:ext cx="8229600" cy="1143000"/>
          </a:xfrm>
        </p:spPr>
        <p:txBody>
          <a:bodyPr/>
          <a:lstStyle/>
          <a:p>
            <a:r>
              <a:rPr lang="en-US" altLang="ja-JP" sz="2400" b="1" dirty="0"/>
              <a:t>MAJOR ASSISTED REPRODUCTIVE TECHNOLOGIES (ART)</a:t>
            </a:r>
            <a:br>
              <a:rPr lang="en-US" altLang="ja-JP" sz="2400" b="1" dirty="0"/>
            </a:br>
            <a:endParaRPr lang="en-US" sz="2400" dirty="0"/>
          </a:p>
        </p:txBody>
      </p:sp>
      <p:sp>
        <p:nvSpPr>
          <p:cNvPr id="3" name="Content Placeholder 2">
            <a:extLst>
              <a:ext uri="{FF2B5EF4-FFF2-40B4-BE49-F238E27FC236}">
                <a16:creationId xmlns:a16="http://schemas.microsoft.com/office/drawing/2014/main" id="{324FEEE8-585A-4DD9-87F5-49231887BD14}"/>
              </a:ext>
            </a:extLst>
          </p:cNvPr>
          <p:cNvSpPr>
            <a:spLocks noGrp="1"/>
          </p:cNvSpPr>
          <p:nvPr>
            <p:ph idx="1"/>
          </p:nvPr>
        </p:nvSpPr>
        <p:spPr>
          <a:xfrm>
            <a:off x="173114" y="1094713"/>
            <a:ext cx="4114800" cy="4525963"/>
          </a:xfrm>
        </p:spPr>
        <p:txBody>
          <a:bodyPr/>
          <a:lstStyle/>
          <a:p>
            <a:endParaRPr lang="en-US" altLang="ja-JP" sz="1600" b="1" dirty="0"/>
          </a:p>
          <a:p>
            <a:r>
              <a:rPr lang="en-US" altLang="ja-JP" sz="1800" dirty="0"/>
              <a:t>Artificial insemination by donor or by husband (AID; AIH) </a:t>
            </a:r>
            <a:endParaRPr lang="en-AU" altLang="ja-JP" sz="1800" dirty="0"/>
          </a:p>
          <a:p>
            <a:r>
              <a:rPr lang="en-US" altLang="ja-JP" sz="1800" i="1" dirty="0"/>
              <a:t>In vitro</a:t>
            </a:r>
            <a:r>
              <a:rPr lang="en-US" altLang="ja-JP" sz="1800" dirty="0"/>
              <a:t> fertilization and embryo transfer (IVF-ET)</a:t>
            </a:r>
            <a:endParaRPr lang="en-AU" altLang="ja-JP" sz="1800" dirty="0"/>
          </a:p>
          <a:p>
            <a:r>
              <a:rPr lang="en-US" altLang="ja-JP" sz="1800" dirty="0"/>
              <a:t>Direct intra-peritoneal insemination (DIPI)</a:t>
            </a:r>
            <a:endParaRPr lang="en-AU" altLang="ja-JP" sz="1800" dirty="0"/>
          </a:p>
          <a:p>
            <a:r>
              <a:rPr lang="en-US" altLang="ja-JP" sz="1800" dirty="0"/>
              <a:t>Gamete intra-fallopian transfer (GIFT)</a:t>
            </a:r>
            <a:endParaRPr lang="en-AU" altLang="ja-JP" sz="1800" dirty="0"/>
          </a:p>
          <a:p>
            <a:r>
              <a:rPr lang="en-US" altLang="ja-JP" sz="1800" dirty="0"/>
              <a:t>Zygote intra-fallopian transfer (ZIFT)</a:t>
            </a:r>
            <a:endParaRPr lang="en-AU" altLang="ja-JP" sz="1800" dirty="0"/>
          </a:p>
          <a:p>
            <a:r>
              <a:rPr lang="en-US" altLang="ja-JP" sz="1800" dirty="0"/>
              <a:t>Intracytoplasmic sperm injection (ICSI)</a:t>
            </a:r>
            <a:endParaRPr lang="en-AU" altLang="ja-JP" sz="1800" dirty="0"/>
          </a:p>
          <a:p>
            <a:r>
              <a:rPr lang="en-US" altLang="ja-JP" sz="1800" dirty="0"/>
              <a:t>Sperm collection by way of microsurgery </a:t>
            </a:r>
            <a:endParaRPr lang="en-AU" altLang="ja-JP" sz="1800" dirty="0"/>
          </a:p>
          <a:p>
            <a:r>
              <a:rPr lang="en-US" altLang="ja-JP" sz="1800" dirty="0"/>
              <a:t>Embryo and sperm cryopreservation and storage</a:t>
            </a:r>
            <a:endParaRPr lang="en-AU" altLang="ja-JP" sz="1800" dirty="0"/>
          </a:p>
          <a:p>
            <a:endParaRPr lang="en-US" sz="1200" dirty="0"/>
          </a:p>
        </p:txBody>
      </p:sp>
      <p:sp>
        <p:nvSpPr>
          <p:cNvPr id="6" name="Rectangle 5">
            <a:extLst>
              <a:ext uri="{FF2B5EF4-FFF2-40B4-BE49-F238E27FC236}">
                <a16:creationId xmlns:a16="http://schemas.microsoft.com/office/drawing/2014/main" id="{D7AFB3F1-256B-4F04-8FEE-50E9DB288D4D}"/>
              </a:ext>
            </a:extLst>
          </p:cNvPr>
          <p:cNvSpPr/>
          <p:nvPr/>
        </p:nvSpPr>
        <p:spPr>
          <a:xfrm>
            <a:off x="4447713" y="1435003"/>
            <a:ext cx="4696287" cy="3416320"/>
          </a:xfrm>
          <a:prstGeom prst="rect">
            <a:avLst/>
          </a:prstGeom>
        </p:spPr>
        <p:txBody>
          <a:bodyPr wrap="square">
            <a:spAutoFit/>
          </a:bodyPr>
          <a:lstStyle/>
          <a:p>
            <a:pPr marL="457200" indent="-285750">
              <a:buFont typeface="Arial" panose="020B0604020202020204" pitchFamily="34" charset="0"/>
              <a:buChar char="•"/>
            </a:pPr>
            <a:r>
              <a:rPr lang="en-US" altLang="ja-JP" dirty="0"/>
              <a:t>Cytoplasmic transfer</a:t>
            </a:r>
            <a:endParaRPr lang="en-AU" altLang="ja-JP" dirty="0"/>
          </a:p>
          <a:p>
            <a:pPr marL="457200" indent="-285750">
              <a:buFont typeface="Arial" panose="020B0604020202020204" pitchFamily="34" charset="0"/>
              <a:buChar char="•"/>
            </a:pPr>
            <a:r>
              <a:rPr lang="en-US" altLang="ja-JP" dirty="0"/>
              <a:t> Preimplantation genetic diagnosis (PGD)</a:t>
            </a:r>
            <a:endParaRPr lang="en-US" altLang="ja-JP" dirty="0">
              <a:latin typeface="Calibri" panose="020F0502020204030204" pitchFamily="34" charset="0"/>
              <a:cs typeface="Calibri" panose="020F0502020204030204" pitchFamily="34" charset="0"/>
            </a:endParaRPr>
          </a:p>
          <a:p>
            <a:pPr marL="457200" indent="-285750">
              <a:buFont typeface="Arial" panose="020B0604020202020204" pitchFamily="34" charset="0"/>
              <a:buChar char="•"/>
            </a:pPr>
            <a:r>
              <a:rPr lang="en-US" altLang="ja-JP" dirty="0">
                <a:latin typeface="Calibri" panose="020F0502020204030204" pitchFamily="34" charset="0"/>
                <a:cs typeface="Calibri" panose="020F0502020204030204" pitchFamily="34" charset="0"/>
              </a:rPr>
              <a:t>Karyotyping and genetic manipulation</a:t>
            </a:r>
            <a:endParaRPr lang="en-AU" altLang="ja-JP" dirty="0">
              <a:latin typeface="Calibri" panose="020F0502020204030204" pitchFamily="34" charset="0"/>
              <a:cs typeface="Calibri" panose="020F0502020204030204" pitchFamily="34" charset="0"/>
            </a:endParaRPr>
          </a:p>
          <a:p>
            <a:pPr marL="457200" indent="-285750">
              <a:buFont typeface="Arial" panose="020B0604020202020204" pitchFamily="34" charset="0"/>
              <a:buChar char="•"/>
            </a:pPr>
            <a:r>
              <a:rPr lang="en-US" altLang="ja-JP" dirty="0">
                <a:latin typeface="Calibri" panose="020F0502020204030204" pitchFamily="34" charset="0"/>
                <a:cs typeface="Calibri" panose="020F0502020204030204" pitchFamily="34" charset="0"/>
              </a:rPr>
              <a:t>Tissue banking</a:t>
            </a:r>
            <a:endParaRPr lang="en-AU" altLang="ja-JP" dirty="0">
              <a:latin typeface="Calibri" panose="020F0502020204030204" pitchFamily="34" charset="0"/>
              <a:cs typeface="Calibri" panose="020F0502020204030204" pitchFamily="34" charset="0"/>
            </a:endParaRPr>
          </a:p>
          <a:p>
            <a:pPr marL="457200" indent="-285750">
              <a:buFont typeface="Arial" panose="020B0604020202020204" pitchFamily="34" charset="0"/>
              <a:buChar char="•"/>
            </a:pPr>
            <a:r>
              <a:rPr lang="en-US" altLang="ja-JP" dirty="0">
                <a:latin typeface="Calibri" panose="020F0502020204030204" pitchFamily="34" charset="0"/>
                <a:cs typeface="Calibri" panose="020F0502020204030204" pitchFamily="34" charset="0"/>
              </a:rPr>
              <a:t> Ovulation induction</a:t>
            </a:r>
            <a:endParaRPr lang="en-AU" altLang="ja-JP" dirty="0">
              <a:latin typeface="Calibri" panose="020F0502020204030204" pitchFamily="34" charset="0"/>
              <a:cs typeface="Calibri" panose="020F0502020204030204" pitchFamily="34" charset="0"/>
            </a:endParaRPr>
          </a:p>
          <a:p>
            <a:pPr marL="457200" indent="-285750">
              <a:buFont typeface="Arial" panose="020B0604020202020204" pitchFamily="34" charset="0"/>
              <a:buChar char="•"/>
            </a:pPr>
            <a:r>
              <a:rPr lang="en-US" altLang="ja-JP" dirty="0">
                <a:latin typeface="Calibri" panose="020F0502020204030204" pitchFamily="34" charset="0"/>
                <a:cs typeface="Calibri" panose="020F0502020204030204" pitchFamily="34" charset="0"/>
              </a:rPr>
              <a:t> Laparoscopy and hysteroscopy </a:t>
            </a:r>
            <a:endParaRPr lang="en-AU" altLang="ja-JP" dirty="0">
              <a:latin typeface="Calibri" panose="020F0502020204030204" pitchFamily="34" charset="0"/>
              <a:cs typeface="Calibri" panose="020F0502020204030204" pitchFamily="34" charset="0"/>
            </a:endParaRPr>
          </a:p>
          <a:p>
            <a:pPr marL="457200" indent="-285750">
              <a:buFont typeface="Arial" panose="020B0604020202020204" pitchFamily="34" charset="0"/>
              <a:buChar char="•"/>
            </a:pPr>
            <a:r>
              <a:rPr lang="en-US" altLang="ja-JP" dirty="0">
                <a:latin typeface="Calibri" panose="020F0502020204030204" pitchFamily="34" charset="0"/>
                <a:cs typeface="Calibri" panose="020F0502020204030204" pitchFamily="34" charset="0"/>
              </a:rPr>
              <a:t>Laser laparoscopy</a:t>
            </a:r>
            <a:endParaRPr lang="en-AU" altLang="ja-JP" dirty="0">
              <a:latin typeface="Calibri" panose="020F0502020204030204" pitchFamily="34" charset="0"/>
              <a:cs typeface="Calibri" panose="020F0502020204030204" pitchFamily="34" charset="0"/>
            </a:endParaRPr>
          </a:p>
          <a:p>
            <a:pPr marL="457200" indent="-285750">
              <a:buFont typeface="Arial" panose="020B0604020202020204" pitchFamily="34" charset="0"/>
              <a:buChar char="•"/>
            </a:pPr>
            <a:r>
              <a:rPr lang="en-US" altLang="ja-JP" dirty="0">
                <a:latin typeface="Calibri" panose="020F0502020204030204" pitchFamily="34" charset="0"/>
                <a:cs typeface="Calibri" panose="020F0502020204030204" pitchFamily="34" charset="0"/>
              </a:rPr>
              <a:t> </a:t>
            </a:r>
            <a:r>
              <a:rPr lang="en-US" altLang="ja-JP" dirty="0" err="1">
                <a:latin typeface="Calibri" panose="020F0502020204030204" pitchFamily="34" charset="0"/>
                <a:cs typeface="Calibri" panose="020F0502020204030204" pitchFamily="34" charset="0"/>
              </a:rPr>
              <a:t>Hystero</a:t>
            </a:r>
            <a:r>
              <a:rPr lang="en-US" altLang="ja-JP" dirty="0">
                <a:latin typeface="Calibri" panose="020F0502020204030204" pitchFamily="34" charset="0"/>
                <a:cs typeface="Calibri" panose="020F0502020204030204" pitchFamily="34" charset="0"/>
              </a:rPr>
              <a:t>-sonography</a:t>
            </a:r>
            <a:endParaRPr lang="en-AU" altLang="ja-JP" dirty="0">
              <a:latin typeface="Calibri" panose="020F0502020204030204" pitchFamily="34" charset="0"/>
              <a:cs typeface="Calibri" panose="020F0502020204030204" pitchFamily="34" charset="0"/>
            </a:endParaRPr>
          </a:p>
          <a:p>
            <a:pPr marL="457200" indent="-285750">
              <a:buFont typeface="Arial" panose="020B0604020202020204" pitchFamily="34" charset="0"/>
              <a:buChar char="•"/>
            </a:pPr>
            <a:r>
              <a:rPr lang="en-US" altLang="ja-JP" dirty="0">
                <a:latin typeface="Calibri" panose="020F0502020204030204" pitchFamily="34" charset="0"/>
                <a:cs typeface="Calibri" panose="020F0502020204030204" pitchFamily="34" charset="0"/>
              </a:rPr>
              <a:t> Ultrasound scanning</a:t>
            </a:r>
            <a:endParaRPr lang="en-AU" altLang="ja-JP" dirty="0">
              <a:latin typeface="Calibri" panose="020F0502020204030204" pitchFamily="34" charset="0"/>
              <a:cs typeface="Calibri" panose="020F0502020204030204" pitchFamily="34" charset="0"/>
            </a:endParaRPr>
          </a:p>
          <a:p>
            <a:pPr marL="457200" indent="-285750">
              <a:buFont typeface="Arial" panose="020B0604020202020204" pitchFamily="34" charset="0"/>
              <a:buChar char="•"/>
            </a:pPr>
            <a:r>
              <a:rPr lang="en-US" altLang="ja-JP" dirty="0">
                <a:latin typeface="Calibri" panose="020F0502020204030204" pitchFamily="34" charset="0"/>
                <a:cs typeface="Calibri" panose="020F0502020204030204" pitchFamily="34" charset="0"/>
              </a:rPr>
              <a:t> Egg and embryo donation</a:t>
            </a:r>
          </a:p>
          <a:p>
            <a:pPr marL="457200" indent="-285750">
              <a:buFont typeface="Arial" panose="020B0604020202020204" pitchFamily="34" charset="0"/>
              <a:buChar char="•"/>
            </a:pPr>
            <a:r>
              <a:rPr lang="en-US" altLang="ja-JP" dirty="0">
                <a:latin typeface="Calibri" panose="020F0502020204030204" pitchFamily="34" charset="0"/>
                <a:cs typeface="Calibri" panose="020F0502020204030204" pitchFamily="34" charset="0"/>
              </a:rPr>
              <a:t> Posthumous gamete donation</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2599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4317-175A-4DD2-BB23-812C465894C9}"/>
              </a:ext>
            </a:extLst>
          </p:cNvPr>
          <p:cNvSpPr>
            <a:spLocks noGrp="1"/>
          </p:cNvSpPr>
          <p:nvPr>
            <p:ph type="title"/>
          </p:nvPr>
        </p:nvSpPr>
        <p:spPr>
          <a:xfrm>
            <a:off x="457200" y="2707119"/>
            <a:ext cx="8229600" cy="1143000"/>
          </a:xfrm>
        </p:spPr>
        <p:txBody>
          <a:bodyPr/>
          <a:lstStyle/>
          <a:p>
            <a:r>
              <a:rPr lang="en-US" dirty="0" err="1"/>
              <a:t>Terima</a:t>
            </a:r>
            <a:r>
              <a:rPr lang="en-US" dirty="0"/>
              <a:t> Kasih</a:t>
            </a:r>
          </a:p>
        </p:txBody>
      </p:sp>
    </p:spTree>
    <p:extLst>
      <p:ext uri="{BB962C8B-B14F-4D97-AF65-F5344CB8AC3E}">
        <p14:creationId xmlns:p14="http://schemas.microsoft.com/office/powerpoint/2010/main" val="157356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242D-E349-41DD-AC51-547B1A936879}"/>
              </a:ext>
            </a:extLst>
          </p:cNvPr>
          <p:cNvSpPr>
            <a:spLocks noGrp="1"/>
          </p:cNvSpPr>
          <p:nvPr>
            <p:ph type="title"/>
          </p:nvPr>
        </p:nvSpPr>
        <p:spPr/>
        <p:txBody>
          <a:bodyPr/>
          <a:lstStyle/>
          <a:p>
            <a:r>
              <a:rPr lang="en-US" dirty="0" err="1"/>
              <a:t>Pengertian</a:t>
            </a:r>
            <a:endParaRPr lang="en-US" dirty="0"/>
          </a:p>
        </p:txBody>
      </p:sp>
      <p:sp>
        <p:nvSpPr>
          <p:cNvPr id="3" name="Content Placeholder 2">
            <a:extLst>
              <a:ext uri="{FF2B5EF4-FFF2-40B4-BE49-F238E27FC236}">
                <a16:creationId xmlns:a16="http://schemas.microsoft.com/office/drawing/2014/main" id="{26152D21-92F5-48D2-BFB9-6B23F77AA18F}"/>
              </a:ext>
            </a:extLst>
          </p:cNvPr>
          <p:cNvSpPr>
            <a:spLocks noGrp="1"/>
          </p:cNvSpPr>
          <p:nvPr>
            <p:ph idx="1"/>
          </p:nvPr>
        </p:nvSpPr>
        <p:spPr/>
        <p:txBody>
          <a:bodyPr/>
          <a:lstStyle/>
          <a:p>
            <a:r>
              <a:rPr lang="en-US" dirty="0" err="1"/>
              <a:t>Dalam</a:t>
            </a:r>
            <a:r>
              <a:rPr lang="en-US" dirty="0"/>
              <a:t> Bahasa </a:t>
            </a:r>
            <a:r>
              <a:rPr lang="en-US" dirty="0" err="1"/>
              <a:t>Inggris</a:t>
            </a:r>
            <a:r>
              <a:rPr lang="en-US" dirty="0"/>
              <a:t> </a:t>
            </a:r>
            <a:r>
              <a:rPr lang="en-US" dirty="0" err="1"/>
              <a:t>adalah</a:t>
            </a:r>
            <a:r>
              <a:rPr lang="en-US" dirty="0"/>
              <a:t> </a:t>
            </a:r>
            <a:r>
              <a:rPr lang="en-US" b="1" dirty="0"/>
              <a:t>Assisted reproductive technology</a:t>
            </a:r>
            <a:r>
              <a:rPr lang="en-US" dirty="0"/>
              <a:t> (</a:t>
            </a:r>
            <a:r>
              <a:rPr lang="en-US" b="1" dirty="0"/>
              <a:t>ART</a:t>
            </a:r>
            <a:r>
              <a:rPr lang="en-US" dirty="0"/>
              <a:t>)  </a:t>
            </a:r>
          </a:p>
          <a:p>
            <a:r>
              <a:rPr lang="en-US" dirty="0" err="1"/>
              <a:t>Yaitu</a:t>
            </a:r>
            <a:r>
              <a:rPr lang="en-US" dirty="0"/>
              <a:t> </a:t>
            </a:r>
            <a:r>
              <a:rPr lang="en-US" dirty="0" err="1"/>
              <a:t>suatu</a:t>
            </a:r>
            <a:r>
              <a:rPr lang="en-US" dirty="0"/>
              <a:t> </a:t>
            </a:r>
            <a:r>
              <a:rPr lang="en-US" dirty="0" err="1"/>
              <a:t>prosedur</a:t>
            </a:r>
            <a:r>
              <a:rPr lang="en-US" dirty="0"/>
              <a:t> </a:t>
            </a:r>
            <a:r>
              <a:rPr lang="en-US" dirty="0" err="1"/>
              <a:t>medis</a:t>
            </a:r>
            <a:r>
              <a:rPr lang="en-US" dirty="0"/>
              <a:t> yang </a:t>
            </a:r>
            <a:r>
              <a:rPr lang="en-US" dirty="0" err="1"/>
              <a:t>ditujukan</a:t>
            </a:r>
            <a:r>
              <a:rPr lang="en-US" dirty="0"/>
              <a:t> </a:t>
            </a:r>
            <a:r>
              <a:rPr lang="en-US" dirty="0" err="1"/>
              <a:t>untuk</a:t>
            </a:r>
            <a:r>
              <a:rPr lang="en-US" dirty="0"/>
              <a:t> </a:t>
            </a:r>
            <a:r>
              <a:rPr lang="en-US" dirty="0" err="1"/>
              <a:t>mengatasi</a:t>
            </a:r>
            <a:r>
              <a:rPr lang="en-US" dirty="0"/>
              <a:t> </a:t>
            </a:r>
            <a:r>
              <a:rPr lang="en-US" dirty="0" err="1"/>
              <a:t>infertilitas</a:t>
            </a:r>
            <a:r>
              <a:rPr lang="en-US" dirty="0"/>
              <a:t>.  </a:t>
            </a:r>
          </a:p>
          <a:p>
            <a:r>
              <a:rPr lang="en-US" dirty="0" err="1"/>
              <a:t>Termasuk</a:t>
            </a:r>
            <a:r>
              <a:rPr lang="en-US" dirty="0"/>
              <a:t> di </a:t>
            </a:r>
            <a:r>
              <a:rPr lang="en-US" dirty="0" err="1"/>
              <a:t>dalamnya</a:t>
            </a:r>
            <a:r>
              <a:rPr lang="en-US" dirty="0"/>
              <a:t> : </a:t>
            </a:r>
            <a:r>
              <a:rPr lang="en-US" dirty="0" err="1"/>
              <a:t>fertilisasi</a:t>
            </a:r>
            <a:r>
              <a:rPr lang="en-US" dirty="0"/>
              <a:t> in vitro (</a:t>
            </a:r>
            <a:r>
              <a:rPr lang="en-US" dirty="0" err="1"/>
              <a:t>bayi</a:t>
            </a:r>
            <a:r>
              <a:rPr lang="en-US" dirty="0"/>
              <a:t> </a:t>
            </a:r>
            <a:r>
              <a:rPr lang="en-US" dirty="0" err="1"/>
              <a:t>tabung</a:t>
            </a:r>
            <a:r>
              <a:rPr lang="en-US" dirty="0"/>
              <a:t>), intracytoplasmic sperm injection (ICSI), Cryopreservation </a:t>
            </a:r>
            <a:r>
              <a:rPr lang="en-US" dirty="0" err="1"/>
              <a:t>gamet</a:t>
            </a:r>
            <a:r>
              <a:rPr lang="en-US" dirty="0"/>
              <a:t> dan embryo dan juga </a:t>
            </a:r>
            <a:r>
              <a:rPr lang="en-US" dirty="0" err="1"/>
              <a:t>melibatkan</a:t>
            </a:r>
            <a:r>
              <a:rPr lang="en-US" dirty="0"/>
              <a:t> </a:t>
            </a:r>
            <a:r>
              <a:rPr lang="en-US" dirty="0" err="1"/>
              <a:t>pengobatan</a:t>
            </a:r>
            <a:r>
              <a:rPr lang="en-US" dirty="0"/>
              <a:t> </a:t>
            </a:r>
            <a:r>
              <a:rPr lang="en-US" dirty="0" err="1"/>
              <a:t>fertilitas</a:t>
            </a:r>
            <a:r>
              <a:rPr lang="en-US" dirty="0"/>
              <a:t>.  </a:t>
            </a:r>
          </a:p>
        </p:txBody>
      </p:sp>
    </p:spTree>
    <p:extLst>
      <p:ext uri="{BB962C8B-B14F-4D97-AF65-F5344CB8AC3E}">
        <p14:creationId xmlns:p14="http://schemas.microsoft.com/office/powerpoint/2010/main" val="125208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23DB5-9AEF-4C5A-99C3-F28B689AF424}"/>
              </a:ext>
            </a:extLst>
          </p:cNvPr>
          <p:cNvSpPr>
            <a:spLocks noGrp="1"/>
          </p:cNvSpPr>
          <p:nvPr>
            <p:ph type="title"/>
          </p:nvPr>
        </p:nvSpPr>
        <p:spPr/>
        <p:txBody>
          <a:bodyPr/>
          <a:lstStyle/>
          <a:p>
            <a:r>
              <a:rPr lang="en-US" dirty="0" err="1"/>
              <a:t>Pengertian</a:t>
            </a:r>
            <a:endParaRPr lang="en-US" dirty="0"/>
          </a:p>
        </p:txBody>
      </p:sp>
      <p:sp>
        <p:nvSpPr>
          <p:cNvPr id="3" name="Content Placeholder 2">
            <a:extLst>
              <a:ext uri="{FF2B5EF4-FFF2-40B4-BE49-F238E27FC236}">
                <a16:creationId xmlns:a16="http://schemas.microsoft.com/office/drawing/2014/main" id="{80B0866A-93C0-4B11-80D7-0D8A183C5E59}"/>
              </a:ext>
            </a:extLst>
          </p:cNvPr>
          <p:cNvSpPr>
            <a:spLocks noGrp="1"/>
          </p:cNvSpPr>
          <p:nvPr>
            <p:ph idx="1"/>
          </p:nvPr>
        </p:nvSpPr>
        <p:spPr/>
        <p:txBody>
          <a:bodyPr/>
          <a:lstStyle/>
          <a:p>
            <a:r>
              <a:rPr lang="en-US" dirty="0" err="1"/>
              <a:t>Pembahasan</a:t>
            </a:r>
            <a:r>
              <a:rPr lang="en-US" dirty="0"/>
              <a:t> </a:t>
            </a:r>
            <a:r>
              <a:rPr lang="en-US" dirty="0" err="1"/>
              <a:t>tentang</a:t>
            </a:r>
            <a:r>
              <a:rPr lang="en-US" dirty="0"/>
              <a:t> </a:t>
            </a:r>
            <a:r>
              <a:rPr lang="en-US" dirty="0" err="1"/>
              <a:t>fertilitas</a:t>
            </a:r>
            <a:r>
              <a:rPr lang="en-US" dirty="0"/>
              <a:t> juga </a:t>
            </a:r>
            <a:r>
              <a:rPr lang="en-US" dirty="0" err="1"/>
              <a:t>menyangkut</a:t>
            </a:r>
            <a:r>
              <a:rPr lang="en-US" dirty="0"/>
              <a:t> </a:t>
            </a:r>
            <a:r>
              <a:rPr lang="en-US" dirty="0" err="1"/>
              <a:t>pengobatan</a:t>
            </a:r>
            <a:r>
              <a:rPr lang="en-US" dirty="0"/>
              <a:t> </a:t>
            </a:r>
            <a:r>
              <a:rPr lang="en-US" dirty="0" err="1"/>
              <a:t>infertilitas</a:t>
            </a:r>
            <a:r>
              <a:rPr lang="en-US" dirty="0"/>
              <a:t>. </a:t>
            </a:r>
          </a:p>
          <a:p>
            <a:r>
              <a:rPr lang="en-US" dirty="0"/>
              <a:t>ART (</a:t>
            </a:r>
            <a:r>
              <a:rPr lang="en-US" b="1" dirty="0"/>
              <a:t>Assisted reproductive technology)  </a:t>
            </a:r>
            <a:r>
              <a:rPr lang="en-US" dirty="0" err="1"/>
              <a:t>meliputi</a:t>
            </a:r>
            <a:r>
              <a:rPr lang="en-US" dirty="0"/>
              <a:t> </a:t>
            </a:r>
            <a:r>
              <a:rPr lang="en-US" dirty="0" err="1"/>
              <a:t>masalah</a:t>
            </a:r>
            <a:r>
              <a:rPr lang="en-US" dirty="0"/>
              <a:t> </a:t>
            </a:r>
            <a:r>
              <a:rPr lang="en-US" dirty="0" err="1"/>
              <a:t>endokrin</a:t>
            </a:r>
            <a:r>
              <a:rPr lang="en-US" dirty="0"/>
              <a:t> </a:t>
            </a:r>
            <a:r>
              <a:rPr lang="en-US" dirty="0" err="1"/>
              <a:t>reproduktif</a:t>
            </a:r>
            <a:r>
              <a:rPr lang="en-US" dirty="0"/>
              <a:t> dan </a:t>
            </a:r>
            <a:r>
              <a:rPr lang="en-US" dirty="0" err="1"/>
              <a:t>infertilitas</a:t>
            </a:r>
            <a:r>
              <a:rPr lang="en-US" dirty="0"/>
              <a:t>. </a:t>
            </a:r>
          </a:p>
          <a:p>
            <a:pPr marL="0" indent="0">
              <a:buNone/>
            </a:pPr>
            <a:r>
              <a:rPr lang="en-US" dirty="0"/>
              <a:t> </a:t>
            </a:r>
            <a:r>
              <a:rPr lang="en-US" dirty="0" err="1"/>
              <a:t>Beberapa</a:t>
            </a:r>
            <a:r>
              <a:rPr lang="en-US" dirty="0"/>
              <a:t> </a:t>
            </a:r>
            <a:r>
              <a:rPr lang="en-US" dirty="0" err="1"/>
              <a:t>bentuk</a:t>
            </a:r>
            <a:r>
              <a:rPr lang="en-US" dirty="0"/>
              <a:t> </a:t>
            </a:r>
            <a:r>
              <a:rPr lang="en-US" dirty="0" err="1"/>
              <a:t>lainnya</a:t>
            </a:r>
            <a:r>
              <a:rPr lang="en-US" dirty="0"/>
              <a:t> </a:t>
            </a:r>
            <a:r>
              <a:rPr lang="en-US" dirty="0" err="1"/>
              <a:t>adalah</a:t>
            </a:r>
            <a:r>
              <a:rPr lang="en-US" dirty="0"/>
              <a:t> </a:t>
            </a:r>
            <a:r>
              <a:rPr lang="en-US" dirty="0" err="1"/>
              <a:t>masalah</a:t>
            </a:r>
            <a:r>
              <a:rPr lang="en-US" dirty="0"/>
              <a:t> </a:t>
            </a:r>
            <a:r>
              <a:rPr lang="en-US" dirty="0" err="1"/>
              <a:t>genetis</a:t>
            </a:r>
            <a:r>
              <a:rPr lang="en-US" dirty="0"/>
              <a:t> (preimplantation genetic diagnosis)  </a:t>
            </a:r>
          </a:p>
          <a:p>
            <a:r>
              <a:rPr lang="en-US" dirty="0"/>
              <a:t>ART juga </a:t>
            </a:r>
            <a:r>
              <a:rPr lang="en-US" dirty="0" err="1"/>
              <a:t>mengenai</a:t>
            </a:r>
            <a:r>
              <a:rPr lang="en-US" dirty="0"/>
              <a:t> surrogacy (</a:t>
            </a:r>
            <a:r>
              <a:rPr lang="en-US" dirty="0" err="1"/>
              <a:t>ibu</a:t>
            </a:r>
            <a:r>
              <a:rPr lang="en-US" dirty="0"/>
              <a:t> </a:t>
            </a:r>
            <a:r>
              <a:rPr lang="en-US" dirty="0" err="1"/>
              <a:t>pengganti</a:t>
            </a:r>
            <a:r>
              <a:rPr lang="en-US" dirty="0"/>
              <a:t>) </a:t>
            </a:r>
            <a:r>
              <a:rPr lang="en-US" dirty="0" err="1"/>
              <a:t>meskipun</a:t>
            </a:r>
            <a:r>
              <a:rPr lang="en-US" dirty="0"/>
              <a:t> </a:t>
            </a:r>
            <a:r>
              <a:rPr lang="en-US" dirty="0" err="1"/>
              <a:t>tidak</a:t>
            </a:r>
            <a:r>
              <a:rPr lang="en-US" dirty="0"/>
              <a:t> </a:t>
            </a:r>
            <a:r>
              <a:rPr lang="en-US" dirty="0" err="1"/>
              <a:t>semua</a:t>
            </a:r>
            <a:r>
              <a:rPr lang="en-US" dirty="0"/>
              <a:t> </a:t>
            </a:r>
            <a:r>
              <a:rPr lang="en-US" dirty="0" err="1"/>
              <a:t>memerlukannya</a:t>
            </a:r>
            <a:endParaRPr lang="en-US" dirty="0"/>
          </a:p>
        </p:txBody>
      </p:sp>
    </p:spTree>
    <p:extLst>
      <p:ext uri="{BB962C8B-B14F-4D97-AF65-F5344CB8AC3E}">
        <p14:creationId xmlns:p14="http://schemas.microsoft.com/office/powerpoint/2010/main" val="258793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5676-ECAC-4818-B56D-77B4756553C3}"/>
              </a:ext>
            </a:extLst>
          </p:cNvPr>
          <p:cNvSpPr>
            <a:spLocks noGrp="1"/>
          </p:cNvSpPr>
          <p:nvPr>
            <p:ph type="title"/>
          </p:nvPr>
        </p:nvSpPr>
        <p:spPr/>
        <p:txBody>
          <a:bodyPr/>
          <a:lstStyle/>
          <a:p>
            <a:r>
              <a:rPr lang="en-US" dirty="0" err="1"/>
              <a:t>Peranan</a:t>
            </a:r>
            <a:r>
              <a:rPr lang="en-US" dirty="0"/>
              <a:t> </a:t>
            </a:r>
            <a:r>
              <a:rPr lang="en-US" dirty="0" err="1"/>
              <a:t>Sistem</a:t>
            </a:r>
            <a:r>
              <a:rPr lang="en-US" dirty="0"/>
              <a:t> </a:t>
            </a:r>
            <a:r>
              <a:rPr lang="en-US" dirty="0" err="1"/>
              <a:t>Reproduksi</a:t>
            </a:r>
            <a:endParaRPr lang="en-US" dirty="0"/>
          </a:p>
        </p:txBody>
      </p:sp>
      <p:sp>
        <p:nvSpPr>
          <p:cNvPr id="3" name="Content Placeholder 2">
            <a:extLst>
              <a:ext uri="{FF2B5EF4-FFF2-40B4-BE49-F238E27FC236}">
                <a16:creationId xmlns:a16="http://schemas.microsoft.com/office/drawing/2014/main" id="{6D611D2B-4C11-4723-AE58-98B9AEA79FA7}"/>
              </a:ext>
            </a:extLst>
          </p:cNvPr>
          <p:cNvSpPr>
            <a:spLocks noGrp="1"/>
          </p:cNvSpPr>
          <p:nvPr>
            <p:ph idx="1"/>
          </p:nvPr>
        </p:nvSpPr>
        <p:spPr>
          <a:xfrm>
            <a:off x="759040" y="1271726"/>
            <a:ext cx="8229600" cy="4525963"/>
          </a:xfrm>
        </p:spPr>
        <p:txBody>
          <a:bodyPr/>
          <a:lstStyle/>
          <a:p>
            <a:r>
              <a:rPr lang="en-US" altLang="en-US" dirty="0" err="1"/>
              <a:t>Secara</a:t>
            </a:r>
            <a:r>
              <a:rPr lang="en-US" altLang="en-US" dirty="0"/>
              <a:t> </a:t>
            </a:r>
            <a:r>
              <a:rPr lang="en-US" altLang="en-US" dirty="0" err="1"/>
              <a:t>keseluruah</a:t>
            </a:r>
            <a:r>
              <a:rPr lang="en-US" altLang="en-US" dirty="0"/>
              <a:t> </a:t>
            </a:r>
            <a:r>
              <a:rPr lang="en-US" altLang="en-US" dirty="0" err="1"/>
              <a:t>kemampuan</a:t>
            </a:r>
            <a:r>
              <a:rPr lang="en-US" altLang="en-US" dirty="0"/>
              <a:t> </a:t>
            </a:r>
            <a:r>
              <a:rPr lang="en-US" altLang="en-US" dirty="0" err="1"/>
              <a:t>untuk</a:t>
            </a:r>
            <a:r>
              <a:rPr lang="en-US" altLang="en-US" dirty="0"/>
              <a:t> </a:t>
            </a:r>
            <a:r>
              <a:rPr lang="en-US" altLang="en-US" dirty="0" err="1"/>
              <a:t>mempertahankan</a:t>
            </a:r>
            <a:r>
              <a:rPr lang="en-US" altLang="en-US" dirty="0"/>
              <a:t> </a:t>
            </a:r>
            <a:r>
              <a:rPr lang="en-US" altLang="en-US" dirty="0" err="1"/>
              <a:t>kehidupan</a:t>
            </a:r>
            <a:r>
              <a:rPr lang="en-US" altLang="en-US" dirty="0"/>
              <a:t> dan </a:t>
            </a:r>
            <a:r>
              <a:rPr lang="en-US" altLang="en-US" dirty="0" err="1"/>
              <a:t>kemampuan</a:t>
            </a:r>
            <a:r>
              <a:rPr lang="en-US" altLang="en-US" dirty="0"/>
              <a:t> </a:t>
            </a:r>
            <a:r>
              <a:rPr lang="en-US" altLang="en-US" dirty="0" err="1"/>
              <a:t>untuk</a:t>
            </a:r>
            <a:r>
              <a:rPr lang="en-US" altLang="en-US" dirty="0"/>
              <a:t> </a:t>
            </a:r>
            <a:r>
              <a:rPr lang="en-US" altLang="en-US" dirty="0" err="1"/>
              <a:t>dapat</a:t>
            </a:r>
            <a:r>
              <a:rPr lang="en-US" altLang="en-US" dirty="0"/>
              <a:t> </a:t>
            </a:r>
            <a:r>
              <a:rPr lang="en-US" altLang="en-US" dirty="0" err="1"/>
              <a:t>melahirkan</a:t>
            </a:r>
            <a:r>
              <a:rPr lang="en-US" altLang="en-US" dirty="0"/>
              <a:t> </a:t>
            </a:r>
            <a:r>
              <a:rPr lang="en-US" altLang="en-US" dirty="0" err="1"/>
              <a:t>anak</a:t>
            </a:r>
            <a:r>
              <a:rPr lang="en-US" altLang="en-US" dirty="0"/>
              <a:t> </a:t>
            </a:r>
            <a:r>
              <a:rPr lang="en-US" altLang="en-US" dirty="0" err="1"/>
              <a:t>tergantung</a:t>
            </a:r>
            <a:r>
              <a:rPr lang="en-US" altLang="en-US" dirty="0"/>
              <a:t> pada:   </a:t>
            </a:r>
          </a:p>
          <a:p>
            <a:pPr marL="0" indent="0">
              <a:buNone/>
            </a:pPr>
            <a:r>
              <a:rPr lang="en-US" altLang="en-US" dirty="0"/>
              <a:t>	1. gen </a:t>
            </a:r>
            <a:r>
              <a:rPr lang="en-US" altLang="en-US" dirty="0" err="1"/>
              <a:t>kita</a:t>
            </a:r>
            <a:endParaRPr lang="en-US" altLang="en-US" dirty="0"/>
          </a:p>
          <a:p>
            <a:pPr marL="0" indent="0">
              <a:buNone/>
            </a:pPr>
            <a:r>
              <a:rPr lang="en-US" altLang="en-US" dirty="0"/>
              <a:t>	2. </a:t>
            </a:r>
            <a:r>
              <a:rPr lang="en-US" altLang="en-US" dirty="0" err="1"/>
              <a:t>Kondisi</a:t>
            </a:r>
            <a:r>
              <a:rPr lang="en-US" altLang="en-US" dirty="0"/>
              <a:t> </a:t>
            </a:r>
            <a:r>
              <a:rPr lang="en-US" altLang="en-US" dirty="0" err="1"/>
              <a:t>dimana</a:t>
            </a:r>
            <a:r>
              <a:rPr lang="en-US" altLang="en-US" dirty="0"/>
              <a:t> </a:t>
            </a:r>
            <a:r>
              <a:rPr lang="en-US" altLang="en-US" dirty="0" err="1"/>
              <a:t>kita</a:t>
            </a:r>
            <a:r>
              <a:rPr lang="en-US" altLang="en-US" dirty="0"/>
              <a:t> </a:t>
            </a:r>
            <a:r>
              <a:rPr lang="en-US" altLang="en-US" dirty="0" err="1"/>
              <a:t>hidup</a:t>
            </a:r>
            <a:endParaRPr lang="en-US" altLang="en-US" dirty="0"/>
          </a:p>
          <a:p>
            <a:pPr marL="0" indent="0">
              <a:buNone/>
            </a:pPr>
            <a:r>
              <a:rPr lang="en-US" altLang="en-US" dirty="0"/>
              <a:t>	3. </a:t>
            </a:r>
            <a:r>
              <a:rPr lang="en-US" altLang="en-US" dirty="0" err="1"/>
              <a:t>Bagaimana</a:t>
            </a:r>
            <a:r>
              <a:rPr lang="en-US" altLang="en-US" dirty="0"/>
              <a:t> </a:t>
            </a:r>
            <a:r>
              <a:rPr lang="en-US" altLang="en-US" dirty="0" err="1"/>
              <a:t>kita</a:t>
            </a:r>
            <a:r>
              <a:rPr lang="en-US" altLang="en-US" dirty="0"/>
              <a:t> </a:t>
            </a:r>
            <a:r>
              <a:rPr lang="en-US" altLang="en-US" dirty="0" err="1"/>
              <a:t>berperilaku</a:t>
            </a:r>
            <a:endParaRPr lang="en-US" altLang="en-US" dirty="0"/>
          </a:p>
          <a:p>
            <a:endParaRPr lang="en-US" altLang="en-US" sz="2800" dirty="0"/>
          </a:p>
          <a:p>
            <a:pPr marL="0" indent="0">
              <a:buNone/>
            </a:pPr>
            <a:endParaRPr lang="en-AU" altLang="en-US" dirty="0"/>
          </a:p>
          <a:p>
            <a:pPr marL="0" indent="0">
              <a:buNone/>
            </a:pPr>
            <a:endParaRPr lang="en-US" dirty="0"/>
          </a:p>
        </p:txBody>
      </p:sp>
    </p:spTree>
    <p:extLst>
      <p:ext uri="{BB962C8B-B14F-4D97-AF65-F5344CB8AC3E}">
        <p14:creationId xmlns:p14="http://schemas.microsoft.com/office/powerpoint/2010/main" val="398978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56A3-9949-4D20-A242-75AFAA2A154C}"/>
              </a:ext>
            </a:extLst>
          </p:cNvPr>
          <p:cNvSpPr>
            <a:spLocks noGrp="1"/>
          </p:cNvSpPr>
          <p:nvPr>
            <p:ph type="title"/>
          </p:nvPr>
        </p:nvSpPr>
        <p:spPr/>
        <p:txBody>
          <a:bodyPr/>
          <a:lstStyle/>
          <a:p>
            <a:r>
              <a:rPr lang="en-US" dirty="0" err="1"/>
              <a:t>Peranan</a:t>
            </a:r>
            <a:r>
              <a:rPr lang="en-US" dirty="0"/>
              <a:t> </a:t>
            </a:r>
            <a:r>
              <a:rPr lang="en-US" dirty="0" err="1"/>
              <a:t>Sistem</a:t>
            </a:r>
            <a:r>
              <a:rPr lang="en-US" dirty="0"/>
              <a:t> </a:t>
            </a:r>
            <a:r>
              <a:rPr lang="en-US" dirty="0" err="1"/>
              <a:t>Reproduksi</a:t>
            </a:r>
            <a:endParaRPr lang="en-US" dirty="0"/>
          </a:p>
        </p:txBody>
      </p:sp>
      <p:sp>
        <p:nvSpPr>
          <p:cNvPr id="3" name="Content Placeholder 2">
            <a:extLst>
              <a:ext uri="{FF2B5EF4-FFF2-40B4-BE49-F238E27FC236}">
                <a16:creationId xmlns:a16="http://schemas.microsoft.com/office/drawing/2014/main" id="{FF428E15-3B78-4EB7-BC2C-D85F0F1649B9}"/>
              </a:ext>
            </a:extLst>
          </p:cNvPr>
          <p:cNvSpPr>
            <a:spLocks noGrp="1"/>
          </p:cNvSpPr>
          <p:nvPr>
            <p:ph idx="1"/>
          </p:nvPr>
        </p:nvSpPr>
        <p:spPr>
          <a:xfrm>
            <a:off x="634754" y="1600200"/>
            <a:ext cx="8229600" cy="4525963"/>
          </a:xfrm>
        </p:spPr>
        <p:txBody>
          <a:bodyPr/>
          <a:lstStyle/>
          <a:p>
            <a:r>
              <a:rPr lang="en-US" altLang="en-US" sz="2800" dirty="0" err="1"/>
              <a:t>Infertilitas</a:t>
            </a:r>
            <a:r>
              <a:rPr lang="en-US" altLang="en-US" sz="2800" dirty="0"/>
              <a:t> : </a:t>
            </a:r>
            <a:r>
              <a:rPr lang="en-US" altLang="en-US" sz="2800" dirty="0" err="1"/>
              <a:t>ketidakmampuan</a:t>
            </a:r>
            <a:r>
              <a:rPr lang="en-US" altLang="en-US" sz="2800" dirty="0"/>
              <a:t> </a:t>
            </a:r>
            <a:r>
              <a:rPr lang="en-US" altLang="en-US" sz="2800" dirty="0" err="1"/>
              <a:t>untuk</a:t>
            </a:r>
            <a:r>
              <a:rPr lang="en-US" altLang="en-US" sz="2800" dirty="0"/>
              <a:t> </a:t>
            </a:r>
            <a:r>
              <a:rPr lang="en-US" altLang="en-US" sz="2800" dirty="0" err="1"/>
              <a:t>mencapai</a:t>
            </a:r>
            <a:r>
              <a:rPr lang="en-US" altLang="en-US" sz="2800" dirty="0"/>
              <a:t> </a:t>
            </a:r>
            <a:r>
              <a:rPr lang="en-US" altLang="en-US" sz="2800" dirty="0" err="1"/>
              <a:t>kehamilan</a:t>
            </a:r>
            <a:endParaRPr lang="en-US" altLang="en-US" sz="2800" dirty="0"/>
          </a:p>
          <a:p>
            <a:r>
              <a:rPr lang="en-US" sz="2800" dirty="0" err="1"/>
              <a:t>Penyebab</a:t>
            </a:r>
            <a:r>
              <a:rPr lang="en-US" sz="2800" dirty="0"/>
              <a:t> </a:t>
            </a:r>
            <a:r>
              <a:rPr lang="en-US" sz="2800" dirty="0" err="1"/>
              <a:t>infertilitas</a:t>
            </a:r>
            <a:r>
              <a:rPr lang="en-US" sz="2800" dirty="0"/>
              <a:t> :</a:t>
            </a:r>
          </a:p>
          <a:p>
            <a:pPr marL="0" indent="0">
              <a:buNone/>
            </a:pPr>
            <a:r>
              <a:rPr lang="en-US" sz="2800" dirty="0"/>
              <a:t>	</a:t>
            </a:r>
            <a:r>
              <a:rPr lang="en-US" sz="2800" dirty="0" err="1"/>
              <a:t>Medis</a:t>
            </a:r>
            <a:r>
              <a:rPr lang="en-US" sz="2800" dirty="0"/>
              <a:t> :</a:t>
            </a:r>
          </a:p>
          <a:p>
            <a:pPr marL="0" indent="0">
              <a:buNone/>
            </a:pPr>
            <a:r>
              <a:rPr lang="en-US" sz="2800" dirty="0"/>
              <a:t>		- </a:t>
            </a:r>
            <a:r>
              <a:rPr lang="en-US" sz="2800" dirty="0" err="1"/>
              <a:t>Saat</a:t>
            </a:r>
            <a:r>
              <a:rPr lang="en-US" sz="2800" dirty="0"/>
              <a:t> 12 </a:t>
            </a:r>
            <a:r>
              <a:rPr lang="en-US" sz="2800" dirty="0" err="1"/>
              <a:t>bulan</a:t>
            </a:r>
            <a:r>
              <a:rPr lang="en-US" sz="2800" dirty="0"/>
              <a:t> </a:t>
            </a:r>
            <a:r>
              <a:rPr lang="en-US" sz="2800" dirty="0" err="1"/>
              <a:t>setelah</a:t>
            </a:r>
            <a:r>
              <a:rPr lang="en-US" sz="2800" dirty="0"/>
              <a:t> intercourse  </a:t>
            </a:r>
          </a:p>
          <a:p>
            <a:pPr marL="0" indent="0">
              <a:buNone/>
            </a:pPr>
            <a:r>
              <a:rPr lang="en-US" sz="2800" dirty="0"/>
              <a:t>                       </a:t>
            </a:r>
            <a:r>
              <a:rPr lang="en-US" sz="2800" dirty="0" err="1"/>
              <a:t>atau</a:t>
            </a:r>
            <a:r>
              <a:rPr lang="en-US" sz="2800" dirty="0"/>
              <a:t> </a:t>
            </a:r>
            <a:r>
              <a:rPr lang="en-US" sz="2800" dirty="0" err="1"/>
              <a:t>menikah</a:t>
            </a:r>
            <a:r>
              <a:rPr lang="en-US" sz="2800" dirty="0"/>
              <a:t> </a:t>
            </a:r>
            <a:r>
              <a:rPr lang="en-US" sz="2800" dirty="0" err="1"/>
              <a:t>belum</a:t>
            </a:r>
            <a:r>
              <a:rPr lang="en-US" sz="2800" dirty="0"/>
              <a:t> </a:t>
            </a:r>
            <a:r>
              <a:rPr lang="en-US" sz="2800" dirty="0" err="1"/>
              <a:t>mempunyai</a:t>
            </a:r>
            <a:endParaRPr lang="en-US" sz="2800" dirty="0"/>
          </a:p>
          <a:p>
            <a:pPr marL="0" indent="0">
              <a:buNone/>
            </a:pPr>
            <a:r>
              <a:rPr lang="en-US" sz="2800" dirty="0"/>
              <a:t>		   </a:t>
            </a:r>
            <a:r>
              <a:rPr lang="en-US" sz="2800" dirty="0" err="1"/>
              <a:t>anak</a:t>
            </a:r>
            <a:endParaRPr lang="en-US" sz="2800" dirty="0"/>
          </a:p>
          <a:p>
            <a:pPr marL="0" indent="0">
              <a:buNone/>
            </a:pPr>
            <a:r>
              <a:rPr lang="en-US" altLang="en-US" sz="2800" b="1" dirty="0"/>
              <a:t>		- </a:t>
            </a:r>
            <a:r>
              <a:rPr lang="en-US" altLang="en-US" sz="2800" dirty="0" err="1"/>
              <a:t>Gangguan</a:t>
            </a:r>
            <a:r>
              <a:rPr lang="en-US" altLang="en-US" sz="2800" dirty="0"/>
              <a:t> </a:t>
            </a:r>
            <a:r>
              <a:rPr lang="en-US" altLang="en-US" sz="2800" dirty="0" err="1"/>
              <a:t>fisik</a:t>
            </a:r>
            <a:r>
              <a:rPr lang="en-US" altLang="en-US" sz="2800" dirty="0"/>
              <a:t> </a:t>
            </a:r>
            <a:r>
              <a:rPr lang="en-US" altLang="en-US" sz="2800" dirty="0" err="1"/>
              <a:t>misalnya</a:t>
            </a:r>
            <a:r>
              <a:rPr lang="en-US" altLang="en-US" sz="2800" dirty="0"/>
              <a:t> </a:t>
            </a:r>
            <a:r>
              <a:rPr lang="en-US" altLang="en-US" sz="2800" dirty="0" err="1"/>
              <a:t>saluran</a:t>
            </a:r>
            <a:endParaRPr lang="en-US" altLang="en-US" sz="2800" dirty="0"/>
          </a:p>
          <a:p>
            <a:pPr marL="0" indent="0">
              <a:buNone/>
            </a:pPr>
            <a:r>
              <a:rPr lang="en-US" altLang="en-US" sz="2800" dirty="0"/>
              <a:t>                      tuba </a:t>
            </a:r>
            <a:r>
              <a:rPr lang="en-US" altLang="en-US" sz="2800" dirty="0" err="1"/>
              <a:t>falopii</a:t>
            </a:r>
            <a:r>
              <a:rPr lang="en-US" altLang="en-US" sz="2800" dirty="0"/>
              <a:t> </a:t>
            </a:r>
            <a:r>
              <a:rPr lang="en-US" altLang="en-US" sz="2800" dirty="0" err="1"/>
              <a:t>tertutup</a:t>
            </a:r>
            <a:endParaRPr lang="en-US" altLang="en-US" sz="2800" b="1" dirty="0"/>
          </a:p>
          <a:p>
            <a:pPr marL="0" indent="0">
              <a:buNone/>
            </a:pPr>
            <a:endParaRPr lang="en-US" dirty="0"/>
          </a:p>
        </p:txBody>
      </p:sp>
    </p:spTree>
    <p:extLst>
      <p:ext uri="{BB962C8B-B14F-4D97-AF65-F5344CB8AC3E}">
        <p14:creationId xmlns:p14="http://schemas.microsoft.com/office/powerpoint/2010/main" val="314137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2870-0330-4015-9331-520A52281638}"/>
              </a:ext>
            </a:extLst>
          </p:cNvPr>
          <p:cNvSpPr>
            <a:spLocks noGrp="1"/>
          </p:cNvSpPr>
          <p:nvPr>
            <p:ph type="title"/>
          </p:nvPr>
        </p:nvSpPr>
        <p:spPr/>
        <p:txBody>
          <a:bodyPr/>
          <a:lstStyle/>
          <a:p>
            <a:r>
              <a:rPr lang="en-US" dirty="0" err="1"/>
              <a:t>Peranan</a:t>
            </a:r>
            <a:r>
              <a:rPr lang="en-US" dirty="0"/>
              <a:t> </a:t>
            </a:r>
            <a:r>
              <a:rPr lang="en-US" dirty="0" err="1"/>
              <a:t>Sistem</a:t>
            </a:r>
            <a:r>
              <a:rPr lang="en-US" dirty="0"/>
              <a:t> </a:t>
            </a:r>
            <a:r>
              <a:rPr lang="en-US" dirty="0" err="1"/>
              <a:t>Reproduksi</a:t>
            </a:r>
            <a:endParaRPr lang="en-US" dirty="0"/>
          </a:p>
        </p:txBody>
      </p:sp>
      <p:sp>
        <p:nvSpPr>
          <p:cNvPr id="3" name="Content Placeholder 2">
            <a:extLst>
              <a:ext uri="{FF2B5EF4-FFF2-40B4-BE49-F238E27FC236}">
                <a16:creationId xmlns:a16="http://schemas.microsoft.com/office/drawing/2014/main" id="{5FB48BD7-55C7-4E83-A343-E710823F449D}"/>
              </a:ext>
            </a:extLst>
          </p:cNvPr>
          <p:cNvSpPr>
            <a:spLocks noGrp="1"/>
          </p:cNvSpPr>
          <p:nvPr>
            <p:ph idx="1"/>
          </p:nvPr>
        </p:nvSpPr>
        <p:spPr/>
        <p:txBody>
          <a:bodyPr/>
          <a:lstStyle/>
          <a:p>
            <a:pPr marL="0" indent="0">
              <a:buNone/>
            </a:pPr>
            <a:r>
              <a:rPr lang="en-US" dirty="0"/>
              <a:t> 			- </a:t>
            </a:r>
            <a:r>
              <a:rPr lang="en-US" sz="2800" dirty="0" err="1"/>
              <a:t>Sosial</a:t>
            </a:r>
            <a:endParaRPr lang="en-US" sz="2800" dirty="0"/>
          </a:p>
          <a:p>
            <a:pPr marL="0" indent="0">
              <a:buNone/>
            </a:pPr>
            <a:r>
              <a:rPr lang="en-US" sz="2800" dirty="0"/>
              <a:t>			</a:t>
            </a:r>
            <a:r>
              <a:rPr lang="en-US" sz="2800" dirty="0" err="1"/>
              <a:t>Sudah</a:t>
            </a:r>
            <a:r>
              <a:rPr lang="en-US" sz="2800" dirty="0"/>
              <a:t> </a:t>
            </a:r>
            <a:r>
              <a:rPr lang="en-US" sz="2800" dirty="0" err="1"/>
              <a:t>tidak</a:t>
            </a:r>
            <a:r>
              <a:rPr lang="en-US" sz="2800" dirty="0"/>
              <a:t> </a:t>
            </a:r>
            <a:r>
              <a:rPr lang="en-US" sz="2800" dirty="0" err="1"/>
              <a:t>menganut</a:t>
            </a:r>
            <a:endParaRPr lang="en-US" sz="2800" dirty="0"/>
          </a:p>
          <a:p>
            <a:pPr marL="0" indent="0">
              <a:buNone/>
            </a:pPr>
            <a:r>
              <a:rPr lang="en-US" sz="2800" dirty="0"/>
              <a:t>                                 </a:t>
            </a:r>
            <a:r>
              <a:rPr lang="en-US" sz="2800" dirty="0" err="1"/>
              <a:t>hubungan</a:t>
            </a:r>
            <a:r>
              <a:rPr lang="en-US" sz="2800" dirty="0"/>
              <a:t> </a:t>
            </a:r>
            <a:r>
              <a:rPr lang="en-US" sz="2800" dirty="0" err="1"/>
              <a:t>heteroseksual</a:t>
            </a:r>
            <a:endParaRPr lang="en-US" sz="2800" dirty="0"/>
          </a:p>
          <a:p>
            <a:pPr marL="0" indent="0">
              <a:buNone/>
            </a:pPr>
            <a:r>
              <a:rPr lang="en-US" sz="2800" dirty="0"/>
              <a:t>                               - </a:t>
            </a:r>
            <a:r>
              <a:rPr lang="en-US" sz="2800" dirty="0" err="1"/>
              <a:t>Ketidakmampuan</a:t>
            </a:r>
            <a:r>
              <a:rPr lang="en-US" sz="2800" dirty="0"/>
              <a:t> </a:t>
            </a:r>
            <a:r>
              <a:rPr lang="en-US" sz="2800" dirty="0" err="1"/>
              <a:t>untuk</a:t>
            </a:r>
            <a:endParaRPr lang="en-US" sz="2800" dirty="0"/>
          </a:p>
          <a:p>
            <a:pPr marL="0" indent="0">
              <a:buNone/>
            </a:pPr>
            <a:r>
              <a:rPr lang="en-US" sz="2800" dirty="0"/>
              <a:t>                                 </a:t>
            </a:r>
            <a:r>
              <a:rPr lang="en-US" sz="2800" dirty="0" err="1"/>
              <a:t>mengandung</a:t>
            </a:r>
            <a:r>
              <a:rPr lang="en-US" sz="2800" dirty="0"/>
              <a:t> </a:t>
            </a:r>
            <a:r>
              <a:rPr lang="en-US" sz="2800" dirty="0" err="1"/>
              <a:t>anak</a:t>
            </a:r>
            <a:endParaRPr lang="en-US" sz="2800" dirty="0"/>
          </a:p>
        </p:txBody>
      </p:sp>
    </p:spTree>
    <p:extLst>
      <p:ext uri="{BB962C8B-B14F-4D97-AF65-F5344CB8AC3E}">
        <p14:creationId xmlns:p14="http://schemas.microsoft.com/office/powerpoint/2010/main" val="2223105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EC6E7-2D26-42EC-A4F5-5E4AAB674F1E}"/>
              </a:ext>
            </a:extLst>
          </p:cNvPr>
          <p:cNvSpPr>
            <a:spLocks noGrp="1"/>
          </p:cNvSpPr>
          <p:nvPr>
            <p:ph type="title"/>
          </p:nvPr>
        </p:nvSpPr>
        <p:spPr/>
        <p:txBody>
          <a:bodyPr/>
          <a:lstStyle/>
          <a:p>
            <a:r>
              <a:rPr lang="en-US" dirty="0" err="1"/>
              <a:t>Peranan</a:t>
            </a:r>
            <a:r>
              <a:rPr lang="en-US" dirty="0"/>
              <a:t> </a:t>
            </a:r>
            <a:r>
              <a:rPr lang="en-US" dirty="0" err="1"/>
              <a:t>Sistem</a:t>
            </a:r>
            <a:r>
              <a:rPr lang="en-US" dirty="0"/>
              <a:t> </a:t>
            </a:r>
            <a:r>
              <a:rPr lang="en-US" dirty="0" err="1"/>
              <a:t>Reproduksi</a:t>
            </a:r>
            <a:endParaRPr lang="en-US" dirty="0"/>
          </a:p>
        </p:txBody>
      </p:sp>
      <p:sp>
        <p:nvSpPr>
          <p:cNvPr id="3" name="Content Placeholder 2">
            <a:extLst>
              <a:ext uri="{FF2B5EF4-FFF2-40B4-BE49-F238E27FC236}">
                <a16:creationId xmlns:a16="http://schemas.microsoft.com/office/drawing/2014/main" id="{812DBCF9-FAE6-4483-A60D-7CE5C84B07A7}"/>
              </a:ext>
            </a:extLst>
          </p:cNvPr>
          <p:cNvSpPr>
            <a:spLocks noGrp="1"/>
          </p:cNvSpPr>
          <p:nvPr>
            <p:ph idx="1"/>
          </p:nvPr>
        </p:nvSpPr>
        <p:spPr/>
        <p:txBody>
          <a:bodyPr/>
          <a:lstStyle/>
          <a:p>
            <a:r>
              <a:rPr lang="en-US" dirty="0" err="1"/>
              <a:t>Laporan</a:t>
            </a:r>
            <a:r>
              <a:rPr lang="en-US" dirty="0"/>
              <a:t> </a:t>
            </a:r>
            <a:r>
              <a:rPr lang="en-US" dirty="0" err="1"/>
              <a:t>infertilitas</a:t>
            </a:r>
            <a:r>
              <a:rPr lang="en-US" dirty="0"/>
              <a:t> </a:t>
            </a:r>
            <a:r>
              <a:rPr lang="en-US" dirty="0" err="1"/>
              <a:t>medis</a:t>
            </a:r>
            <a:endParaRPr lang="en-US" dirty="0"/>
          </a:p>
          <a:p>
            <a:pPr marL="0" indent="0">
              <a:buNone/>
            </a:pPr>
            <a:r>
              <a:rPr lang="en-US" dirty="0"/>
              <a:t>    </a:t>
            </a:r>
            <a:r>
              <a:rPr lang="en-US" dirty="0" err="1"/>
              <a:t>Penyebab</a:t>
            </a:r>
            <a:r>
              <a:rPr lang="en-US" dirty="0"/>
              <a:t> </a:t>
            </a:r>
            <a:r>
              <a:rPr lang="en-US" dirty="0" err="1"/>
              <a:t>infertilitas</a:t>
            </a:r>
            <a:endParaRPr lang="en-US" dirty="0"/>
          </a:p>
          <a:p>
            <a:pPr marL="0" indent="0">
              <a:buNone/>
            </a:pPr>
            <a:endParaRPr lang="en-US" dirty="0"/>
          </a:p>
        </p:txBody>
      </p:sp>
      <p:pic>
        <p:nvPicPr>
          <p:cNvPr id="4" name="Picture 8" descr="infertility Fig 03">
            <a:extLst>
              <a:ext uri="{FF2B5EF4-FFF2-40B4-BE49-F238E27FC236}">
                <a16:creationId xmlns:a16="http://schemas.microsoft.com/office/drawing/2014/main" id="{8121E04D-6CCC-46D5-A308-13E946615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795" y="3175910"/>
            <a:ext cx="4943475" cy="170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93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1222-F88F-49ED-9E95-3A5F25BB72D5}"/>
              </a:ext>
            </a:extLst>
          </p:cNvPr>
          <p:cNvSpPr>
            <a:spLocks noGrp="1"/>
          </p:cNvSpPr>
          <p:nvPr>
            <p:ph type="title"/>
          </p:nvPr>
        </p:nvSpPr>
        <p:spPr/>
        <p:txBody>
          <a:bodyPr/>
          <a:lstStyle/>
          <a:p>
            <a:r>
              <a:rPr lang="en-US" dirty="0" err="1"/>
              <a:t>Peranan</a:t>
            </a:r>
            <a:r>
              <a:rPr lang="en-US" dirty="0"/>
              <a:t> </a:t>
            </a:r>
            <a:r>
              <a:rPr lang="en-US" dirty="0" err="1"/>
              <a:t>Sistem</a:t>
            </a:r>
            <a:r>
              <a:rPr lang="en-US" dirty="0"/>
              <a:t> </a:t>
            </a:r>
            <a:r>
              <a:rPr lang="en-US" dirty="0" err="1"/>
              <a:t>Reproduksi</a:t>
            </a:r>
            <a:endParaRPr lang="en-US" dirty="0"/>
          </a:p>
        </p:txBody>
      </p:sp>
      <p:sp>
        <p:nvSpPr>
          <p:cNvPr id="3" name="Content Placeholder 2">
            <a:extLst>
              <a:ext uri="{FF2B5EF4-FFF2-40B4-BE49-F238E27FC236}">
                <a16:creationId xmlns:a16="http://schemas.microsoft.com/office/drawing/2014/main" id="{3580FCA4-ED53-4F1F-B446-DDFE0F8861BD}"/>
              </a:ext>
            </a:extLst>
          </p:cNvPr>
          <p:cNvSpPr>
            <a:spLocks noGrp="1"/>
          </p:cNvSpPr>
          <p:nvPr>
            <p:ph idx="1"/>
          </p:nvPr>
        </p:nvSpPr>
        <p:spPr/>
        <p:txBody>
          <a:bodyPr/>
          <a:lstStyle/>
          <a:p>
            <a:r>
              <a:rPr lang="en-US" dirty="0" err="1"/>
              <a:t>Infertilitas</a:t>
            </a:r>
            <a:r>
              <a:rPr lang="en-US" dirty="0"/>
              <a:t> pada </a:t>
            </a:r>
            <a:r>
              <a:rPr lang="en-US" dirty="0" err="1"/>
              <a:t>wanita</a:t>
            </a:r>
            <a:endParaRPr lang="en-US" dirty="0"/>
          </a:p>
          <a:p>
            <a:endParaRPr lang="en-US" dirty="0"/>
          </a:p>
          <a:p>
            <a:pPr marL="0" indent="0">
              <a:buNone/>
            </a:pPr>
            <a:endParaRPr lang="en-US" dirty="0"/>
          </a:p>
        </p:txBody>
      </p:sp>
      <p:pic>
        <p:nvPicPr>
          <p:cNvPr id="4" name="Picture 9" descr="infertility Fig 04">
            <a:extLst>
              <a:ext uri="{FF2B5EF4-FFF2-40B4-BE49-F238E27FC236}">
                <a16:creationId xmlns:a16="http://schemas.microsoft.com/office/drawing/2014/main" id="{9DBBB4A7-3111-42F8-8188-2F34814FE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231" y="2364142"/>
            <a:ext cx="6048375" cy="244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764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3E7D-44C7-46E4-8F33-51E04EC291DC}"/>
              </a:ext>
            </a:extLst>
          </p:cNvPr>
          <p:cNvSpPr>
            <a:spLocks noGrp="1"/>
          </p:cNvSpPr>
          <p:nvPr>
            <p:ph type="title"/>
          </p:nvPr>
        </p:nvSpPr>
        <p:spPr/>
        <p:txBody>
          <a:bodyPr/>
          <a:lstStyle/>
          <a:p>
            <a:r>
              <a:rPr lang="en-US" dirty="0" err="1"/>
              <a:t>Peranan</a:t>
            </a:r>
            <a:r>
              <a:rPr lang="en-US" dirty="0"/>
              <a:t> </a:t>
            </a:r>
            <a:r>
              <a:rPr lang="en-US" dirty="0" err="1"/>
              <a:t>Sistem</a:t>
            </a:r>
            <a:r>
              <a:rPr lang="en-US" dirty="0"/>
              <a:t> </a:t>
            </a:r>
            <a:r>
              <a:rPr lang="en-US" dirty="0" err="1"/>
              <a:t>Reproduksi</a:t>
            </a:r>
            <a:endParaRPr lang="en-US" dirty="0"/>
          </a:p>
        </p:txBody>
      </p:sp>
      <p:sp>
        <p:nvSpPr>
          <p:cNvPr id="3" name="Content Placeholder 2">
            <a:extLst>
              <a:ext uri="{FF2B5EF4-FFF2-40B4-BE49-F238E27FC236}">
                <a16:creationId xmlns:a16="http://schemas.microsoft.com/office/drawing/2014/main" id="{A0EF5A5D-4C4B-43B8-AA41-C3FBD9134062}"/>
              </a:ext>
            </a:extLst>
          </p:cNvPr>
          <p:cNvSpPr>
            <a:spLocks noGrp="1"/>
          </p:cNvSpPr>
          <p:nvPr>
            <p:ph idx="1"/>
          </p:nvPr>
        </p:nvSpPr>
        <p:spPr>
          <a:xfrm>
            <a:off x="457200" y="1271726"/>
            <a:ext cx="8229600" cy="4525963"/>
          </a:xfrm>
        </p:spPr>
        <p:txBody>
          <a:bodyPr/>
          <a:lstStyle/>
          <a:p>
            <a:r>
              <a:rPr lang="en-US" dirty="0" err="1"/>
              <a:t>Infertilitas</a:t>
            </a:r>
            <a:r>
              <a:rPr lang="en-US" dirty="0"/>
              <a:t> pada </a:t>
            </a:r>
            <a:r>
              <a:rPr lang="en-US" dirty="0" err="1"/>
              <a:t>laki-laki</a:t>
            </a:r>
            <a:endParaRPr lang="en-US" dirty="0"/>
          </a:p>
          <a:p>
            <a:pPr marL="0" indent="0">
              <a:buNone/>
            </a:pPr>
            <a:endParaRPr lang="en-US" dirty="0"/>
          </a:p>
        </p:txBody>
      </p:sp>
      <p:pic>
        <p:nvPicPr>
          <p:cNvPr id="4" name="Picture 8" descr="infertility Fig 05">
            <a:extLst>
              <a:ext uri="{FF2B5EF4-FFF2-40B4-BE49-F238E27FC236}">
                <a16:creationId xmlns:a16="http://schemas.microsoft.com/office/drawing/2014/main" id="{99069C1B-6CD4-419A-974A-E92F11E8E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096" y="1923809"/>
            <a:ext cx="6713807" cy="380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239954"/>
      </p:ext>
    </p:extLst>
  </p:cSld>
  <p:clrMapOvr>
    <a:masterClrMapping/>
  </p:clrMapOvr>
</p:sld>
</file>

<file path=ppt/theme/theme1.xml><?xml version="1.0" encoding="utf-8"?>
<a:theme xmlns:a="http://schemas.openxmlformats.org/drawingml/2006/main" name="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 id="{181BFA7E-2E6B-4CE9-AE9B-A76D4AF840BD}" vid="{CB2ACEFC-D31A-45AB-9578-54FBBE40AD8A}"/>
    </a:ext>
  </a:extLst>
</a:theme>
</file>

<file path=docProps/app.xml><?xml version="1.0" encoding="utf-8"?>
<Properties xmlns="http://schemas.openxmlformats.org/officeDocument/2006/extended-properties" xmlns:vt="http://schemas.openxmlformats.org/officeDocument/2006/docPropsVTypes">
  <Template>EU</Template>
  <TotalTime>259</TotalTime>
  <Words>560</Words>
  <Application>Microsoft Office PowerPoint</Application>
  <PresentationFormat>On-screen Show (4:3)</PresentationFormat>
  <Paragraphs>97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EU</vt:lpstr>
      <vt:lpstr> Teknologi Reproduksi Kuliah 2 Pengertian dan Peranan Sistem Reproduksi pada manusia </vt:lpstr>
      <vt:lpstr>Pengertian</vt:lpstr>
      <vt:lpstr>Pengertian</vt:lpstr>
      <vt:lpstr>Peranan Sistem Reproduksi</vt:lpstr>
      <vt:lpstr>Peranan Sistem Reproduksi</vt:lpstr>
      <vt:lpstr>Peranan Sistem Reproduksi</vt:lpstr>
      <vt:lpstr>Peranan Sistem Reproduksi</vt:lpstr>
      <vt:lpstr>Peranan Sistem Reproduksi</vt:lpstr>
      <vt:lpstr>Peranan Sistem Reproduksi</vt:lpstr>
      <vt:lpstr>Peranan Sistem Reproduksi</vt:lpstr>
      <vt:lpstr>Peranan Sistem Reproduksi</vt:lpstr>
      <vt:lpstr>Peranan Sistem Reproduksi</vt:lpstr>
      <vt:lpstr>Peranan Sistem Reproduksi</vt:lpstr>
      <vt:lpstr>Populasi Penduduk, Kemiskinan dan perkembangan</vt:lpstr>
      <vt:lpstr>PowerPoint Presentation</vt:lpstr>
      <vt:lpstr>Assisted Reproducation</vt:lpstr>
      <vt:lpstr>ART vs Ethic</vt:lpstr>
      <vt:lpstr>MAJOR ASSISTED REPRODUCTIVE TECHNOLOGIES (ART) </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Aroem Naroeni</dc:creator>
  <cp:lastModifiedBy>Aroem Naroeni</cp:lastModifiedBy>
  <cp:revision>23</cp:revision>
  <dcterms:created xsi:type="dcterms:W3CDTF">2019-03-26T13:57:34Z</dcterms:created>
  <dcterms:modified xsi:type="dcterms:W3CDTF">2019-03-27T04:37:37Z</dcterms:modified>
</cp:coreProperties>
</file>