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handoutMasterIdLst>
    <p:handoutMasterId r:id="rId29"/>
  </p:handoutMasterIdLst>
  <p:sldIdLst>
    <p:sldId id="271" r:id="rId2"/>
    <p:sldId id="256" r:id="rId3"/>
    <p:sldId id="277" r:id="rId4"/>
    <p:sldId id="257" r:id="rId5"/>
    <p:sldId id="290" r:id="rId6"/>
    <p:sldId id="258" r:id="rId7"/>
    <p:sldId id="263" r:id="rId8"/>
    <p:sldId id="294" r:id="rId9"/>
    <p:sldId id="279" r:id="rId10"/>
    <p:sldId id="259" r:id="rId11"/>
    <p:sldId id="260" r:id="rId12"/>
    <p:sldId id="296" r:id="rId13"/>
    <p:sldId id="307" r:id="rId14"/>
    <p:sldId id="309" r:id="rId15"/>
    <p:sldId id="297" r:id="rId16"/>
    <p:sldId id="298" r:id="rId17"/>
    <p:sldId id="288" r:id="rId18"/>
    <p:sldId id="265" r:id="rId19"/>
    <p:sldId id="299" r:id="rId20"/>
    <p:sldId id="280" r:id="rId21"/>
    <p:sldId id="273" r:id="rId22"/>
    <p:sldId id="274" r:id="rId23"/>
    <p:sldId id="283" r:id="rId24"/>
    <p:sldId id="261" r:id="rId25"/>
    <p:sldId id="264" r:id="rId26"/>
    <p:sldId id="282" r:id="rId27"/>
    <p:sldId id="310" r:id="rId28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78A4C96-8A02-435F-B0D8-38C990E37B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AEF9ABB-0CB0-46F0-B967-4D9C4671D1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6C1FF377-577B-4E22-BE30-635C9BF398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7A609EC8-9F0A-4493-95B8-C7CFEBFCD5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DDAF08-39ED-438F-AF1B-5A35AA4CDB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22F6D-BC92-4E35-B3B3-732C0441D80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BA9B-0D3F-42F3-9881-0FA6B29569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3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8B15E-AFA2-4318-B7A8-2B72D671BD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5984CFEA-A90A-48ED-BC97-C52FAA029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41BAB881-E03B-4D10-B0E4-AEA49212C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1424B2CF-B4D9-4D30-886B-C771901DB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C0D20-6D03-4981-B135-54F60D3C4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8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0B1A-2792-4680-86BB-0197F2491D8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71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A923-E4D5-4A99-B16B-8AD1DEA03B0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3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9BCDA-5F8C-40BB-A47A-994581EE55F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1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D9F4A-1071-4BD3-9DBF-1E50A1AB73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D1940-9D1D-454C-B454-D93AA7C4231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192BC-5EC0-4000-8991-F0B32708133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7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48013-1E43-4E2B-A9A9-4ED00DB7E77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0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F5608-1D62-40D9-92C5-8C5B50D75C3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4B0C8BDC-B2CD-499D-8DDA-7F3E8B47C3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.jpg">
            <a:extLst>
              <a:ext uri="{FF2B5EF4-FFF2-40B4-BE49-F238E27FC236}">
                <a16:creationId xmlns:a16="http://schemas.microsoft.com/office/drawing/2014/main" id="{0F26B26C-B72E-4C8A-9B49-8A101BE3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4572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4F9C1AA7-1C08-4E05-A1C9-96CB2C324D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981200"/>
            <a:ext cx="7772400" cy="3336925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Teknologi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Reproduksi</a:t>
            </a:r>
            <a:br>
              <a:rPr lang="en-US" altLang="en-US" sz="28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Kuliah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3</a:t>
            </a:r>
            <a:br>
              <a:rPr lang="en-US" altLang="en-US" sz="28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US" altLang="en-US" sz="2800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Sistem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Reproduksi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Pria</a:t>
            </a:r>
            <a:endParaRPr lang="en-US" altLang="en-US" sz="2800" dirty="0">
              <a:solidFill>
                <a:schemeClr val="bg1"/>
              </a:solidFill>
              <a:latin typeface="+mn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F8E2E08-4509-427E-838C-EBC9E681A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700" dirty="0" err="1">
                <a:ea typeface="ＭＳ Ｐゴシック" panose="020B0600070205080204" pitchFamily="34" charset="-128"/>
              </a:rPr>
              <a:t>Struktur</a:t>
            </a:r>
            <a:r>
              <a:rPr lang="en-US" altLang="en-US" sz="6700" dirty="0">
                <a:ea typeface="ＭＳ Ｐゴシック" panose="020B0600070205080204" pitchFamily="34" charset="-128"/>
              </a:rPr>
              <a:t> </a:t>
            </a:r>
            <a:r>
              <a:rPr lang="en-US" altLang="en-US" sz="6700" dirty="0" err="1">
                <a:ea typeface="ＭＳ Ｐゴシック" panose="020B0600070205080204" pitchFamily="34" charset="-128"/>
              </a:rPr>
              <a:t>Dalam</a:t>
            </a:r>
            <a:endParaRPr lang="en-US" altLang="en-US" sz="6700" dirty="0">
              <a:ea typeface="ＭＳ Ｐゴシック" panose="020B0600070205080204" pitchFamily="34" charset="-128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232CD5F-4789-4593-94A0-BAB2989A07D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" y="1600200"/>
            <a:ext cx="4038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5000" dirty="0"/>
              <a:t>Urethra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</a:rPr>
              <a:t>Semen </a:t>
            </a:r>
            <a:r>
              <a:rPr lang="en-US" sz="3000" dirty="0" err="1">
                <a:ea typeface="ＭＳ Ｐゴシック" charset="0"/>
              </a:rPr>
              <a:t>mengalir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melalui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saluran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ini</a:t>
            </a:r>
            <a:r>
              <a:rPr lang="en-US" sz="3000" dirty="0">
                <a:ea typeface="ＭＳ Ｐゴシック" charset="0"/>
              </a:rPr>
              <a:t> dan </a:t>
            </a:r>
            <a:r>
              <a:rPr lang="en-US" sz="3000" dirty="0" err="1">
                <a:ea typeface="ＭＳ Ｐゴシック" charset="0"/>
              </a:rPr>
              <a:t>keluar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melalui</a:t>
            </a:r>
            <a:r>
              <a:rPr lang="en-US" sz="3000" dirty="0">
                <a:ea typeface="ＭＳ Ｐゴシック" charset="0"/>
              </a:rPr>
              <a:t> penis.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</a:rPr>
              <a:t>Urine </a:t>
            </a:r>
            <a:r>
              <a:rPr lang="en-US" sz="3000" dirty="0" err="1">
                <a:ea typeface="ＭＳ Ｐゴシック" charset="0"/>
              </a:rPr>
              <a:t>mengalir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melalui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saluran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ini</a:t>
            </a:r>
            <a:r>
              <a:rPr lang="en-US" sz="3000" dirty="0">
                <a:ea typeface="ＭＳ Ｐゴシック" charset="0"/>
              </a:rPr>
              <a:t> dan </a:t>
            </a:r>
            <a:r>
              <a:rPr lang="en-US" sz="3000" dirty="0" err="1">
                <a:ea typeface="ＭＳ Ｐゴシック" charset="0"/>
              </a:rPr>
              <a:t>keluar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 err="1">
                <a:ea typeface="ＭＳ Ｐゴシック" charset="0"/>
              </a:rPr>
              <a:t>melalui</a:t>
            </a:r>
            <a:r>
              <a:rPr lang="en-US" sz="3000" dirty="0">
                <a:ea typeface="ＭＳ Ｐゴシック" charset="0"/>
              </a:rPr>
              <a:t> penis. </a:t>
            </a:r>
            <a:endParaRPr lang="en-US" sz="4000" dirty="0"/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endParaRPr lang="en-US" sz="4000" dirty="0"/>
          </a:p>
        </p:txBody>
      </p:sp>
      <p:pic>
        <p:nvPicPr>
          <p:cNvPr id="5" name="Picture 89" descr="Ch18pg465-MRepSys1_se5022">
            <a:extLst>
              <a:ext uri="{FF2B5EF4-FFF2-40B4-BE49-F238E27FC236}">
                <a16:creationId xmlns:a16="http://schemas.microsoft.com/office/drawing/2014/main" id="{08385163-A4BE-4000-BC46-7C1354430F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65288"/>
            <a:ext cx="4343400" cy="410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5">
            <a:extLst>
              <a:ext uri="{FF2B5EF4-FFF2-40B4-BE49-F238E27FC236}">
                <a16:creationId xmlns:a16="http://schemas.microsoft.com/office/drawing/2014/main" id="{D3D64B3C-1FA0-4D7C-A131-993AFBCF3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200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Urethra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E55AFC5-9022-457E-81A7-2FF270AFA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700" dirty="0" err="1">
                <a:ea typeface="ＭＳ Ｐゴシック" panose="020B0600070205080204" pitchFamily="34" charset="-128"/>
              </a:rPr>
              <a:t>Struktur</a:t>
            </a:r>
            <a:r>
              <a:rPr lang="en-US" altLang="en-US" sz="6700" dirty="0">
                <a:ea typeface="ＭＳ Ｐゴシック" panose="020B0600070205080204" pitchFamily="34" charset="-128"/>
              </a:rPr>
              <a:t> </a:t>
            </a:r>
            <a:r>
              <a:rPr lang="en-US" altLang="en-US" sz="6700" dirty="0" err="1">
                <a:ea typeface="ＭＳ Ｐゴシック" panose="020B0600070205080204" pitchFamily="34" charset="-128"/>
              </a:rPr>
              <a:t>Dalam</a:t>
            </a:r>
            <a:endParaRPr lang="en-US" altLang="en-US" sz="6700" dirty="0">
              <a:ea typeface="ＭＳ Ｐゴシック" panose="020B0600070205080204" pitchFamily="34" charset="-128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D6ADAF5-941B-48AC-8CB1-9588B95348E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" y="1600200"/>
            <a:ext cx="4191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4000" dirty="0"/>
              <a:t>Seminal Vesicle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500" dirty="0" err="1">
                <a:ea typeface="ＭＳ Ｐゴシック" charset="0"/>
              </a:rPr>
              <a:t>Memberikan</a:t>
            </a:r>
            <a:r>
              <a:rPr lang="en-US" sz="3500" dirty="0">
                <a:ea typeface="ＭＳ Ｐゴシック" charset="0"/>
              </a:rPr>
              <a:t> </a:t>
            </a:r>
            <a:r>
              <a:rPr lang="en-US" sz="3500" dirty="0" err="1">
                <a:ea typeface="ＭＳ Ｐゴシック" charset="0"/>
              </a:rPr>
              <a:t>suplai</a:t>
            </a:r>
            <a:r>
              <a:rPr lang="en-US" sz="3500" dirty="0">
                <a:ea typeface="ＭＳ Ｐゴシック" charset="0"/>
              </a:rPr>
              <a:t> </a:t>
            </a:r>
            <a:r>
              <a:rPr lang="en-US" sz="3500" dirty="0" err="1">
                <a:ea typeface="ＭＳ Ｐゴシック" charset="0"/>
              </a:rPr>
              <a:t>cairan</a:t>
            </a:r>
            <a:r>
              <a:rPr lang="en-US" sz="3500" dirty="0">
                <a:ea typeface="ＭＳ Ｐゴシック" charset="0"/>
              </a:rPr>
              <a:t> </a:t>
            </a:r>
            <a:r>
              <a:rPr lang="en-US" sz="3500" dirty="0" err="1">
                <a:ea typeface="ＭＳ Ｐゴシック" charset="0"/>
              </a:rPr>
              <a:t>ke</a:t>
            </a:r>
            <a:r>
              <a:rPr lang="en-US" sz="3500" dirty="0">
                <a:ea typeface="ＭＳ Ｐゴシック" charset="0"/>
              </a:rPr>
              <a:t> </a:t>
            </a:r>
            <a:r>
              <a:rPr lang="en-US" sz="3500" dirty="0" err="1">
                <a:ea typeface="ＭＳ Ｐゴシック" charset="0"/>
              </a:rPr>
              <a:t>sperma</a:t>
            </a:r>
            <a:endParaRPr lang="en-US" sz="35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500" dirty="0" err="1">
                <a:ea typeface="ＭＳ Ｐゴシック" charset="0"/>
              </a:rPr>
              <a:t>Memberi</a:t>
            </a:r>
            <a:r>
              <a:rPr lang="en-US" sz="3500" dirty="0">
                <a:ea typeface="ＭＳ Ｐゴシック" charset="0"/>
              </a:rPr>
              <a:t> </a:t>
            </a:r>
            <a:r>
              <a:rPr lang="en-US" sz="3500" dirty="0" err="1">
                <a:ea typeface="ＭＳ Ｐゴシック" charset="0"/>
              </a:rPr>
              <a:t>makan</a:t>
            </a:r>
            <a:r>
              <a:rPr lang="en-US" sz="3500" dirty="0">
                <a:ea typeface="ＭＳ Ｐゴシック" charset="0"/>
              </a:rPr>
              <a:t> </a:t>
            </a:r>
            <a:r>
              <a:rPr lang="en-US" sz="3500" dirty="0" err="1">
                <a:ea typeface="ＭＳ Ｐゴシック" charset="0"/>
              </a:rPr>
              <a:t>sperma</a:t>
            </a:r>
            <a:r>
              <a:rPr lang="en-US" sz="3500" dirty="0">
                <a:ea typeface="ＭＳ Ｐゴシック" charset="0"/>
              </a:rPr>
              <a:t> (</a:t>
            </a:r>
            <a:r>
              <a:rPr lang="en-US" sz="3500" dirty="0" err="1">
                <a:ea typeface="ＭＳ Ｐゴシック" charset="0"/>
              </a:rPr>
              <a:t>gula</a:t>
            </a:r>
            <a:r>
              <a:rPr lang="en-US" sz="3500" dirty="0"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000" b="1" u="sng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endParaRPr lang="en-US" sz="4000" dirty="0"/>
          </a:p>
        </p:txBody>
      </p:sp>
      <p:pic>
        <p:nvPicPr>
          <p:cNvPr id="5" name="Picture 89" descr="Ch18pg465-MRepSys1_se5022">
            <a:extLst>
              <a:ext uri="{FF2B5EF4-FFF2-40B4-BE49-F238E27FC236}">
                <a16:creationId xmlns:a16="http://schemas.microsoft.com/office/drawing/2014/main" id="{72822502-6276-4D23-B4B6-DC42B1FA65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1524000"/>
            <a:ext cx="44942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Box 5">
            <a:extLst>
              <a:ext uri="{FF2B5EF4-FFF2-40B4-BE49-F238E27FC236}">
                <a16:creationId xmlns:a16="http://schemas.microsoft.com/office/drawing/2014/main" id="{9871CB7C-0429-4031-B347-715190AC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Seminal Vesicle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828A-4A90-4E65-8657-28DA9CC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700" dirty="0" err="1">
                <a:ea typeface="ＭＳ Ｐゴシック" panose="020B0600070205080204" pitchFamily="34" charset="-128"/>
              </a:rPr>
              <a:t>Struktur</a:t>
            </a:r>
            <a:r>
              <a:rPr lang="en-US" altLang="en-US" sz="6700" dirty="0">
                <a:ea typeface="ＭＳ Ｐゴシック" panose="020B0600070205080204" pitchFamily="34" charset="-128"/>
              </a:rPr>
              <a:t> 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E18D5-556C-4DB0-9C10-CEAC4211D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0386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4000" b="1" u="sng" dirty="0" err="1"/>
              <a:t>Glandula</a:t>
            </a:r>
            <a:r>
              <a:rPr lang="en-US" sz="4000" b="1" u="sng" dirty="0"/>
              <a:t> </a:t>
            </a:r>
            <a:r>
              <a:rPr lang="en-US" sz="4000" b="1" u="sng" dirty="0" err="1"/>
              <a:t>Prostat</a:t>
            </a:r>
            <a:endParaRPr lang="en-US" sz="4000" b="1" u="sng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40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200" dirty="0" err="1">
                <a:ea typeface="ＭＳ Ｐゴシック" charset="0"/>
              </a:rPr>
              <a:t>Mensuplai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cairan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untuk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melindungi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sperma</a:t>
            </a:r>
            <a:r>
              <a:rPr lang="en-US" sz="3200" dirty="0">
                <a:ea typeface="ＭＳ Ｐゴシック" charset="0"/>
              </a:rPr>
              <a:t>. </a:t>
            </a:r>
            <a:endParaRPr lang="en-US" sz="3200" dirty="0"/>
          </a:p>
        </p:txBody>
      </p:sp>
      <p:pic>
        <p:nvPicPr>
          <p:cNvPr id="5" name="Picture 89" descr="Ch18pg465-MRepSys1_se5022">
            <a:extLst>
              <a:ext uri="{FF2B5EF4-FFF2-40B4-BE49-F238E27FC236}">
                <a16:creationId xmlns:a16="http://schemas.microsoft.com/office/drawing/2014/main" id="{4631A283-8CE6-4FBE-A45F-8CE21ED00A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449388"/>
            <a:ext cx="457200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Box 5">
            <a:extLst>
              <a:ext uri="{FF2B5EF4-FFF2-40B4-BE49-F238E27FC236}">
                <a16:creationId xmlns:a16="http://schemas.microsoft.com/office/drawing/2014/main" id="{78152410-6A32-4B64-BB07-73A05756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57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Prostate Gland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19F-9797-49F1-8FA2-8CBA8815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Kanker</a:t>
            </a:r>
            <a:r>
              <a:rPr lang="en-US" altLang="en-US" sz="5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Prostat</a:t>
            </a:r>
            <a:endParaRPr lang="en-US" altLang="en-US" sz="5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3BC5F8-39A7-4159-A0DF-46944649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500" dirty="0" err="1"/>
              <a:t>Kanker</a:t>
            </a:r>
            <a:r>
              <a:rPr lang="en-US" sz="4500" dirty="0"/>
              <a:t> yang paling </a:t>
            </a:r>
            <a:r>
              <a:rPr lang="en-US" sz="4500" dirty="0" err="1"/>
              <a:t>banyak</a:t>
            </a:r>
            <a:r>
              <a:rPr lang="en-US" sz="4500" dirty="0"/>
              <a:t> pada </a:t>
            </a:r>
            <a:r>
              <a:rPr lang="en-US" sz="4500" dirty="0" err="1"/>
              <a:t>pria</a:t>
            </a:r>
            <a:r>
              <a:rPr lang="en-US" sz="4500" dirty="0"/>
              <a:t> di Amerika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500" dirty="0" err="1"/>
              <a:t>Penyebab</a:t>
            </a:r>
            <a:r>
              <a:rPr lang="en-US" sz="4500" dirty="0"/>
              <a:t> </a:t>
            </a:r>
            <a:r>
              <a:rPr lang="en-US" sz="4500" dirty="0" err="1"/>
              <a:t>kedua</a:t>
            </a:r>
            <a:r>
              <a:rPr lang="en-US" sz="4500" dirty="0"/>
              <a:t> </a:t>
            </a:r>
            <a:r>
              <a:rPr lang="en-US" sz="4500" dirty="0" err="1"/>
              <a:t>kematian</a:t>
            </a:r>
            <a:r>
              <a:rPr lang="en-US" sz="4500" dirty="0"/>
              <a:t> pada </a:t>
            </a:r>
            <a:r>
              <a:rPr lang="en-US" sz="4500" dirty="0" err="1"/>
              <a:t>pria</a:t>
            </a:r>
            <a:r>
              <a:rPr lang="en-US" sz="4500" dirty="0"/>
              <a:t> di Amerika.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500" dirty="0" err="1"/>
              <a:t>Belum</a:t>
            </a:r>
            <a:r>
              <a:rPr lang="en-US" sz="4500" dirty="0"/>
              <a:t> </a:t>
            </a:r>
            <a:r>
              <a:rPr lang="en-US" sz="4500" dirty="0" err="1"/>
              <a:t>diketahui</a:t>
            </a:r>
            <a:r>
              <a:rPr lang="en-US" sz="4500" dirty="0"/>
              <a:t> </a:t>
            </a:r>
            <a:r>
              <a:rPr lang="en-US" sz="4500" dirty="0" err="1"/>
              <a:t>penyebabnya</a:t>
            </a:r>
            <a:endParaRPr lang="en-US" sz="4500" dirty="0"/>
          </a:p>
          <a:p>
            <a:pPr>
              <a:buFont typeface="Wingdings" charset="0"/>
              <a:buChar char="Ø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CBCC-6240-4544-943A-EB88F54B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5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Kanker</a:t>
            </a:r>
            <a:r>
              <a:rPr lang="en-US" altLang="en-US" sz="55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55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Prostat</a:t>
            </a:r>
            <a:endParaRPr lang="en-US" altLang="en-US" sz="55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ACD7-DA66-4CD3-A0EB-3EE9471C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4500" dirty="0" err="1"/>
              <a:t>Tanda</a:t>
            </a:r>
            <a:r>
              <a:rPr lang="en-US" sz="4500" dirty="0"/>
              <a:t> – </a:t>
            </a:r>
            <a:r>
              <a:rPr lang="en-US" sz="4500" dirty="0" err="1"/>
              <a:t>tanda</a:t>
            </a:r>
            <a:r>
              <a:rPr lang="en-US" sz="4500" dirty="0"/>
              <a:t> : </a:t>
            </a:r>
            <a:r>
              <a:rPr lang="en-US" sz="4500" dirty="0" err="1"/>
              <a:t>sulit</a:t>
            </a:r>
            <a:r>
              <a:rPr lang="en-US" sz="4500" dirty="0"/>
              <a:t> </a:t>
            </a:r>
            <a:r>
              <a:rPr lang="en-US" sz="4500" dirty="0" err="1"/>
              <a:t>kencing</a:t>
            </a:r>
            <a:r>
              <a:rPr lang="en-US" sz="4500" dirty="0"/>
              <a:t> </a:t>
            </a:r>
            <a:r>
              <a:rPr lang="en-US" sz="4500" dirty="0" err="1"/>
              <a:t>tetapi</a:t>
            </a:r>
            <a:r>
              <a:rPr lang="en-US" sz="4500" dirty="0"/>
              <a:t> </a:t>
            </a:r>
            <a:r>
              <a:rPr lang="en-US" sz="4500" dirty="0" err="1"/>
              <a:t>sangat</a:t>
            </a:r>
            <a:r>
              <a:rPr lang="en-US" sz="4500" dirty="0"/>
              <a:t> </a:t>
            </a:r>
            <a:r>
              <a:rPr lang="en-US" sz="4500" dirty="0" err="1"/>
              <a:t>sering</a:t>
            </a:r>
            <a:r>
              <a:rPr lang="en-US" sz="4500" dirty="0"/>
              <a:t> </a:t>
            </a:r>
            <a:r>
              <a:rPr lang="en-US" sz="4500" dirty="0" err="1"/>
              <a:t>ingin</a:t>
            </a:r>
            <a:r>
              <a:rPr lang="en-US" sz="4500" dirty="0"/>
              <a:t> </a:t>
            </a:r>
            <a:r>
              <a:rPr lang="en-US" sz="4500" dirty="0" err="1"/>
              <a:t>kencing</a:t>
            </a:r>
            <a:r>
              <a:rPr lang="en-US" sz="4500" dirty="0"/>
              <a:t>, </a:t>
            </a:r>
            <a:r>
              <a:rPr lang="en-US" sz="4500" dirty="0" err="1"/>
              <a:t>sakit</a:t>
            </a:r>
            <a:r>
              <a:rPr lang="en-US" sz="4500" dirty="0"/>
              <a:t> dan </a:t>
            </a:r>
            <a:r>
              <a:rPr lang="en-US" sz="4500" dirty="0" err="1"/>
              <a:t>terasa</a:t>
            </a:r>
            <a:r>
              <a:rPr lang="en-US" sz="4500" dirty="0"/>
              <a:t> </a:t>
            </a:r>
            <a:r>
              <a:rPr lang="en-US" sz="4500" dirty="0" err="1"/>
              <a:t>terbakan</a:t>
            </a:r>
            <a:endParaRPr lang="en-US" sz="45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4500" dirty="0" err="1"/>
              <a:t>Pengobatan</a:t>
            </a:r>
            <a:r>
              <a:rPr lang="en-US" sz="4500" dirty="0"/>
              <a:t>: </a:t>
            </a:r>
            <a:r>
              <a:rPr lang="en-US" sz="4500" dirty="0" err="1"/>
              <a:t>radiasi</a:t>
            </a:r>
            <a:r>
              <a:rPr lang="en-US" sz="4500" dirty="0"/>
              <a:t>, </a:t>
            </a:r>
            <a:r>
              <a:rPr lang="en-US" sz="4500" dirty="0" err="1"/>
              <a:t>kemoterapi</a:t>
            </a:r>
            <a:r>
              <a:rPr lang="en-US" sz="4500" dirty="0"/>
              <a:t> dan </a:t>
            </a:r>
            <a:r>
              <a:rPr lang="en-US" sz="4500" dirty="0" err="1"/>
              <a:t>operasi</a:t>
            </a:r>
            <a:endParaRPr lang="en-US" sz="4500" dirty="0"/>
          </a:p>
          <a:p>
            <a:pPr>
              <a:buFont typeface="Wingdings" charset="0"/>
              <a:buChar char="Ø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78846-FFF4-459D-9A90-5C7C2712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sz="5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349B3-F403-4D81-9E28-ABE1D668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191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ea typeface="ＭＳ Ｐゴシック" panose="020B0600070205080204" pitchFamily="34" charset="-128"/>
              </a:rPr>
              <a:t>Cowper</a:t>
            </a:r>
            <a:r>
              <a:rPr lang="ja-JP" altLang="en-US" sz="4000" dirty="0">
                <a:ea typeface="ＭＳ Ｐゴシック" panose="020B0600070205080204" pitchFamily="34" charset="-128"/>
              </a:rPr>
              <a:t>’</a:t>
            </a:r>
            <a:r>
              <a:rPr lang="en-US" altLang="ja-JP" sz="4000" dirty="0">
                <a:ea typeface="ＭＳ Ｐゴシック" panose="020B0600070205080204" pitchFamily="34" charset="-128"/>
              </a:rPr>
              <a:t>s Gland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ea typeface="ＭＳ Ｐゴシック" panose="020B0600070205080204" pitchFamily="34" charset="-128"/>
              </a:rPr>
              <a:t>Bulbourethral Gland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500" dirty="0" err="1">
                <a:ea typeface="ＭＳ Ｐゴシック" panose="020B0600070205080204" pitchFamily="34" charset="-128"/>
              </a:rPr>
              <a:t>Mensuplai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cairan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ke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sperma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membantu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bergerak</a:t>
            </a:r>
            <a:r>
              <a:rPr lang="en-US" altLang="en-US" sz="3500" dirty="0">
                <a:ea typeface="ＭＳ Ｐゴシック" panose="020B0600070205080204" pitchFamily="34" charset="-128"/>
              </a:rPr>
              <a:t>.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89" descr="Ch18pg465-MRepSys1_se5022">
            <a:extLst>
              <a:ext uri="{FF2B5EF4-FFF2-40B4-BE49-F238E27FC236}">
                <a16:creationId xmlns:a16="http://schemas.microsoft.com/office/drawing/2014/main" id="{4E1FD0F2-C8E5-4DB9-AC51-1560247238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588" y="1524000"/>
            <a:ext cx="44942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6">
            <a:extLst>
              <a:ext uri="{FF2B5EF4-FFF2-40B4-BE49-F238E27FC236}">
                <a16:creationId xmlns:a16="http://schemas.microsoft.com/office/drawing/2014/main" id="{A9FCD2F9-9494-4B96-8304-39AC51E95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388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Cowper</a:t>
            </a:r>
            <a:r>
              <a:rPr lang="ja-JP" altLang="en-US" sz="1800"/>
              <a:t>’</a:t>
            </a:r>
            <a:r>
              <a:rPr lang="en-US" altLang="ja-JP" sz="1800"/>
              <a:t>s Gland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9" descr="Ch18pg465-MRepSys1_se5022">
            <a:extLst>
              <a:ext uri="{FF2B5EF4-FFF2-40B4-BE49-F238E27FC236}">
                <a16:creationId xmlns:a16="http://schemas.microsoft.com/office/drawing/2014/main" id="{47296741-5D8E-4296-B0F1-B2E50612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257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90">
            <a:extLst>
              <a:ext uri="{FF2B5EF4-FFF2-40B4-BE49-F238E27FC236}">
                <a16:creationId xmlns:a16="http://schemas.microsoft.com/office/drawing/2014/main" id="{C6801672-76C6-4CA9-BAC9-C951C99F0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848" y="431939"/>
            <a:ext cx="5942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 dirty="0" err="1">
                <a:solidFill>
                  <a:srgbClr val="C00000"/>
                </a:solidFill>
              </a:rPr>
              <a:t>Sistem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Reproduksi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Pria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30723" name="Rectangle 91">
            <a:extLst>
              <a:ext uri="{FF2B5EF4-FFF2-40B4-BE49-F238E27FC236}">
                <a16:creationId xmlns:a16="http://schemas.microsoft.com/office/drawing/2014/main" id="{CF49CABD-A833-4752-9382-8F6A8DE33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816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Seminal vesicle</a:t>
            </a:r>
          </a:p>
        </p:txBody>
      </p:sp>
      <p:sp>
        <p:nvSpPr>
          <p:cNvPr id="30724" name="Rectangle 92">
            <a:extLst>
              <a:ext uri="{FF2B5EF4-FFF2-40B4-BE49-F238E27FC236}">
                <a16:creationId xmlns:a16="http://schemas.microsoft.com/office/drawing/2014/main" id="{A32DDF59-978C-4F69-B8BB-9C5769B8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791993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Prostate gland</a:t>
            </a:r>
          </a:p>
        </p:txBody>
      </p:sp>
      <p:sp>
        <p:nvSpPr>
          <p:cNvPr id="30725" name="Rectangle 93">
            <a:extLst>
              <a:ext uri="{FF2B5EF4-FFF2-40B4-BE49-F238E27FC236}">
                <a16:creationId xmlns:a16="http://schemas.microsoft.com/office/drawing/2014/main" id="{0EC43675-896B-41CC-9EAD-14B71EB9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27737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Bulbourethral gland/</a:t>
            </a:r>
            <a:r>
              <a:rPr lang="en-US" altLang="en-US" sz="1800" dirty="0" err="1"/>
              <a:t>Cowpers</a:t>
            </a:r>
            <a:r>
              <a:rPr lang="en-US" altLang="en-US" sz="1800" dirty="0"/>
              <a:t> Gland</a:t>
            </a:r>
          </a:p>
        </p:txBody>
      </p:sp>
      <p:sp>
        <p:nvSpPr>
          <p:cNvPr id="30726" name="Rectangle 94">
            <a:extLst>
              <a:ext uri="{FF2B5EF4-FFF2-40B4-BE49-F238E27FC236}">
                <a16:creationId xmlns:a16="http://schemas.microsoft.com/office/drawing/2014/main" id="{232FBB85-BC70-40C8-982F-211A5A7F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430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Side View</a:t>
            </a:r>
            <a:endParaRPr lang="en-US" altLang="en-US" sz="2200" b="1"/>
          </a:p>
        </p:txBody>
      </p:sp>
      <p:sp>
        <p:nvSpPr>
          <p:cNvPr id="30727" name="Rectangle 95">
            <a:extLst>
              <a:ext uri="{FF2B5EF4-FFF2-40B4-BE49-F238E27FC236}">
                <a16:creationId xmlns:a16="http://schemas.microsoft.com/office/drawing/2014/main" id="{59364840-769A-44E2-8977-8F70C02AA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324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Scrotum</a:t>
            </a:r>
          </a:p>
        </p:txBody>
      </p:sp>
      <p:sp>
        <p:nvSpPr>
          <p:cNvPr id="30728" name="Rectangle 96">
            <a:extLst>
              <a:ext uri="{FF2B5EF4-FFF2-40B4-BE49-F238E27FC236}">
                <a16:creationId xmlns:a16="http://schemas.microsoft.com/office/drawing/2014/main" id="{1B4BD9D0-ACE9-4D5B-AC16-D7EAC0CA0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05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Urinary bladder</a:t>
            </a:r>
          </a:p>
        </p:txBody>
      </p:sp>
      <p:sp>
        <p:nvSpPr>
          <p:cNvPr id="30729" name="Rectangle 97">
            <a:extLst>
              <a:ext uri="{FF2B5EF4-FFF2-40B4-BE49-F238E27FC236}">
                <a16:creationId xmlns:a16="http://schemas.microsoft.com/office/drawing/2014/main" id="{30C5F981-6FF9-4121-AB96-3F78F3495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667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Vas deferens</a:t>
            </a:r>
          </a:p>
        </p:txBody>
      </p:sp>
      <p:sp>
        <p:nvSpPr>
          <p:cNvPr id="30730" name="Rectangle 98">
            <a:extLst>
              <a:ext uri="{FF2B5EF4-FFF2-40B4-BE49-F238E27FC236}">
                <a16:creationId xmlns:a16="http://schemas.microsoft.com/office/drawing/2014/main" id="{516D18AE-9564-4642-BC2F-5D06A53A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3528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Urethra</a:t>
            </a:r>
          </a:p>
        </p:txBody>
      </p:sp>
      <p:sp>
        <p:nvSpPr>
          <p:cNvPr id="30731" name="Rectangle 99">
            <a:extLst>
              <a:ext uri="{FF2B5EF4-FFF2-40B4-BE49-F238E27FC236}">
                <a16:creationId xmlns:a16="http://schemas.microsoft.com/office/drawing/2014/main" id="{098F152E-9A9A-4411-8A9F-EAED3E5E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Penis</a:t>
            </a:r>
          </a:p>
        </p:txBody>
      </p:sp>
      <p:sp>
        <p:nvSpPr>
          <p:cNvPr id="30732" name="Rectangle 100">
            <a:extLst>
              <a:ext uri="{FF2B5EF4-FFF2-40B4-BE49-F238E27FC236}">
                <a16:creationId xmlns:a16="http://schemas.microsoft.com/office/drawing/2014/main" id="{CBCB1251-3592-43C8-8DD1-1B7A8F89B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648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Epididymis</a:t>
            </a:r>
          </a:p>
        </p:txBody>
      </p:sp>
      <p:sp>
        <p:nvSpPr>
          <p:cNvPr id="30733" name="Rectangle 101">
            <a:extLst>
              <a:ext uri="{FF2B5EF4-FFF2-40B4-BE49-F238E27FC236}">
                <a16:creationId xmlns:a16="http://schemas.microsoft.com/office/drawing/2014/main" id="{ECC92B64-CED6-410F-BD2D-AE2B84691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34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Testes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171E22-01B5-482F-A9BB-EAE3059F6503}"/>
              </a:ext>
            </a:extLst>
          </p:cNvPr>
          <p:cNvCxnSpPr/>
          <p:nvPr/>
        </p:nvCxnSpPr>
        <p:spPr bwMode="auto">
          <a:xfrm flipV="1">
            <a:off x="6553200" y="5181600"/>
            <a:ext cx="6096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35" name="TextBox 15">
            <a:extLst>
              <a:ext uri="{FF2B5EF4-FFF2-40B4-BE49-F238E27FC236}">
                <a16:creationId xmlns:a16="http://schemas.microsoft.com/office/drawing/2014/main" id="{B459CBBA-2A14-448B-A90D-151DE9B7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953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Foreskin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D1F9A1-134E-4B47-AF1E-423EC666BFFE}"/>
              </a:ext>
            </a:extLst>
          </p:cNvPr>
          <p:cNvCxnSpPr/>
          <p:nvPr/>
        </p:nvCxnSpPr>
        <p:spPr bwMode="auto">
          <a:xfrm rot="16200000" flipH="1">
            <a:off x="6248400" y="5562600"/>
            <a:ext cx="304800" cy="304800"/>
          </a:xfrm>
          <a:prstGeom prst="line">
            <a:avLst/>
          </a:prstGeom>
          <a:solidFill>
            <a:schemeClr val="accent1"/>
          </a:solidFill>
          <a:ln w="1460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37" name="TextBox 9">
            <a:extLst>
              <a:ext uri="{FF2B5EF4-FFF2-40B4-BE49-F238E27FC236}">
                <a16:creationId xmlns:a16="http://schemas.microsoft.com/office/drawing/2014/main" id="{B1D46FB2-2C73-422A-9E7B-E440DA4AB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867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Glans</a:t>
            </a:r>
          </a:p>
        </p:txBody>
      </p:sp>
      <p:cxnSp>
        <p:nvCxnSpPr>
          <p:cNvPr id="30738" name="Straight Connector 22">
            <a:extLst>
              <a:ext uri="{FF2B5EF4-FFF2-40B4-BE49-F238E27FC236}">
                <a16:creationId xmlns:a16="http://schemas.microsoft.com/office/drawing/2014/main" id="{4AEBB46A-BF6D-43F9-9A5A-9311D2F78C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295400" y="3810000"/>
            <a:ext cx="2971800" cy="457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Connector 26">
            <a:extLst>
              <a:ext uri="{FF2B5EF4-FFF2-40B4-BE49-F238E27FC236}">
                <a16:creationId xmlns:a16="http://schemas.microsoft.com/office/drawing/2014/main" id="{BB77FAD2-486D-4A1C-938A-CB5542A4B79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066800" y="4572000"/>
            <a:ext cx="2362200" cy="457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0" name="TextBox 28">
            <a:extLst>
              <a:ext uri="{FF2B5EF4-FFF2-40B4-BE49-F238E27FC236}">
                <a16:creationId xmlns:a16="http://schemas.microsoft.com/office/drawing/2014/main" id="{4BEC847C-7CEB-46CA-88DC-5FF99D10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Anus</a:t>
            </a:r>
          </a:p>
        </p:txBody>
      </p:sp>
      <p:sp>
        <p:nvSpPr>
          <p:cNvPr id="30741" name="TextBox 29">
            <a:extLst>
              <a:ext uri="{FF2B5EF4-FFF2-40B4-BE49-F238E27FC236}">
                <a16:creationId xmlns:a16="http://schemas.microsoft.com/office/drawing/2014/main" id="{25E36194-4EE6-4AF8-9001-9A6A972D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Ejaculatory Duct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7" descr="Ch18pg465-MRepSys2_se5022">
            <a:extLst>
              <a:ext uri="{FF2B5EF4-FFF2-40B4-BE49-F238E27FC236}">
                <a16:creationId xmlns:a16="http://schemas.microsoft.com/office/drawing/2014/main" id="{2160299E-A4BC-4D48-B0C0-B366FDEC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0650"/>
            <a:ext cx="47244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5">
            <a:extLst>
              <a:ext uri="{FF2B5EF4-FFF2-40B4-BE49-F238E27FC236}">
                <a16:creationId xmlns:a16="http://schemas.microsoft.com/office/drawing/2014/main" id="{574C9FC5-FF2C-421C-A4DD-53423C4EC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652505"/>
            <a:ext cx="5942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 dirty="0" err="1">
                <a:solidFill>
                  <a:srgbClr val="C00000"/>
                </a:solidFill>
              </a:rPr>
              <a:t>Sistem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Reproduksi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Pria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CF87E1D4-7ED6-4765-8F2A-AA61B48F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792412"/>
            <a:ext cx="2438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Seminal vesicle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497E71DF-7EC6-4B92-B785-51D6E8B8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78212"/>
            <a:ext cx="2286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Prostate gland</a:t>
            </a:r>
          </a:p>
        </p:txBody>
      </p:sp>
      <p:sp>
        <p:nvSpPr>
          <p:cNvPr id="21510" name="Rectangle 8">
            <a:extLst>
              <a:ext uri="{FF2B5EF4-FFF2-40B4-BE49-F238E27FC236}">
                <a16:creationId xmlns:a16="http://schemas.microsoft.com/office/drawing/2014/main" id="{1997E37C-E635-4BF9-BFE5-5866DCCE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392612"/>
            <a:ext cx="2362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Bulbourethral gland/Cowpers Gland</a:t>
            </a:r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9E32EF88-CA11-4D4D-B175-B884A3F0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663" y="1354915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/>
              <a:t>Front View</a:t>
            </a:r>
            <a:endParaRPr lang="en-US" altLang="en-US" sz="2200" b="1" dirty="0"/>
          </a:p>
        </p:txBody>
      </p:sp>
      <p:sp>
        <p:nvSpPr>
          <p:cNvPr id="21512" name="Rectangle 11">
            <a:extLst>
              <a:ext uri="{FF2B5EF4-FFF2-40B4-BE49-F238E27FC236}">
                <a16:creationId xmlns:a16="http://schemas.microsoft.com/office/drawing/2014/main" id="{2C57E712-4CB7-4136-809B-B97EAD9C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25612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Urinary bladder</a:t>
            </a:r>
          </a:p>
        </p:txBody>
      </p:sp>
      <p:sp>
        <p:nvSpPr>
          <p:cNvPr id="21513" name="Rectangle 12">
            <a:extLst>
              <a:ext uri="{FF2B5EF4-FFF2-40B4-BE49-F238E27FC236}">
                <a16:creationId xmlns:a16="http://schemas.microsoft.com/office/drawing/2014/main" id="{219418CD-2B41-44AA-B5FF-D7106C224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40012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Vas deferens</a:t>
            </a:r>
          </a:p>
        </p:txBody>
      </p:sp>
      <p:sp>
        <p:nvSpPr>
          <p:cNvPr id="21514" name="Rectangle 13">
            <a:extLst>
              <a:ext uri="{FF2B5EF4-FFF2-40B4-BE49-F238E27FC236}">
                <a16:creationId xmlns:a16="http://schemas.microsoft.com/office/drawing/2014/main" id="{CDFDA5C3-5EC4-4039-B197-C4D8339D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02012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Urethra</a:t>
            </a:r>
          </a:p>
        </p:txBody>
      </p:sp>
      <p:sp>
        <p:nvSpPr>
          <p:cNvPr id="21515" name="Rectangle 14">
            <a:extLst>
              <a:ext uri="{FF2B5EF4-FFF2-40B4-BE49-F238E27FC236}">
                <a16:creationId xmlns:a16="http://schemas.microsoft.com/office/drawing/2014/main" id="{C1E61ECF-6FB2-476F-9517-FCC743E5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40212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Penis</a:t>
            </a:r>
          </a:p>
        </p:txBody>
      </p:sp>
      <p:sp>
        <p:nvSpPr>
          <p:cNvPr id="21516" name="Rectangle 15">
            <a:extLst>
              <a:ext uri="{FF2B5EF4-FFF2-40B4-BE49-F238E27FC236}">
                <a16:creationId xmlns:a16="http://schemas.microsoft.com/office/drawing/2014/main" id="{2E914C52-34E8-45D1-A39C-0781A867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26012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Epididymis</a:t>
            </a:r>
          </a:p>
        </p:txBody>
      </p:sp>
      <p:sp>
        <p:nvSpPr>
          <p:cNvPr id="21517" name="Rectangle 16">
            <a:extLst>
              <a:ext uri="{FF2B5EF4-FFF2-40B4-BE49-F238E27FC236}">
                <a16:creationId xmlns:a16="http://schemas.microsoft.com/office/drawing/2014/main" id="{92F6DF28-68D1-4192-A048-CA576201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64212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/>
              <a:t>Testes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F3FBBAB-7CA0-4CB2-AB5A-EDE00A534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4 </a:t>
            </a:r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penyusun</a:t>
            </a:r>
            <a:r>
              <a:rPr lang="en-US" altLang="en-US" sz="4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semen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67676B-7CF0-4626-82D5-9121EFD5D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686800" cy="3200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dirty="0" err="1">
                <a:ea typeface="ＭＳ Ｐゴシック" panose="020B0600070205080204" pitchFamily="34" charset="-128"/>
              </a:rPr>
              <a:t>Sperma</a:t>
            </a:r>
            <a:r>
              <a:rPr lang="en-US" altLang="en-US" sz="4000" dirty="0">
                <a:ea typeface="ＭＳ Ｐゴシック" panose="020B0600070205080204" pitchFamily="34" charset="-128"/>
              </a:rPr>
              <a:t> (</a:t>
            </a:r>
            <a:r>
              <a:rPr lang="en-US" altLang="en-US" sz="4000" u="sng" dirty="0">
                <a:ea typeface="ＭＳ Ｐゴシック" panose="020B0600070205080204" pitchFamily="34" charset="-128"/>
              </a:rPr>
              <a:t>300</a:t>
            </a:r>
            <a:r>
              <a:rPr lang="en-US" altLang="en-US" sz="4000" dirty="0">
                <a:ea typeface="ＭＳ Ｐゴシック" panose="020B0600070205080204" pitchFamily="34" charset="-128"/>
              </a:rPr>
              <a:t> -  </a:t>
            </a:r>
            <a:r>
              <a:rPr lang="en-US" altLang="en-US" sz="4000" u="sng" dirty="0">
                <a:ea typeface="ＭＳ Ｐゴシック" panose="020B0600070205080204" pitchFamily="34" charset="-128"/>
              </a:rPr>
              <a:t>400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juta</a:t>
            </a:r>
            <a:r>
              <a:rPr lang="en-US" altLang="en-US" sz="40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u="sng" dirty="0" err="1">
                <a:ea typeface="ＭＳ Ｐゴシック" panose="020B0600070205080204" pitchFamily="34" charset="-128"/>
              </a:rPr>
              <a:t>Cairan</a:t>
            </a:r>
            <a:r>
              <a:rPr lang="en-US" altLang="en-US" sz="4000" u="sng" dirty="0">
                <a:ea typeface="ＭＳ Ｐゴシック" panose="020B0600070205080204" pitchFamily="34" charset="-128"/>
              </a:rPr>
              <a:t> Seminal </a:t>
            </a:r>
            <a:r>
              <a:rPr lang="en-US" altLang="en-US" sz="4000" dirty="0">
                <a:ea typeface="ＭＳ Ｐゴシック" panose="020B0600070205080204" pitchFamily="34" charset="-128"/>
              </a:rPr>
              <a:t>–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Nutrisi</a:t>
            </a:r>
            <a:r>
              <a:rPr lang="en-US" altLang="en-US" sz="4000" dirty="0">
                <a:ea typeface="ＭＳ Ｐゴシック" panose="020B0600070205080204" pitchFamily="34" charset="-128"/>
              </a:rPr>
              <a:t> (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gula</a:t>
            </a:r>
            <a:r>
              <a:rPr lang="en-US" altLang="en-US" sz="40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dirty="0" err="1">
                <a:ea typeface="ＭＳ Ｐゴシック" panose="020B0600070205080204" pitchFamily="34" charset="-128"/>
              </a:rPr>
              <a:t>Cairan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Prostat</a:t>
            </a:r>
            <a:r>
              <a:rPr lang="en-US" altLang="en-US" sz="40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Pelindung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u="sng" dirty="0" err="1">
                <a:ea typeface="ＭＳ Ｐゴシック" panose="020B0600070205080204" pitchFamily="34" charset="-128"/>
              </a:rPr>
              <a:t>Cairan</a:t>
            </a:r>
            <a:r>
              <a:rPr lang="en-US" altLang="en-US" sz="4000" u="sng" dirty="0">
                <a:ea typeface="ＭＳ Ｐゴシック" panose="020B0600070205080204" pitchFamily="34" charset="-128"/>
              </a:rPr>
              <a:t> Cowper</a:t>
            </a:r>
            <a:r>
              <a:rPr lang="en-US" altLang="ja-JP" sz="4000" dirty="0">
                <a:ea typeface="ＭＳ Ｐゴシック" panose="020B0600070205080204" pitchFamily="34" charset="-128"/>
              </a:rPr>
              <a:t>– </a:t>
            </a:r>
            <a:r>
              <a:rPr lang="en-US" altLang="ja-JP" sz="4000" dirty="0" err="1">
                <a:ea typeface="ＭＳ Ｐゴシック" panose="020B0600070205080204" pitchFamily="34" charset="-128"/>
              </a:rPr>
              <a:t>Mobilitas</a:t>
            </a:r>
            <a:r>
              <a:rPr lang="en-US" altLang="ja-JP" sz="4000" dirty="0">
                <a:ea typeface="ＭＳ Ｐゴシック" panose="020B0600070205080204" pitchFamily="34" charset="-128"/>
              </a:rPr>
              <a:t>/</a:t>
            </a:r>
            <a:r>
              <a:rPr lang="en-US" altLang="ja-JP" sz="4000" dirty="0" err="1">
                <a:ea typeface="ＭＳ Ｐゴシック" panose="020B0600070205080204" pitchFamily="34" charset="-128"/>
              </a:rPr>
              <a:t>Menetralkan</a:t>
            </a:r>
            <a:r>
              <a:rPr lang="en-US" altLang="ja-JP" sz="4000" dirty="0">
                <a:ea typeface="ＭＳ Ｐゴシック" panose="020B0600070205080204" pitchFamily="34" charset="-128"/>
              </a:rPr>
              <a:t> 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341582-9BD7-4BBE-9344-7F7E4BA3D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7000" dirty="0" err="1">
                <a:ea typeface="ＭＳ Ｐゴシック" panose="020B0600070205080204" pitchFamily="34" charset="-128"/>
              </a:rPr>
              <a:t>Sperma</a:t>
            </a:r>
            <a:endParaRPr lang="en-US" altLang="en-US" sz="7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ADB4FB5-ED5E-409E-9BEB-AADE0A7C8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ea typeface="ＭＳ Ｐゴシック" panose="020B0600070205080204" pitchFamily="34" charset="-128"/>
              </a:rPr>
              <a:t>Fungsi</a:t>
            </a:r>
            <a:r>
              <a:rPr lang="en-US" altLang="en-US" sz="4800" dirty="0">
                <a:ea typeface="ＭＳ Ｐゴシック" panose="020B0600070205080204" pitchFamily="34" charset="-128"/>
              </a:rPr>
              <a:t> </a:t>
            </a:r>
            <a:r>
              <a:rPr lang="en-US" altLang="en-US" sz="48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4800" dirty="0">
                <a:ea typeface="ＭＳ Ｐゴシック" panose="020B0600070205080204" pitchFamily="34" charset="-128"/>
              </a:rPr>
              <a:t> </a:t>
            </a:r>
            <a:r>
              <a:rPr lang="en-US" altLang="en-US" sz="4800" dirty="0" err="1">
                <a:ea typeface="ＭＳ Ｐゴシック" panose="020B0600070205080204" pitchFamily="34" charset="-128"/>
              </a:rPr>
              <a:t>Reproduksi</a:t>
            </a:r>
            <a:r>
              <a:rPr lang="en-US" altLang="en-US" sz="4800" dirty="0">
                <a:ea typeface="ＭＳ Ｐゴシック" panose="020B0600070205080204" pitchFamily="34" charset="-128"/>
              </a:rPr>
              <a:t> </a:t>
            </a:r>
            <a:r>
              <a:rPr lang="en-US" altLang="en-US" sz="4800" dirty="0" err="1">
                <a:ea typeface="ＭＳ Ｐゴシック" panose="020B0600070205080204" pitchFamily="34" charset="-128"/>
              </a:rPr>
              <a:t>Pris</a:t>
            </a:r>
            <a:endParaRPr lang="en-US" altLang="en-US" sz="4800" dirty="0">
              <a:ea typeface="ＭＳ Ｐゴシック" panose="020B0600070205080204" pitchFamily="34" charset="-128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009A6A2-1604-464E-A7BD-8DD7A06E3E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372427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4400" dirty="0" err="1">
                <a:ea typeface="ＭＳ Ｐゴシック" panose="020B0600070205080204" pitchFamily="34" charset="-128"/>
              </a:rPr>
              <a:t>Menghasilkan</a:t>
            </a:r>
            <a:r>
              <a:rPr lang="en-US" altLang="en-US" sz="44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menyimpan</a:t>
            </a:r>
            <a:r>
              <a:rPr lang="en-US" altLang="en-US" sz="4400" dirty="0">
                <a:ea typeface="ＭＳ Ｐゴシック" panose="020B0600070205080204" pitchFamily="34" charset="-128"/>
              </a:rPr>
              <a:t>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Sperma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4400" dirty="0" err="1">
                <a:ea typeface="ＭＳ Ｐゴシック" panose="020B0600070205080204" pitchFamily="34" charset="-128"/>
              </a:rPr>
              <a:t>Memproduksi</a:t>
            </a:r>
            <a:r>
              <a:rPr lang="en-US" altLang="en-US" sz="4400" dirty="0">
                <a:ea typeface="ＭＳ Ｐゴシック" panose="020B0600070205080204" pitchFamily="34" charset="-128"/>
              </a:rPr>
              <a:t>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hormon</a:t>
            </a:r>
            <a:r>
              <a:rPr lang="en-US" altLang="en-US" sz="4400" dirty="0">
                <a:ea typeface="ＭＳ Ｐゴシック" panose="020B0600070205080204" pitchFamily="34" charset="-128"/>
              </a:rPr>
              <a:t>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pria</a:t>
            </a:r>
            <a:r>
              <a:rPr lang="en-US" altLang="en-US" sz="4400" dirty="0">
                <a:ea typeface="ＭＳ Ｐゴシック" panose="020B0600070205080204" pitchFamily="34" charset="-128"/>
              </a:rPr>
              <a:t> : testosterone</a:t>
            </a:r>
            <a:endParaRPr lang="en-US" altLang="en-US" sz="4400" u="sng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830444-ED6E-4CA3-AA5D-216CAAE70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700" dirty="0" err="1">
                <a:ea typeface="ＭＳ Ｐゴシック" panose="020B0600070205080204" pitchFamily="34" charset="-128"/>
              </a:rPr>
              <a:t>Struktur</a:t>
            </a:r>
            <a:r>
              <a:rPr lang="en-US" altLang="en-US" sz="6700" dirty="0">
                <a:ea typeface="ＭＳ Ｐゴシック" panose="020B0600070205080204" pitchFamily="34" charset="-128"/>
              </a:rPr>
              <a:t> </a:t>
            </a:r>
            <a:r>
              <a:rPr lang="en-US" altLang="en-US" sz="6700" dirty="0" err="1">
                <a:ea typeface="ＭＳ Ｐゴシック" panose="020B0600070205080204" pitchFamily="34" charset="-128"/>
              </a:rPr>
              <a:t>Sperma</a:t>
            </a:r>
            <a:endParaRPr lang="en-US" altLang="en-US" sz="6700" dirty="0">
              <a:ea typeface="ＭＳ Ｐゴシック" panose="020B0600070205080204" pitchFamily="34" charset="-128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BF39C5-26F5-4BC2-9CC6-A3D58A786D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8392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800" dirty="0" err="1">
                <a:ea typeface="ＭＳ Ｐゴシック" panose="020B0600070205080204" pitchFamily="34" charset="-128"/>
              </a:rPr>
              <a:t>Terdiri</a:t>
            </a:r>
            <a:r>
              <a:rPr lang="en-US" altLang="en-US" sz="3800" dirty="0">
                <a:ea typeface="ＭＳ Ｐゴシック" panose="020B0600070205080204" pitchFamily="34" charset="-128"/>
              </a:rPr>
              <a:t> : 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kepala</a:t>
            </a:r>
            <a:r>
              <a:rPr lang="en-US" altLang="en-US" sz="3800" dirty="0">
                <a:ea typeface="ＭＳ Ｐゴシック" panose="020B0600070205080204" pitchFamily="34" charset="-128"/>
              </a:rPr>
              <a:t>,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leher</a:t>
            </a:r>
            <a:r>
              <a:rPr lang="en-US" altLang="en-US" sz="3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ekor</a:t>
            </a:r>
            <a:endParaRPr lang="en-US" altLang="en-US" sz="3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800" dirty="0" err="1">
                <a:ea typeface="ＭＳ Ｐゴシック" panose="020B0600070205080204" pitchFamily="34" charset="-128"/>
              </a:rPr>
              <a:t>Jutaan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diproduksi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setiap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harinya</a:t>
            </a:r>
            <a:endParaRPr lang="en-US" altLang="en-US" sz="3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800" dirty="0" err="1">
                <a:ea typeface="ＭＳ Ｐゴシック" panose="020B0600070205080204" pitchFamily="34" charset="-128"/>
              </a:rPr>
              <a:t>Kepala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mengandung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informasi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  <a:r>
              <a:rPr lang="en-US" altLang="en-US" sz="3800" dirty="0" err="1">
                <a:ea typeface="ＭＳ Ｐゴシック" panose="020B0600070205080204" pitchFamily="34" charset="-128"/>
              </a:rPr>
              <a:t>genetik</a:t>
            </a:r>
            <a:r>
              <a:rPr lang="en-US" altLang="en-US" sz="3800" dirty="0">
                <a:ea typeface="ＭＳ Ｐゴシック" panose="020B0600070205080204" pitchFamily="34" charset="-128"/>
              </a:rPr>
              <a:t>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800" u="sng" dirty="0" err="1">
                <a:ea typeface="ＭＳ Ｐゴシック" panose="020B0600070205080204" pitchFamily="34" charset="-128"/>
              </a:rPr>
              <a:t>Kromosom</a:t>
            </a:r>
            <a:r>
              <a:rPr lang="en-US" altLang="en-US" sz="3800" u="sng" dirty="0">
                <a:ea typeface="ＭＳ Ｐゴシック" panose="020B0600070205080204" pitchFamily="34" charset="-128"/>
              </a:rPr>
              <a:t> X </a:t>
            </a:r>
            <a:r>
              <a:rPr lang="en-US" altLang="en-US" sz="3800" u="sng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sz="3800" u="sng" dirty="0">
                <a:ea typeface="ＭＳ Ｐゴシック" panose="020B0600070205080204" pitchFamily="34" charset="-128"/>
              </a:rPr>
              <a:t> Y</a:t>
            </a:r>
            <a:r>
              <a:rPr lang="en-US" altLang="en-US" sz="3800" dirty="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800" u="sng" dirty="0">
                <a:ea typeface="ＭＳ Ｐゴシック" panose="020B0600070205080204" pitchFamily="34" charset="-128"/>
              </a:rPr>
              <a:t>23 </a:t>
            </a:r>
            <a:r>
              <a:rPr lang="en-US" altLang="en-US" sz="3800" u="sng" dirty="0" err="1">
                <a:ea typeface="ＭＳ Ｐゴシック" panose="020B0600070205080204" pitchFamily="34" charset="-128"/>
              </a:rPr>
              <a:t>Kromosom</a:t>
            </a:r>
            <a:endParaRPr lang="en-US" altLang="en-US" sz="3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97086a">
            <a:extLst>
              <a:ext uri="{FF2B5EF4-FFF2-40B4-BE49-F238E27FC236}">
                <a16:creationId xmlns:a16="http://schemas.microsoft.com/office/drawing/2014/main" id="{805A309C-23BE-447D-96A0-26711A79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02920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5462BA3F-BED7-427B-B2D7-2159115E8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74787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Sperma</a:t>
            </a:r>
            <a:br>
              <a:rPr lang="en-US" altLang="en-US" sz="4800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Kepala</a:t>
            </a:r>
            <a:r>
              <a:rPr lang="en-US" altLang="en-US" sz="4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Leher</a:t>
            </a:r>
            <a:r>
              <a:rPr lang="en-US" altLang="en-US" sz="4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Ekor</a:t>
            </a:r>
            <a:endParaRPr lang="en-US" altLang="en-US" sz="4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33AD06F-32F8-4E2B-AF59-5B0882F2B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Banyak </a:t>
            </a:r>
            <a:r>
              <a:rPr lang="en-US" altLang="en-US" sz="60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Sperma</a:t>
            </a:r>
            <a:endParaRPr lang="en-US" altLang="en-US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6866" name="Picture 3" descr="104">
            <a:extLst>
              <a:ext uri="{FF2B5EF4-FFF2-40B4-BE49-F238E27FC236}">
                <a16:creationId xmlns:a16="http://schemas.microsoft.com/office/drawing/2014/main" id="{E67665C1-5450-45C6-B914-606BDD5BA1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6324600" cy="4289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h18pg466-Pathway_se5023">
            <a:extLst>
              <a:ext uri="{FF2B5EF4-FFF2-40B4-BE49-F238E27FC236}">
                <a16:creationId xmlns:a16="http://schemas.microsoft.com/office/drawing/2014/main" id="{8B1C8F01-FFA4-4218-B7E4-A3BF6B90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574800"/>
            <a:ext cx="50292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7" descr="Blue-NumCircle3">
            <a:extLst>
              <a:ext uri="{FF2B5EF4-FFF2-40B4-BE49-F238E27FC236}">
                <a16:creationId xmlns:a16="http://schemas.microsoft.com/office/drawing/2014/main" id="{12806F60-3ED3-4042-A306-0AE260E1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02260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0">
            <a:extLst>
              <a:ext uri="{FF2B5EF4-FFF2-40B4-BE49-F238E27FC236}">
                <a16:creationId xmlns:a16="http://schemas.microsoft.com/office/drawing/2014/main" id="{C8921566-6B1E-4189-A544-D90D6F530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30099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Seminal vesicle</a:t>
            </a:r>
          </a:p>
        </p:txBody>
      </p:sp>
      <p:pic>
        <p:nvPicPr>
          <p:cNvPr id="37892" name="Picture 8" descr="Blue-NumCircle4">
            <a:extLst>
              <a:ext uri="{FF2B5EF4-FFF2-40B4-BE49-F238E27FC236}">
                <a16:creationId xmlns:a16="http://schemas.microsoft.com/office/drawing/2014/main" id="{BF33F7AC-B3CC-4946-B61A-49FA3C97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78460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Blue-NumCircle5">
            <a:extLst>
              <a:ext uri="{FF2B5EF4-FFF2-40B4-BE49-F238E27FC236}">
                <a16:creationId xmlns:a16="http://schemas.microsoft.com/office/drawing/2014/main" id="{F948BFAB-AC88-4CB1-92B9-D0C604DC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11">
            <a:extLst>
              <a:ext uri="{FF2B5EF4-FFF2-40B4-BE49-F238E27FC236}">
                <a16:creationId xmlns:a16="http://schemas.microsoft.com/office/drawing/2014/main" id="{73E4FF28-7358-4A76-841D-BEF15723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3708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Prostate gland</a:t>
            </a:r>
          </a:p>
        </p:txBody>
      </p:sp>
      <p:sp>
        <p:nvSpPr>
          <p:cNvPr id="37895" name="Rectangle 12">
            <a:extLst>
              <a:ext uri="{FF2B5EF4-FFF2-40B4-BE49-F238E27FC236}">
                <a16:creationId xmlns:a16="http://schemas.microsoft.com/office/drawing/2014/main" id="{C33A773D-726B-4006-8831-AC8735B3B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165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Bulbourethral/Cowper</a:t>
            </a:r>
            <a:r>
              <a:rPr lang="ja-JP" altLang="en-US" sz="1800"/>
              <a:t>’</a:t>
            </a:r>
            <a:r>
              <a:rPr lang="en-US" altLang="ja-JP" sz="1800"/>
              <a:t>s Gland</a:t>
            </a:r>
            <a:endParaRPr lang="en-US" altLang="en-US" sz="1800"/>
          </a:p>
        </p:txBody>
      </p:sp>
      <p:pic>
        <p:nvPicPr>
          <p:cNvPr id="37896" name="Picture 5" descr="Blue-NumCircle1">
            <a:extLst>
              <a:ext uri="{FF2B5EF4-FFF2-40B4-BE49-F238E27FC236}">
                <a16:creationId xmlns:a16="http://schemas.microsoft.com/office/drawing/2014/main" id="{BC2ACDB4-0692-4E1B-8568-D31E3EFD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68960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6" descr="Blue-NumCircle2">
            <a:extLst>
              <a:ext uri="{FF2B5EF4-FFF2-40B4-BE49-F238E27FC236}">
                <a16:creationId xmlns:a16="http://schemas.microsoft.com/office/drawing/2014/main" id="{65DF1816-2545-48E4-9CB6-5A6403E2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02260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4">
            <a:extLst>
              <a:ext uri="{FF2B5EF4-FFF2-40B4-BE49-F238E27FC236}">
                <a16:creationId xmlns:a16="http://schemas.microsoft.com/office/drawing/2014/main" id="{C58DD577-0416-41F1-B24D-D7BDF424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302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Vas deferens</a:t>
            </a:r>
          </a:p>
        </p:txBody>
      </p:sp>
      <p:sp>
        <p:nvSpPr>
          <p:cNvPr id="37899" name="Rectangle 15">
            <a:extLst>
              <a:ext uri="{FF2B5EF4-FFF2-40B4-BE49-F238E27FC236}">
                <a16:creationId xmlns:a16="http://schemas.microsoft.com/office/drawing/2014/main" id="{336D9FC8-0C34-45E4-B7B2-746FA1F5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39893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Urethra</a:t>
            </a:r>
          </a:p>
        </p:txBody>
      </p:sp>
      <p:sp>
        <p:nvSpPr>
          <p:cNvPr id="37900" name="Rectangle 16">
            <a:extLst>
              <a:ext uri="{FF2B5EF4-FFF2-40B4-BE49-F238E27FC236}">
                <a16:creationId xmlns:a16="http://schemas.microsoft.com/office/drawing/2014/main" id="{A265E9A4-AF12-427E-B43F-63E70A13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699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Penis</a:t>
            </a:r>
          </a:p>
        </p:txBody>
      </p:sp>
      <p:sp>
        <p:nvSpPr>
          <p:cNvPr id="37901" name="Rectangle 18">
            <a:extLst>
              <a:ext uri="{FF2B5EF4-FFF2-40B4-BE49-F238E27FC236}">
                <a16:creationId xmlns:a16="http://schemas.microsoft.com/office/drawing/2014/main" id="{E76AC5E8-F73B-444C-B7F8-2A09B4F0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57023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Testes</a:t>
            </a:r>
          </a:p>
        </p:txBody>
      </p:sp>
      <p:sp>
        <p:nvSpPr>
          <p:cNvPr id="37902" name="Rectangle 34">
            <a:extLst>
              <a:ext uri="{FF2B5EF4-FFF2-40B4-BE49-F238E27FC236}">
                <a16:creationId xmlns:a16="http://schemas.microsoft.com/office/drawing/2014/main" id="{70396612-F0C4-4B13-AB4E-B9C477300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62000"/>
            <a:ext cx="472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F058DB86-90B8-4E1D-86D4-E97FE0AD5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19" y="557667"/>
            <a:ext cx="8229600" cy="938212"/>
          </a:xfrm>
        </p:spPr>
        <p:txBody>
          <a:bodyPr>
            <a:spAutoFit/>
          </a:bodyPr>
          <a:lstStyle/>
          <a:p>
            <a:r>
              <a:rPr lang="en-US" altLang="en-US" sz="55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Saluran</a:t>
            </a:r>
            <a:r>
              <a:rPr lang="en-US" altLang="en-US" sz="55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55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Sperma</a:t>
            </a:r>
            <a:endParaRPr lang="en-US" altLang="en-US" sz="55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904" name="Rectangle 22">
            <a:extLst>
              <a:ext uri="{FF2B5EF4-FFF2-40B4-BE49-F238E27FC236}">
                <a16:creationId xmlns:a16="http://schemas.microsoft.com/office/drawing/2014/main" id="{B76599E7-1FC9-477B-95AE-946A39CF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Epididymis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DD775B-1D93-433B-B243-1A0AB7A09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700" dirty="0" err="1">
                <a:ea typeface="ＭＳ Ｐゴシック" panose="020B0600070205080204" pitchFamily="34" charset="-128"/>
              </a:rPr>
              <a:t>Ereksi</a:t>
            </a:r>
            <a:endParaRPr lang="en-US" altLang="en-US" sz="6700" dirty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696925D-7697-47D2-ADEE-6D4679B18B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724400" cy="53340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ea typeface="ＭＳ Ｐゴシック" panose="020B0600070205080204" pitchFamily="34" charset="-128"/>
              </a:rPr>
              <a:t>Penis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lebih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36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kaku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kantung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kantung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darah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terisi</a:t>
            </a:r>
            <a:r>
              <a:rPr lang="en-US" altLang="en-US" sz="3600" dirty="0"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penuh</a:t>
            </a:r>
            <a:r>
              <a:rPr lang="en-US" altLang="en-US" sz="36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7653" name="Picture 5" descr="http://www.topnews.in/usa/files/7_erection.jpg">
            <a:extLst>
              <a:ext uri="{FF2B5EF4-FFF2-40B4-BE49-F238E27FC236}">
                <a16:creationId xmlns:a16="http://schemas.microsoft.com/office/drawing/2014/main" id="{21CE68D4-4C0E-41D6-91AC-2ED08632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A0CF8A-2EAF-4A7C-B7C1-F2B7B1CE7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6858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err="1">
                <a:solidFill>
                  <a:srgbClr val="C00000"/>
                </a:solidFill>
              </a:rPr>
              <a:t>Ejakulasi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729FEE4-9BD5-467C-8553-D2D598CF8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2057400"/>
            <a:ext cx="8610600" cy="38862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500" dirty="0" err="1">
                <a:ea typeface="ＭＳ Ｐゴシック" panose="020B0600070205080204" pitchFamily="34" charset="-128"/>
              </a:rPr>
              <a:t>Pengeluaran</a:t>
            </a:r>
            <a:r>
              <a:rPr lang="en-US" altLang="en-US" sz="3500" dirty="0">
                <a:ea typeface="ＭＳ Ｐゴシック" panose="020B0600070205080204" pitchFamily="34" charset="-128"/>
              </a:rPr>
              <a:t> semen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3500" dirty="0">
                <a:ea typeface="ＭＳ Ｐゴシック" panose="020B0600070205080204" pitchFamily="34" charset="-128"/>
              </a:rPr>
              <a:t> penis.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500" dirty="0" err="1">
                <a:ea typeface="ＭＳ Ｐゴシック" panose="020B0600070205080204" pitchFamily="34" charset="-128"/>
              </a:rPr>
              <a:t>Kontraksi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3500" dirty="0">
                <a:ea typeface="ＭＳ Ｐゴシック" panose="020B0600070205080204" pitchFamily="34" charset="-128"/>
              </a:rPr>
              <a:t> pada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dasar</a:t>
            </a:r>
            <a:r>
              <a:rPr lang="en-US" altLang="en-US" sz="3500" dirty="0">
                <a:ea typeface="ＭＳ Ｐゴシック" panose="020B0600070205080204" pitchFamily="34" charset="-128"/>
              </a:rPr>
              <a:t> bladder dan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memaksa</a:t>
            </a:r>
            <a:r>
              <a:rPr lang="en-US" altLang="en-US" sz="3500" dirty="0">
                <a:ea typeface="ＭＳ Ｐゴシック" panose="020B0600070205080204" pitchFamily="34" charset="-128"/>
              </a:rPr>
              <a:t> semen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keluar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3500" dirty="0">
                <a:ea typeface="ＭＳ Ｐゴシック" panose="020B0600070205080204" pitchFamily="34" charset="-128"/>
              </a:rPr>
              <a:t> urethra.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500" u="sng" dirty="0">
                <a:ea typeface="ＭＳ Ｐゴシック" panose="020B0600070205080204" pitchFamily="34" charset="-128"/>
              </a:rPr>
              <a:t>1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ejakulasi</a:t>
            </a:r>
            <a:r>
              <a:rPr lang="en-US" altLang="en-US" sz="3500" dirty="0">
                <a:ea typeface="ＭＳ Ｐゴシック" panose="020B0600070205080204" pitchFamily="34" charset="-128"/>
              </a:rPr>
              <a:t> = 40-400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juta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sperma</a:t>
            </a:r>
            <a:endParaRPr lang="en-US" altLang="en-US" sz="35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10A271B-9A8A-456D-915A-DB6573ABA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err="1">
                <a:ea typeface="ＭＳ Ｐゴシック" panose="020B0600070205080204" pitchFamily="34" charset="-128"/>
              </a:rPr>
              <a:t>Emisi</a:t>
            </a:r>
            <a:r>
              <a:rPr lang="en-US" altLang="en-US" sz="6000" dirty="0">
                <a:ea typeface="ＭＳ Ｐゴシック" panose="020B0600070205080204" pitchFamily="34" charset="-128"/>
              </a:rPr>
              <a:t> </a:t>
            </a:r>
            <a:r>
              <a:rPr lang="en-US" altLang="en-US" sz="6000" dirty="0" err="1">
                <a:ea typeface="ＭＳ Ｐゴシック" panose="020B0600070205080204" pitchFamily="34" charset="-128"/>
              </a:rPr>
              <a:t>Nokturnal</a:t>
            </a:r>
            <a:endParaRPr lang="en-US" altLang="en-US" sz="6000" dirty="0">
              <a:ea typeface="ＭＳ Ｐゴシック" panose="020B0600070205080204" pitchFamily="34" charset="-128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049B8D8-0871-45CF-A010-6E7B1DF7F7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ja-JP" altLang="en-US" sz="3500" u="sng" dirty="0">
                <a:ea typeface="ＭＳ Ｐゴシック" panose="020B0600070205080204" pitchFamily="34" charset="-128"/>
              </a:rPr>
              <a:t>“</a:t>
            </a:r>
            <a:r>
              <a:rPr lang="en-US" altLang="ja-JP" sz="3500" u="sng" dirty="0" err="1">
                <a:ea typeface="ＭＳ Ｐゴシック" panose="020B0600070205080204" pitchFamily="34" charset="-128"/>
              </a:rPr>
              <a:t>Mimpi</a:t>
            </a:r>
            <a:r>
              <a:rPr lang="en-US" altLang="ja-JP" sz="35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3500" u="sng" dirty="0" err="1">
                <a:ea typeface="ＭＳ Ｐゴシック" panose="020B0600070205080204" pitchFamily="34" charset="-128"/>
              </a:rPr>
              <a:t>basah</a:t>
            </a:r>
            <a:r>
              <a:rPr lang="ja-JP" altLang="en-US" sz="3500" u="sng" dirty="0">
                <a:ea typeface="ＭＳ Ｐゴシック" panose="020B0600070205080204" pitchFamily="34" charset="-128"/>
              </a:rPr>
              <a:t>”</a:t>
            </a:r>
            <a:endParaRPr lang="en-US" altLang="ja-JP" sz="3500" u="sng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500" dirty="0" err="1">
                <a:ea typeface="ＭＳ Ｐゴシック" panose="020B0600070205080204" pitchFamily="34" charset="-128"/>
              </a:rPr>
              <a:t>Ejakulasi</a:t>
            </a:r>
            <a:r>
              <a:rPr lang="en-US" altLang="en-US" sz="3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selama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tidur</a:t>
            </a:r>
            <a:endParaRPr lang="en-US" altLang="en-US" sz="35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500" dirty="0" err="1">
                <a:ea typeface="ＭＳ Ｐゴシック" panose="020B0600070205080204" pitchFamily="34" charset="-128"/>
              </a:rPr>
              <a:t>Sesuatu</a:t>
            </a:r>
            <a:r>
              <a:rPr lang="en-US" altLang="en-US" sz="3500" dirty="0">
                <a:ea typeface="ＭＳ Ｐゴシック" panose="020B0600070205080204" pitchFamily="34" charset="-128"/>
              </a:rPr>
              <a:t> yang normal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35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seringkali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3500" dirty="0">
                <a:ea typeface="ＭＳ Ｐゴシック" panose="020B0600070205080204" pitchFamily="34" charset="-128"/>
              </a:rPr>
              <a:t> dan normal juga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apabila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3500" dirty="0">
                <a:ea typeface="ＭＳ Ｐゴシック" panose="020B0600070205080204" pitchFamily="34" charset="-128"/>
              </a:rPr>
              <a:t> </a:t>
            </a:r>
            <a:r>
              <a:rPr lang="en-US" altLang="en-US" sz="35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3500" dirty="0">
                <a:ea typeface="ＭＳ Ｐゴシック" panose="020B0600070205080204" pitchFamily="34" charset="-128"/>
              </a:rPr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C425-9FC1-40C7-B43C-0D18EDA5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Terima</a:t>
            </a:r>
            <a:r>
              <a:rPr lang="en-US" dirty="0">
                <a:solidFill>
                  <a:srgbClr val="C00000"/>
                </a:solidFill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172106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4EEE3E6-EBD5-40DE-99C1-FDCABE25A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857" y="477481"/>
            <a:ext cx="6477000" cy="1139825"/>
          </a:xfrm>
        </p:spPr>
        <p:txBody>
          <a:bodyPr lIns="90488" tIns="44450" rIns="90488" bIns="44450" anchorCtr="0"/>
          <a:lstStyle/>
          <a:p>
            <a:pPr eaLnBrk="1" hangingPunct="1"/>
            <a:r>
              <a:rPr lang="en-US" altLang="en-US" sz="3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Perubahan</a:t>
            </a: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fisik</a:t>
            </a: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pria</a:t>
            </a: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3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akil</a:t>
            </a: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balik</a:t>
            </a: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EF94BE7-E817-4CDB-83A0-A2D8270DEB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1257" y="1524000"/>
            <a:ext cx="4724400" cy="4525963"/>
          </a:xfrm>
        </p:spPr>
        <p:txBody>
          <a:bodyPr lIns="90488" tIns="44450" rIns="90488" bIns="44450"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Tumbuh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cepat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jerawat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Suara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lebih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dalam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Tumbuh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rambut</a:t>
            </a:r>
            <a:r>
              <a:rPr lang="en-US" altLang="en-US" dirty="0">
                <a:ea typeface="ＭＳ Ｐゴシック" panose="020B0600070205080204" pitchFamily="34" charset="-128"/>
              </a:rPr>
              <a:t> di </a:t>
            </a:r>
            <a:r>
              <a:rPr lang="en-US" altLang="en-US" dirty="0" err="1">
                <a:ea typeface="ＭＳ Ｐゴシック" panose="020B0600070205080204" pitchFamily="34" charset="-128"/>
              </a:rPr>
              <a:t>wajah</a:t>
            </a:r>
            <a:r>
              <a:rPr lang="en-US" altLang="en-US" dirty="0">
                <a:ea typeface="ＭＳ Ｐゴシック" panose="020B0600070205080204" pitchFamily="34" charset="-128"/>
              </a:rPr>
              <a:t> dan badan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Pundak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melebar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0C4CEC9E-D565-46DC-8D4E-4FC31ABC117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81600" y="1752600"/>
            <a:ext cx="3701143" cy="452596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Otot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lebih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besar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Keringat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meningkat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Ejakulasi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pertama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terjadi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7412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FE743CD-A81C-438E-82D8-FD4FC1C67E00}"/>
              </a:ext>
            </a:extLst>
          </p:cNvPr>
          <p:cNvGraphicFramePr>
            <a:graphicFrameLocks/>
          </p:cNvGraphicFramePr>
          <p:nvPr>
            <p:ph type="clipArt" sz="half" idx="4294967295"/>
          </p:nvPr>
        </p:nvGraphicFramePr>
        <p:xfrm>
          <a:off x="7162800" y="152400"/>
          <a:ext cx="1981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Microsoft ClipArt Gallery" r:id="rId3" imgW="3390900" imgH="3390900" progId="MS_ClipArt_Gallery">
                  <p:embed/>
                </p:oleObj>
              </mc:Choice>
              <mc:Fallback>
                <p:oleObj name="Microsoft ClipArt Gallery" r:id="rId3" imgW="3390900" imgH="33909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"/>
                        <a:ext cx="1981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698C72D-DF7E-4EEF-8467-5C3114C52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luar</a:t>
            </a:r>
            <a:endParaRPr lang="en-US" altLang="en-US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4ED2F52-8F49-4F98-90CE-2779287403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3327" y="2514600"/>
            <a:ext cx="403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5000" dirty="0"/>
              <a:t>Penis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000" u="sng" dirty="0">
                <a:ea typeface="ＭＳ Ｐゴシック" charset="0"/>
              </a:rPr>
              <a:t>Organ </a:t>
            </a:r>
            <a:r>
              <a:rPr lang="en-US" sz="4000" u="sng" dirty="0" err="1">
                <a:ea typeface="ＭＳ Ｐゴシック" charset="0"/>
              </a:rPr>
              <a:t>pria</a:t>
            </a:r>
            <a:endParaRPr lang="en-US" sz="4000" u="sng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000" dirty="0" err="1">
                <a:ea typeface="ＭＳ Ｐゴシック" charset="0"/>
              </a:rPr>
              <a:t>Saluran</a:t>
            </a:r>
            <a:r>
              <a:rPr lang="en-US" sz="4000" dirty="0">
                <a:ea typeface="ＭＳ Ｐゴシック" charset="0"/>
              </a:rPr>
              <a:t> </a:t>
            </a:r>
            <a:r>
              <a:rPr lang="en-US" sz="4000" dirty="0" err="1">
                <a:ea typeface="ＭＳ Ｐゴシック" charset="0"/>
              </a:rPr>
              <a:t>kencing</a:t>
            </a:r>
            <a:endParaRPr lang="en-US" sz="4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4400" dirty="0"/>
          </a:p>
          <a:p>
            <a:pPr lvl="1" eaLnBrk="1" hangingPunct="1">
              <a:lnSpc>
                <a:spcPct val="90000"/>
              </a:lnSpc>
              <a:buFont typeface="Wingdings" charset="0"/>
              <a:buChar char="l"/>
              <a:defRPr/>
            </a:pPr>
            <a:endParaRPr lang="en-US" sz="4400" dirty="0">
              <a:ea typeface="ＭＳ Ｐゴシック" charset="0"/>
            </a:endParaRP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D33DD73E-DFF5-41B6-B2C1-F181D5A19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14800"/>
            <a:ext cx="1371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/>
              <a:t>Penis</a:t>
            </a:r>
          </a:p>
        </p:txBody>
      </p:sp>
      <p:pic>
        <p:nvPicPr>
          <p:cNvPr id="7" name="Picture 89" descr="Ch18pg465-MRepSys1_se5022">
            <a:extLst>
              <a:ext uri="{FF2B5EF4-FFF2-40B4-BE49-F238E27FC236}">
                <a16:creationId xmlns:a16="http://schemas.microsoft.com/office/drawing/2014/main" id="{9EE0E0AC-3896-4FF8-8891-5B0B34E2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45720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E0F738-7888-446F-8631-17BA6078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sz="4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Luar</a:t>
            </a:r>
            <a:endParaRPr lang="en-US" altLang="en-US" sz="4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D16B3-6F05-40AE-8336-9022B208D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5000" dirty="0"/>
              <a:t>Scrotum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000" dirty="0" err="1">
                <a:ea typeface="ＭＳ Ｐゴシック" charset="0"/>
              </a:rPr>
              <a:t>Membungkus</a:t>
            </a:r>
            <a:r>
              <a:rPr lang="en-US" sz="4000" dirty="0">
                <a:ea typeface="ＭＳ Ｐゴシック" charset="0"/>
              </a:rPr>
              <a:t> testis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4000" dirty="0" err="1">
                <a:ea typeface="ＭＳ Ｐゴシック" charset="0"/>
              </a:rPr>
              <a:t>Kontrol</a:t>
            </a:r>
            <a:r>
              <a:rPr lang="en-US" sz="4000" dirty="0">
                <a:ea typeface="ＭＳ Ｐゴシック" charset="0"/>
              </a:rPr>
              <a:t> </a:t>
            </a:r>
            <a:r>
              <a:rPr lang="en-US" sz="4000" dirty="0" err="1">
                <a:ea typeface="ＭＳ Ｐゴシック" charset="0"/>
              </a:rPr>
              <a:t>suhu</a:t>
            </a:r>
            <a:r>
              <a:rPr lang="en-US" sz="4000" dirty="0">
                <a:ea typeface="ＭＳ Ｐゴシック" charset="0"/>
              </a:rPr>
              <a:t> testis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4000" dirty="0">
              <a:ea typeface="ＭＳ Ｐゴシック" charset="0"/>
            </a:endParaRPr>
          </a:p>
        </p:txBody>
      </p:sp>
      <p:pic>
        <p:nvPicPr>
          <p:cNvPr id="8" name="Picture 89" descr="Ch18pg465-MRepSys1_se5022">
            <a:extLst>
              <a:ext uri="{FF2B5EF4-FFF2-40B4-BE49-F238E27FC236}">
                <a16:creationId xmlns:a16="http://schemas.microsoft.com/office/drawing/2014/main" id="{3FC13431-6B39-4474-A8F9-ED36671FAF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057400"/>
            <a:ext cx="4589463" cy="433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73F400-4CF3-449D-8D5E-A0178316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320" y="59340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Scrotum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442C99D-0F09-4EEC-B8C0-0971C808E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sz="4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dalam</a:t>
            </a:r>
            <a:endParaRPr lang="en-US" altLang="en-US" sz="4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82C685-9078-461F-8C0A-904A08352EB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3180" y="1586204"/>
            <a:ext cx="4343400" cy="510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5000" dirty="0">
                <a:ea typeface="ＭＳ Ｐゴシック" panose="020B0600070205080204" pitchFamily="34" charset="-128"/>
              </a:rPr>
              <a:t>Testis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 dirty="0" err="1">
                <a:ea typeface="ＭＳ Ｐゴシック" panose="020B0600070205080204" pitchFamily="34" charset="-128"/>
              </a:rPr>
              <a:t>Menghasilkan</a:t>
            </a:r>
            <a:r>
              <a:rPr lang="en-US" altLang="en-US" sz="2500" dirty="0">
                <a:ea typeface="ＭＳ Ｐゴシック" panose="020B0600070205080204" pitchFamily="34" charset="-128"/>
              </a:rPr>
              <a:t> </a:t>
            </a:r>
            <a:r>
              <a:rPr lang="en-US" altLang="en-US" sz="2500" dirty="0" err="1">
                <a:ea typeface="ＭＳ Ｐゴシック" panose="020B0600070205080204" pitchFamily="34" charset="-128"/>
              </a:rPr>
              <a:t>sperma</a:t>
            </a:r>
            <a:r>
              <a:rPr lang="en-US" altLang="en-US" sz="2500" dirty="0">
                <a:ea typeface="ＭＳ Ｐゴシック" panose="020B0600070205080204" pitchFamily="34" charset="-128"/>
              </a:rPr>
              <a:t> (</a:t>
            </a:r>
            <a:r>
              <a:rPr lang="en-US" altLang="en-US" sz="2500" u="sng" dirty="0">
                <a:ea typeface="ＭＳ Ｐゴシック" panose="020B0600070205080204" pitchFamily="34" charset="-128"/>
              </a:rPr>
              <a:t>50,000</a:t>
            </a:r>
            <a:r>
              <a:rPr lang="en-US" altLang="en-US" sz="2500" dirty="0">
                <a:ea typeface="ＭＳ Ｐゴシック" panose="020B0600070205080204" pitchFamily="34" charset="-128"/>
              </a:rPr>
              <a:t> </a:t>
            </a:r>
            <a:r>
              <a:rPr lang="en-US" altLang="en-US" sz="2500" dirty="0" err="1">
                <a:ea typeface="ＭＳ Ｐゴシック" panose="020B0600070205080204" pitchFamily="34" charset="-128"/>
              </a:rPr>
              <a:t>sperma</a:t>
            </a:r>
            <a:r>
              <a:rPr lang="en-US" altLang="en-US" sz="2500" dirty="0">
                <a:ea typeface="ＭＳ Ｐゴシック" panose="020B0600070205080204" pitchFamily="34" charset="-128"/>
              </a:rPr>
              <a:t> </a:t>
            </a:r>
            <a:r>
              <a:rPr lang="en-US" altLang="en-US" sz="2500" dirty="0" err="1">
                <a:ea typeface="ＭＳ Ｐゴシック" panose="020B0600070205080204" pitchFamily="34" charset="-128"/>
              </a:rPr>
              <a:t>setiap</a:t>
            </a:r>
            <a:r>
              <a:rPr lang="en-US" altLang="en-US" sz="2500" dirty="0">
                <a:ea typeface="ＭＳ Ｐゴシック" panose="020B0600070205080204" pitchFamily="34" charset="-128"/>
              </a:rPr>
              <a:t> </a:t>
            </a:r>
            <a:r>
              <a:rPr lang="en-US" altLang="en-US" sz="2500" dirty="0" err="1">
                <a:ea typeface="ＭＳ Ｐゴシック" panose="020B0600070205080204" pitchFamily="34" charset="-128"/>
              </a:rPr>
              <a:t>menit</a:t>
            </a:r>
            <a:r>
              <a:rPr lang="en-US" altLang="en-US" sz="25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500" dirty="0" err="1">
                <a:ea typeface="ＭＳ Ｐゴシック" panose="020B0600070205080204" pitchFamily="34" charset="-128"/>
              </a:rPr>
              <a:t>Menghasilkan</a:t>
            </a:r>
            <a:r>
              <a:rPr lang="en-US" altLang="en-US" sz="2500" dirty="0">
                <a:ea typeface="ＭＳ Ｐゴシック" panose="020B0600070205080204" pitchFamily="34" charset="-128"/>
              </a:rPr>
              <a:t> hormone </a:t>
            </a:r>
            <a:r>
              <a:rPr lang="en-US" altLang="en-US" sz="2500" dirty="0" err="1">
                <a:ea typeface="ＭＳ Ｐゴシック" panose="020B0600070205080204" pitchFamily="34" charset="-128"/>
              </a:rPr>
              <a:t>pria</a:t>
            </a:r>
            <a:r>
              <a:rPr lang="en-US" altLang="en-US" sz="2500" dirty="0">
                <a:ea typeface="ＭＳ Ｐゴシック" panose="020B0600070205080204" pitchFamily="34" charset="-128"/>
              </a:rPr>
              <a:t> : </a:t>
            </a:r>
            <a:r>
              <a:rPr lang="en-US" altLang="en-US" sz="2500" u="sng" dirty="0">
                <a:ea typeface="ＭＳ Ｐゴシック" panose="020B0600070205080204" pitchFamily="34" charset="-128"/>
              </a:rPr>
              <a:t>testosterone</a:t>
            </a:r>
          </a:p>
          <a:p>
            <a:pPr lvl="2" eaLnBrk="1" hangingPunct="1"/>
            <a:r>
              <a:rPr lang="en-US" altLang="en-US" sz="2100" dirty="0" err="1">
                <a:ea typeface="ＭＳ Ｐゴシック" panose="020B0600070205080204" pitchFamily="34" charset="-128"/>
              </a:rPr>
              <a:t>Diperlukan</a:t>
            </a:r>
            <a:r>
              <a:rPr lang="en-US" altLang="en-US" sz="21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21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produkai</a:t>
            </a:r>
            <a:r>
              <a:rPr lang="en-US" altLang="en-US" sz="21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sperma</a:t>
            </a:r>
            <a:r>
              <a:rPr lang="en-US" altLang="en-US" sz="21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perkembangan</a:t>
            </a:r>
            <a:r>
              <a:rPr lang="en-US" altLang="en-US" sz="21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khusus</a:t>
            </a:r>
            <a:r>
              <a:rPr lang="en-US" altLang="en-US" sz="21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mencirikan</a:t>
            </a:r>
            <a:r>
              <a:rPr lang="en-US" altLang="en-US" sz="21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pria</a:t>
            </a:r>
            <a:r>
              <a:rPr lang="en-US" altLang="en-US" sz="2100" dirty="0">
                <a:ea typeface="ＭＳ Ｐゴシック" panose="020B0600070205080204" pitchFamily="34" charset="-128"/>
              </a:rPr>
              <a:t>. </a:t>
            </a:r>
          </a:p>
        </p:txBody>
      </p:sp>
      <p:pic>
        <p:nvPicPr>
          <p:cNvPr id="5" name="Picture 89" descr="Ch18pg465-MRepSys1_se5022">
            <a:extLst>
              <a:ext uri="{FF2B5EF4-FFF2-40B4-BE49-F238E27FC236}">
                <a16:creationId xmlns:a16="http://schemas.microsoft.com/office/drawing/2014/main" id="{037BD82A-D060-4658-9BE6-8189A0DC71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25" y="1586204"/>
            <a:ext cx="441325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5">
            <a:extLst>
              <a:ext uri="{FF2B5EF4-FFF2-40B4-BE49-F238E27FC236}">
                <a16:creationId xmlns:a16="http://schemas.microsoft.com/office/drawing/2014/main" id="{62F4B10B-3913-4551-89DE-CE9A3352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724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Testes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E3A6F4-9F2D-476B-8460-7A00D74B3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Dalam</a:t>
            </a:r>
            <a:endParaRPr lang="en-US" altLang="en-US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7B4FB8C-ABFE-416C-8F5C-F2330B1E438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1600199"/>
            <a:ext cx="4038600" cy="4525963"/>
          </a:xfrm>
        </p:spPr>
        <p:txBody>
          <a:bodyPr/>
          <a:lstStyle/>
          <a:p>
            <a:r>
              <a:rPr lang="en-US" altLang="en-US" sz="5000" dirty="0">
                <a:ea typeface="ＭＳ Ｐゴシック" panose="020B0600070205080204" pitchFamily="34" charset="-128"/>
              </a:rPr>
              <a:t>Epididymis</a:t>
            </a:r>
            <a:r>
              <a:rPr lang="en-US" altLang="en-US" sz="4400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4400" dirty="0">
                <a:ea typeface="ＭＳ Ｐゴシック" panose="020B0600070205080204" pitchFamily="34" charset="-128"/>
              </a:rPr>
              <a:t>-</a:t>
            </a:r>
            <a:r>
              <a:rPr lang="en-US" altLang="en-US" sz="3200" dirty="0">
                <a:ea typeface="ＭＳ Ｐゴシック" panose="020B0600070205080204" pitchFamily="34" charset="-128"/>
              </a:rPr>
              <a:t>(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terletak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diatas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setiap</a:t>
            </a:r>
            <a:r>
              <a:rPr lang="en-US" altLang="en-US" sz="3200" dirty="0">
                <a:ea typeface="ＭＳ Ｐゴシック" panose="020B0600070205080204" pitchFamily="34" charset="-128"/>
              </a:rPr>
              <a:t> testicle) </a:t>
            </a:r>
          </a:p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-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Tempat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menyimpan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sperma</a:t>
            </a:r>
            <a:r>
              <a:rPr lang="en-US" altLang="en-US" sz="32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pematangan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sperma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89" descr="Ch18pg465-MRepSys1_se5022">
            <a:extLst>
              <a:ext uri="{FF2B5EF4-FFF2-40B4-BE49-F238E27FC236}">
                <a16:creationId xmlns:a16="http://schemas.microsoft.com/office/drawing/2014/main" id="{A76BF4CF-6B71-482B-A1C2-C19B4625BC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815306"/>
            <a:ext cx="4332288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19EF3275-FC72-4356-84EC-3BC31524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267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Epididymis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8C3E-C928-4C54-95DF-127167F4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Dalam</a:t>
            </a:r>
            <a:endParaRPr lang="en-US" altLang="en-US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22F6-8C8D-4107-9B36-C5BA58B79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600" dirty="0">
                <a:latin typeface="+mj-lt"/>
              </a:rPr>
              <a:t>Vas Deferens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3600" dirty="0" err="1">
                <a:latin typeface="+mj-lt"/>
                <a:ea typeface="ＭＳ Ｐゴシック" charset="0"/>
              </a:rPr>
              <a:t>Perjalanan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dirty="0" err="1">
                <a:latin typeface="+mj-lt"/>
                <a:ea typeface="ＭＳ Ｐゴシック" charset="0"/>
              </a:rPr>
              <a:t>sperma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dirty="0" err="1">
                <a:latin typeface="+mj-lt"/>
                <a:ea typeface="ＭＳ Ｐゴシック" charset="0"/>
              </a:rPr>
              <a:t>melalui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dirty="0" err="1">
                <a:latin typeface="+mj-lt"/>
                <a:ea typeface="ＭＳ Ｐゴシック" charset="0"/>
              </a:rPr>
              <a:t>saluran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dirty="0" err="1">
                <a:latin typeface="+mj-lt"/>
                <a:ea typeface="ＭＳ Ｐゴシック" charset="0"/>
              </a:rPr>
              <a:t>ini</a:t>
            </a:r>
            <a:r>
              <a:rPr lang="en-US" sz="3600" dirty="0">
                <a:latin typeface="+mj-lt"/>
                <a:ea typeface="ＭＳ Ｐゴシック" charset="0"/>
              </a:rPr>
              <a:t>.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3600" dirty="0" err="1">
                <a:latin typeface="+mj-lt"/>
                <a:ea typeface="ＭＳ Ｐゴシック" charset="0"/>
              </a:rPr>
              <a:t>Saluran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dirty="0" err="1">
                <a:latin typeface="+mj-lt"/>
                <a:ea typeface="ＭＳ Ｐゴシック" charset="0"/>
              </a:rPr>
              <a:t>menuju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dirty="0" err="1">
                <a:latin typeface="+mj-lt"/>
                <a:ea typeface="ＭＳ Ｐゴシック" charset="0"/>
              </a:rPr>
              <a:t>ke</a:t>
            </a:r>
            <a:r>
              <a:rPr lang="en-US" sz="3600" dirty="0">
                <a:latin typeface="+mj-lt"/>
                <a:ea typeface="ＭＳ Ｐゴシック" charset="0"/>
              </a:rPr>
              <a:t> </a:t>
            </a:r>
            <a:r>
              <a:rPr lang="en-US" sz="3600" u="sng" dirty="0">
                <a:latin typeface="+mj-lt"/>
                <a:ea typeface="ＭＳ Ｐゴシック" charset="0"/>
              </a:rPr>
              <a:t>urethra</a:t>
            </a:r>
          </a:p>
          <a:p>
            <a:pPr>
              <a:buFont typeface="Wingdings" charset="0"/>
              <a:buChar char="Ø"/>
              <a:defRPr/>
            </a:pPr>
            <a:endParaRPr lang="en-US" dirty="0"/>
          </a:p>
        </p:txBody>
      </p:sp>
      <p:pic>
        <p:nvPicPr>
          <p:cNvPr id="5" name="Picture 89" descr="Ch18pg465-MRepSys1_se5022">
            <a:extLst>
              <a:ext uri="{FF2B5EF4-FFF2-40B4-BE49-F238E27FC236}">
                <a16:creationId xmlns:a16="http://schemas.microsoft.com/office/drawing/2014/main" id="{28423E81-544C-4B7D-9496-58CF357398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00200"/>
            <a:ext cx="441325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5">
            <a:extLst>
              <a:ext uri="{FF2B5EF4-FFF2-40B4-BE49-F238E27FC236}">
                <a16:creationId xmlns:a16="http://schemas.microsoft.com/office/drawing/2014/main" id="{20CC0D56-2910-435F-BC14-70EF3DA5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5542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Vas Deferens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testes color">
            <a:extLst>
              <a:ext uri="{FF2B5EF4-FFF2-40B4-BE49-F238E27FC236}">
                <a16:creationId xmlns:a16="http://schemas.microsoft.com/office/drawing/2014/main" id="{C8EAA256-468B-4A4D-82D8-C25C369F9B8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8700"/>
            <a:ext cx="6455044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642</TotalTime>
  <Words>430</Words>
  <Application>Microsoft Office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ＭＳ Ｐゴシック</vt:lpstr>
      <vt:lpstr>Wingdings</vt:lpstr>
      <vt:lpstr>Calibri</vt:lpstr>
      <vt:lpstr>EU</vt:lpstr>
      <vt:lpstr>Microsoft ClipArt Gallery</vt:lpstr>
      <vt:lpstr>Teknologi Reproduksi Kuliah 3 Sistem Reproduksi Pria</vt:lpstr>
      <vt:lpstr>Fungsi Sistem Reproduksi Pris</vt:lpstr>
      <vt:lpstr>Perubahan fisik pria (akil balik)</vt:lpstr>
      <vt:lpstr>Struktur luar</vt:lpstr>
      <vt:lpstr>Struktur Luar</vt:lpstr>
      <vt:lpstr>Struktur dalam</vt:lpstr>
      <vt:lpstr>Struktur Dalam</vt:lpstr>
      <vt:lpstr>Struktur Dalam</vt:lpstr>
      <vt:lpstr>PowerPoint Presentation</vt:lpstr>
      <vt:lpstr>Struktur Dalam</vt:lpstr>
      <vt:lpstr>Struktur Dalam</vt:lpstr>
      <vt:lpstr>Struktur internal</vt:lpstr>
      <vt:lpstr>Kanker Prostat</vt:lpstr>
      <vt:lpstr>Kanker Prostat</vt:lpstr>
      <vt:lpstr>Struktur Internal</vt:lpstr>
      <vt:lpstr>PowerPoint Presentation</vt:lpstr>
      <vt:lpstr>PowerPoint Presentation</vt:lpstr>
      <vt:lpstr>4 penyusun semen</vt:lpstr>
      <vt:lpstr>Sperma</vt:lpstr>
      <vt:lpstr>Struktur Sperma</vt:lpstr>
      <vt:lpstr>Sperma Kepala, Leher dan Ekor</vt:lpstr>
      <vt:lpstr>Banyak Sperma</vt:lpstr>
      <vt:lpstr>Saluran Sperma</vt:lpstr>
      <vt:lpstr>Ereksi</vt:lpstr>
      <vt:lpstr>Ejakulasi</vt:lpstr>
      <vt:lpstr>Emisi Nokturnal</vt:lpstr>
      <vt:lpstr>Terima Kasih</vt:lpstr>
    </vt:vector>
  </TitlesOfParts>
  <Company>Lake Geneva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Male Reproductive System</dc:title>
  <dc:creator>Win98</dc:creator>
  <cp:lastModifiedBy>Aroem Naroeni</cp:lastModifiedBy>
  <cp:revision>93</cp:revision>
  <dcterms:created xsi:type="dcterms:W3CDTF">2005-06-15T13:27:56Z</dcterms:created>
  <dcterms:modified xsi:type="dcterms:W3CDTF">2019-04-03T16:05:41Z</dcterms:modified>
</cp:coreProperties>
</file>