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96" r:id="rId6"/>
    <p:sldId id="260" r:id="rId7"/>
    <p:sldId id="298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95" r:id="rId17"/>
    <p:sldId id="269" r:id="rId18"/>
    <p:sldId id="270" r:id="rId19"/>
    <p:sldId id="271" r:id="rId20"/>
    <p:sldId id="299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21CBE5F-522D-4E95-8E87-E9BC540582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3956E6-E730-4D85-904D-57DCF216AC8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7BBFCC-A130-4C3A-94FE-F1ECBD924F1A}" type="datetimeFigureOut">
              <a:rPr lang="en-US"/>
              <a:pPr>
                <a:defRPr/>
              </a:pPr>
              <a:t>4/7/2019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F29A6F2-7F75-49C1-B798-60DA66AF64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5FDF961-CDE0-4F82-981F-A51A4DDBD1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734601-5089-4D2D-99B3-FDEB78070FC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114AD0-BD0A-46A3-9447-6A16351CB4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9122205-A15B-4418-89AE-712C5DC3E8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FD6AE2AD-18F8-4059-B365-F88BB42E79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28C31B5E-DA72-49C8-9836-3064C27A72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4FC0277A-C870-46CE-9686-DC81CAFBDC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3248318-8E39-4EAF-B4A9-FBE9C6274258}" type="slidenum">
              <a:rPr lang="en-US" altLang="en-US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8D7C422C-C4CF-4418-B13E-A4D8B8595B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39925AE9-53A0-414D-8216-970572AE0B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2F4E60CF-6316-467C-A666-8BFA633B65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1C1D215-451F-41FF-B604-76A6A7C30BC8}" type="slidenum">
              <a:rPr lang="en-US" altLang="en-US">
                <a:latin typeface="Calibri" panose="020F0502020204030204" pitchFamily="34" charset="0"/>
              </a:rPr>
              <a:pPr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F4AAE56C-14E1-4397-8957-683D073CCF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2F6B42D7-592E-4AD9-8639-94FEA47669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6D541B8C-4D2A-424B-A35D-784D799534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2F60D9-EFE8-48C7-927C-2BEED68D8E8C}" type="slidenum">
              <a:rPr lang="en-US" altLang="en-US">
                <a:latin typeface="Calibri" panose="020F0502020204030204" pitchFamily="34" charset="0"/>
              </a:rPr>
              <a:pPr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9F76D483-F909-4182-B0B4-68207C4F5D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902AAF09-749A-4C09-BABA-33657770DE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5E040CE7-421B-4374-B656-8EBCD74520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39A5BE-B0A0-4451-97AD-64D7015F6E17}" type="slidenum">
              <a:rPr lang="en-US" altLang="en-US">
                <a:latin typeface="Calibri" panose="020F0502020204030204" pitchFamily="34" charset="0"/>
              </a:rPr>
              <a:pPr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130B9271-3B52-4F2D-9802-408E43C0EE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842CDA09-5A13-42F7-B78E-C2574DC225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14794AF4-5F90-4206-B4CA-D1A2124727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5E5DEF-EE68-421D-B80C-E2222278CA55}" type="slidenum">
              <a:rPr lang="en-US" altLang="en-US">
                <a:latin typeface="Calibri" panose="020F0502020204030204" pitchFamily="34" charset="0"/>
              </a:rPr>
              <a:pPr/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AACA278F-E2B6-46B2-A6EF-3F150645B7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EE23EE76-F3B5-4AC5-AE06-5F1C0BAAA3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4DCABE5F-0DAE-4409-9561-9C473E9AF1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4E846A-358C-4CAD-8AAA-4F43FF19AFFE}" type="slidenum">
              <a:rPr lang="en-US" altLang="en-US">
                <a:latin typeface="Calibri" panose="020F0502020204030204" pitchFamily="34" charset="0"/>
              </a:rPr>
              <a:pPr/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3EDAEF03-3C37-45F2-8B4E-0A9FA1FB01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625B2BBF-CDF3-4477-B8EC-00CDB34142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C3CEC6A0-DC80-401C-BB3D-B101452E43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4F11BE-1EF0-45DA-847A-AB90663BC6E6}" type="slidenum">
              <a:rPr lang="en-US" altLang="en-US">
                <a:latin typeface="Calibri" panose="020F0502020204030204" pitchFamily="34" charset="0"/>
              </a:rPr>
              <a:pPr/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0368E9FE-587C-4A55-B1B6-F29987C9E6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535571BA-407F-451D-AF2B-6AC656C4F6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35AE2081-2B59-4412-96E6-06CD0778B8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4B3E9AA-2ECA-4F00-93DF-5B3F5D96B393}" type="slidenum">
              <a:rPr lang="en-US" altLang="en-US">
                <a:latin typeface="Calibri" panose="020F0502020204030204" pitchFamily="34" charset="0"/>
              </a:rPr>
              <a:pPr/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5FD24F6F-DFB9-4A01-86B9-6B7F26B8CF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70F3668D-A061-4E8F-95AF-6939558010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5A1BF530-4F7B-462B-8D7B-351D10A282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A24EF9-8EA3-4DA5-9FCF-F3D368D996B7}" type="slidenum">
              <a:rPr lang="en-US" altLang="en-US">
                <a:latin typeface="Calibri" panose="020F0502020204030204" pitchFamily="34" charset="0"/>
              </a:rPr>
              <a:pPr/>
              <a:t>19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8F10CF49-C06B-4323-B10A-3D4F9804A2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4333F590-BFC7-4799-81BB-DF9109F22C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F70318AF-5F96-43D9-9743-B8ED447698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650081-D627-4C91-9938-BD306E7B428D}" type="slidenum">
              <a:rPr lang="en-US" altLang="en-US">
                <a:latin typeface="Calibri" panose="020F0502020204030204" pitchFamily="34" charset="0"/>
              </a:rPr>
              <a:pPr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21F4B8E5-2AEC-44A9-96A6-841D5B1BC3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4699A2F1-AB17-4825-9528-AFF949DEDB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40C0382D-3E81-428B-95F1-623C216C6F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64853E-6595-47EE-9BA3-B72CC8532001}" type="slidenum">
              <a:rPr lang="en-US" altLang="en-US">
                <a:latin typeface="Calibri" panose="020F0502020204030204" pitchFamily="34" charset="0"/>
              </a:rPr>
              <a:pPr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DB9A820F-05B2-4455-8251-13F69C11C5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22E74447-1FB3-4508-A4BA-FE73324215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21DF4322-D700-4F61-891A-2296B0ED58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641891-2BB0-4781-AC7E-FEEBF5C3FC30}" type="slidenum">
              <a:rPr lang="en-US" altLang="en-US">
                <a:latin typeface="Calibri" panose="020F0502020204030204" pitchFamily="34" charset="0"/>
              </a:rPr>
              <a:pPr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690C9C74-1913-4AEC-9E0A-5F00D0D6FA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D6C0928D-7D48-44A6-9B00-43406503F2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4E5CAECA-4B7F-41E0-90A8-6A30C527B0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4709B7-22FC-4816-A9BD-A99143D42F4A}" type="slidenum">
              <a:rPr lang="en-US" altLang="en-US">
                <a:latin typeface="Calibri" panose="020F0502020204030204" pitchFamily="34" charset="0"/>
              </a:rPr>
              <a:pPr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47648BFB-BE8A-4E48-B6D1-77E3D3B5FB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fld id="{A43B82CE-FCBE-493B-8B27-19EA5C23B540}" type="slidenum"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7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5E1C59A5-D5FE-4A0C-803E-90A61CD3A17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16D2268B-B742-4B3D-B6E5-A5637FC45E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05BCBEC6-E9F8-41FC-8364-2BB4A28949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5B46738F-EB4C-4433-AADA-32840D72E8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1ADF47BF-FEC3-45E6-B65E-4E1E37794D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8227EF-177D-4E3D-AAC2-312887E4E4A9}" type="slidenum">
              <a:rPr lang="en-US" altLang="en-US">
                <a:latin typeface="Calibri" panose="020F0502020204030204" pitchFamily="34" charset="0"/>
              </a:rPr>
              <a:pPr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081A6340-EFA3-421C-8757-BB5AD4001D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AC138953-EEF2-49E6-B94B-C215049ECB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65C2CA6F-FCB8-418D-8AA4-BB36710371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F145BE8-E698-48BC-9925-F7839F3FF8C3}" type="slidenum">
              <a:rPr lang="en-US" altLang="en-US">
                <a:latin typeface="Calibri" panose="020F0502020204030204" pitchFamily="34" charset="0"/>
              </a:rPr>
              <a:pPr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EF083574-E5F2-431F-8916-9A82C48B92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57A74351-C4E2-4B4F-979F-859EC078B9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55C18CA9-DDA3-4574-A863-26BA404976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C56A71-8416-4F62-9B22-A6AEFC41D6E7}" type="slidenum">
              <a:rPr lang="en-US" altLang="en-US">
                <a:latin typeface="Calibri" panose="020F0502020204030204" pitchFamily="34" charset="0"/>
              </a:rPr>
              <a:pPr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875DE-6169-42C5-A8D7-8CC47A5ACF16}" type="datetimeFigureOut">
              <a:rPr lang="en-US" smtClean="0"/>
              <a:pPr>
                <a:defRPr/>
              </a:pPr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4E013-B37C-48A4-A9E4-479215A8357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61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F685B-0BB6-4877-987C-6BFE70627467}" type="datetimeFigureOut">
              <a:rPr lang="en-US" smtClean="0"/>
              <a:pPr>
                <a:defRPr/>
              </a:pPr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11CF6-A0D8-4B38-8C6E-3EDB57973DD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649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3EB1B-8687-4B5A-B123-EC5E54CEEE06}" type="datetimeFigureOut">
              <a:rPr lang="en-US" smtClean="0"/>
              <a:pPr>
                <a:defRPr/>
              </a:pPr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DDAD8-CB3A-43DA-9B7A-D6634429D07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122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F998D-C066-42D7-BB87-31522B2A67E4}" type="datetimeFigureOut">
              <a:rPr lang="en-US" smtClean="0"/>
              <a:pPr>
                <a:defRPr/>
              </a:pPr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B7C34-C1DC-4503-A09B-A907E36CD50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538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99974-B982-4F77-97F2-4DED3DB55262}" type="datetimeFigureOut">
              <a:rPr lang="en-US" smtClean="0"/>
              <a:pPr>
                <a:defRPr/>
              </a:pPr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2F0CA-536C-4FEC-8EB5-4E20DD9A2F4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521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9DD1E-FDC1-4C1C-9B2E-5F99502EC17B}" type="datetimeFigureOut">
              <a:rPr lang="en-US" smtClean="0"/>
              <a:pPr>
                <a:defRPr/>
              </a:pPr>
              <a:t>4/7/2019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BB7D8-76E1-4502-86E2-03C01B63865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583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31A15-BD26-4192-BDD7-DD23615DDA95}" type="datetimeFigureOut">
              <a:rPr lang="en-US" smtClean="0"/>
              <a:pPr>
                <a:defRPr/>
              </a:pPr>
              <a:t>4/7/2019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F7ACA-E087-4A57-8668-A9BFDABFCDD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402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7D45F-D32C-4A5D-A09F-DECE65E1EC13}" type="datetimeFigureOut">
              <a:rPr lang="en-US" smtClean="0"/>
              <a:pPr>
                <a:defRPr/>
              </a:pPr>
              <a:t>4/7/2019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1E602-833F-4D1E-A137-DD397EDED85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24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B03E8-9424-4669-A825-43B54C5FEE4B}" type="datetimeFigureOut">
              <a:rPr lang="en-US" smtClean="0"/>
              <a:pPr>
                <a:defRPr/>
              </a:pPr>
              <a:t>4/7/2019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65C6C-1730-4ABF-AFEC-2BF2269BB92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15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14A0F-DD11-49FF-B6C0-33F499D561C5}" type="datetimeFigureOut">
              <a:rPr lang="en-US" smtClean="0"/>
              <a:pPr>
                <a:defRPr/>
              </a:pPr>
              <a:t>4/7/2019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9F875-1E60-4198-A356-B3A3A100BC4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464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C2B31-A86F-4FBB-95E6-2432FA917BEB}" type="datetimeFigureOut">
              <a:rPr lang="en-US" smtClean="0"/>
              <a:pPr>
                <a:defRPr/>
              </a:pPr>
              <a:t>4/7/2019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AD406-00BA-4559-8B91-4B070BAB326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397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946CA2-62D8-445B-82C5-5C2EB6F3DD66}" type="datetimeFigureOut">
              <a:rPr lang="en-US" smtClean="0"/>
              <a:pPr>
                <a:defRPr/>
              </a:pPr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8B5216A-6048-44A4-92FD-B803173173D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103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ubtitle 2">
            <a:extLst>
              <a:ext uri="{FF2B5EF4-FFF2-40B4-BE49-F238E27FC236}">
                <a16:creationId xmlns:a16="http://schemas.microsoft.com/office/drawing/2014/main" id="{2D583238-8553-4D31-AE18-02B97F7B13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Exercise 31</a:t>
            </a:r>
          </a:p>
          <a:p>
            <a:pPr eaLnBrk="1" hangingPunct="1"/>
            <a:r>
              <a:rPr lang="en-US" altLang="en-US" dirty="0"/>
              <a:t>A&amp;P 233</a:t>
            </a:r>
          </a:p>
        </p:txBody>
      </p:sp>
      <p:pic>
        <p:nvPicPr>
          <p:cNvPr id="4" name="Picture 2" descr="C:\Users\arsil\Desktop\Smartcreative.jpg">
            <a:extLst>
              <a:ext uri="{FF2B5EF4-FFF2-40B4-BE49-F238E27FC236}">
                <a16:creationId xmlns:a16="http://schemas.microsoft.com/office/drawing/2014/main" id="{C30958E9-4AA2-4B7B-95B3-A2769FAB3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76200" y="-26437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7F4BCD-AA2B-49C5-83A1-CBA1252B4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1800" y="3281589"/>
            <a:ext cx="64008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err="1">
                <a:solidFill>
                  <a:schemeClr val="bg1"/>
                </a:solidFill>
              </a:rPr>
              <a:t>Kuliah</a:t>
            </a:r>
            <a:r>
              <a:rPr lang="en-US" sz="3600" dirty="0">
                <a:solidFill>
                  <a:schemeClr val="bg1"/>
                </a:solidFill>
              </a:rPr>
              <a:t> 4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 err="1">
                <a:solidFill>
                  <a:schemeClr val="bg1"/>
                </a:solidFill>
              </a:rPr>
              <a:t>Sistem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Reproduksi</a:t>
            </a:r>
            <a:r>
              <a:rPr lang="en-US" sz="3600" dirty="0">
                <a:solidFill>
                  <a:schemeClr val="bg1"/>
                </a:solidFill>
              </a:rPr>
              <a:t> Wanita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1026">
            <a:extLst>
              <a:ext uri="{FF2B5EF4-FFF2-40B4-BE49-F238E27FC236}">
                <a16:creationId xmlns:a16="http://schemas.microsoft.com/office/drawing/2014/main" id="{38343395-A9EE-481A-848C-8AAD9F2EF5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Histologi</a:t>
            </a:r>
            <a:r>
              <a:rPr lang="en-US" dirty="0"/>
              <a:t> tuba </a:t>
            </a:r>
            <a:r>
              <a:rPr lang="en-US" dirty="0" err="1"/>
              <a:t>falopii</a:t>
            </a:r>
            <a:endParaRPr lang="en-US" dirty="0"/>
          </a:p>
        </p:txBody>
      </p:sp>
      <p:sp>
        <p:nvSpPr>
          <p:cNvPr id="24578" name="Slide Number Placeholder 4">
            <a:extLst>
              <a:ext uri="{FF2B5EF4-FFF2-40B4-BE49-F238E27FC236}">
                <a16:creationId xmlns:a16="http://schemas.microsoft.com/office/drawing/2014/main" id="{198AC3A1-0F0D-4D0C-A580-AE84281BC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 rot="5400000">
            <a:off x="6989763" y="3736975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fld id="{06C7EA29-EC07-4AC6-BBBB-7E3C7502BFA7}" type="slidenum">
              <a:rPr lang="en-US" altLang="en-US" sz="1200" b="0">
                <a:solidFill>
                  <a:schemeClr val="tx2"/>
                </a:solidFill>
                <a:latin typeface="Century Schoolbook" panose="02040604050505020304" pitchFamily="18" charset="0"/>
              </a:rPr>
              <a:pPr algn="l"/>
              <a:t>10</a:t>
            </a:fld>
            <a:endParaRPr lang="en-US" altLang="en-US" sz="1200" b="0">
              <a:solidFill>
                <a:schemeClr val="tx2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24580" name="Picture 1027">
            <a:extLst>
              <a:ext uri="{FF2B5EF4-FFF2-40B4-BE49-F238E27FC236}">
                <a16:creationId xmlns:a16="http://schemas.microsoft.com/office/drawing/2014/main" id="{E8799A49-555F-4D96-9C6B-E7DC2451A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33972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028">
            <a:extLst>
              <a:ext uri="{FF2B5EF4-FFF2-40B4-BE49-F238E27FC236}">
                <a16:creationId xmlns:a16="http://schemas.microsoft.com/office/drawing/2014/main" id="{B4527F4A-2413-45A2-A794-884D239AA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0200"/>
            <a:ext cx="60960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4">
            <a:extLst>
              <a:ext uri="{FF2B5EF4-FFF2-40B4-BE49-F238E27FC236}">
                <a16:creationId xmlns:a16="http://schemas.microsoft.com/office/drawing/2014/main" id="{9C87981D-960F-45DF-9B6B-AE8B50B929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Uterus</a:t>
            </a:r>
          </a:p>
        </p:txBody>
      </p:sp>
      <p:sp>
        <p:nvSpPr>
          <p:cNvPr id="26628" name="Rectangle 5">
            <a:extLst>
              <a:ext uri="{FF2B5EF4-FFF2-40B4-BE49-F238E27FC236}">
                <a16:creationId xmlns:a16="http://schemas.microsoft.com/office/drawing/2014/main" id="{1A3945EF-331D-47EA-AA86-B3802EDCA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1800"/>
            <a:ext cx="7848600" cy="4622800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Ruangan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dinding</a:t>
            </a:r>
            <a:r>
              <a:rPr lang="en-US" altLang="en-US" dirty="0"/>
              <a:t> </a:t>
            </a:r>
            <a:r>
              <a:rPr lang="en-US" altLang="en-US" dirty="0" err="1"/>
              <a:t>tebal</a:t>
            </a:r>
            <a:r>
              <a:rPr lang="en-US" altLang="en-US" dirty="0"/>
              <a:t> </a:t>
            </a:r>
            <a:r>
              <a:rPr lang="en-US" altLang="en-US" dirty="0" err="1"/>
              <a:t>terletak</a:t>
            </a:r>
            <a:r>
              <a:rPr lang="en-US" altLang="en-US" dirty="0"/>
              <a:t> di pelvis </a:t>
            </a:r>
            <a:r>
              <a:rPr lang="en-US" altLang="en-US" dirty="0" err="1"/>
              <a:t>bagian</a:t>
            </a:r>
            <a:r>
              <a:rPr lang="en-US" altLang="en-US" dirty="0"/>
              <a:t> anterior </a:t>
            </a:r>
            <a:r>
              <a:rPr lang="en-US" altLang="en-US" dirty="0" err="1"/>
              <a:t>ke</a:t>
            </a:r>
            <a:r>
              <a:rPr lang="en-US" altLang="en-US" dirty="0"/>
              <a:t> </a:t>
            </a:r>
            <a:r>
              <a:rPr lang="en-US" altLang="en-US" dirty="0" err="1"/>
              <a:t>arah</a:t>
            </a:r>
            <a:r>
              <a:rPr lang="en-US" altLang="en-US" dirty="0"/>
              <a:t> rectum  dan posterosuperior </a:t>
            </a:r>
            <a:r>
              <a:rPr lang="en-US" altLang="en-US" dirty="0" err="1"/>
              <a:t>ke</a:t>
            </a:r>
            <a:r>
              <a:rPr lang="en-US" altLang="en-US" dirty="0"/>
              <a:t> </a:t>
            </a:r>
            <a:r>
              <a:rPr lang="en-US" altLang="en-US" dirty="0" err="1"/>
              <a:t>arah</a:t>
            </a:r>
            <a:r>
              <a:rPr lang="en-US" altLang="en-US" dirty="0"/>
              <a:t> bladder (</a:t>
            </a:r>
            <a:r>
              <a:rPr lang="en-US" altLang="en-US" dirty="0" err="1"/>
              <a:t>kandung</a:t>
            </a:r>
            <a:r>
              <a:rPr lang="en-US" altLang="en-US" dirty="0"/>
              <a:t> </a:t>
            </a:r>
            <a:r>
              <a:rPr lang="en-US" altLang="en-US" dirty="0" err="1"/>
              <a:t>kemih</a:t>
            </a:r>
            <a:r>
              <a:rPr lang="en-US" altLang="en-US" dirty="0"/>
              <a:t>)</a:t>
            </a:r>
          </a:p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Body: </a:t>
            </a:r>
            <a:r>
              <a:rPr lang="en-US" altLang="en-US" dirty="0" err="1"/>
              <a:t>Bagian</a:t>
            </a:r>
            <a:r>
              <a:rPr lang="en-US" altLang="en-US" dirty="0"/>
              <a:t> </a:t>
            </a:r>
            <a:r>
              <a:rPr lang="en-US" altLang="en-US" dirty="0" err="1"/>
              <a:t>utama</a:t>
            </a:r>
            <a:r>
              <a:rPr lang="en-US" altLang="en-US" dirty="0"/>
              <a:t> uterus</a:t>
            </a:r>
          </a:p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Fundus</a:t>
            </a:r>
            <a:r>
              <a:rPr lang="en-US" altLang="en-US" dirty="0"/>
              <a:t>:  </a:t>
            </a:r>
            <a:r>
              <a:rPr lang="en-US" altLang="en-US" dirty="0" err="1"/>
              <a:t>Bagian</a:t>
            </a:r>
            <a:r>
              <a:rPr lang="en-US" altLang="en-US" dirty="0"/>
              <a:t> yang </a:t>
            </a:r>
            <a:r>
              <a:rPr lang="en-US" altLang="en-US" dirty="0" err="1"/>
              <a:t>membulat</a:t>
            </a:r>
            <a:r>
              <a:rPr lang="en-US" altLang="en-US" dirty="0"/>
              <a:t> </a:t>
            </a:r>
          </a:p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Isthmus:  </a:t>
            </a:r>
            <a:r>
              <a:rPr lang="en-US" altLang="en-US" dirty="0" err="1"/>
              <a:t>Bagian</a:t>
            </a:r>
            <a:r>
              <a:rPr lang="en-US" altLang="en-US" dirty="0"/>
              <a:t> yang </a:t>
            </a:r>
            <a:r>
              <a:rPr lang="en-US" altLang="en-US" dirty="0" err="1"/>
              <a:t>menyempit</a:t>
            </a:r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26626" name="Slide Number Placeholder 5">
            <a:extLst>
              <a:ext uri="{FF2B5EF4-FFF2-40B4-BE49-F238E27FC236}">
                <a16:creationId xmlns:a16="http://schemas.microsoft.com/office/drawing/2014/main" id="{648D698C-3445-4E9C-AC9E-B86B2DF89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246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32124BA-FB32-44BB-8270-35EBD00B1777}" type="slidenum">
              <a:rPr lang="en-US" altLang="en-US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11</a:t>
            </a:fld>
            <a:endParaRPr lang="en-US" altLang="en-US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>
            <a:extLst>
              <a:ext uri="{FF2B5EF4-FFF2-40B4-BE49-F238E27FC236}">
                <a16:creationId xmlns:a16="http://schemas.microsoft.com/office/drawing/2014/main" id="{07F91A86-035F-40CC-9E8D-81AA0EDC58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76200"/>
            <a:ext cx="7772400" cy="4508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Uterus</a:t>
            </a:r>
          </a:p>
        </p:txBody>
      </p:sp>
      <p:sp>
        <p:nvSpPr>
          <p:cNvPr id="28674" name="Slide Number Placeholder 4">
            <a:extLst>
              <a:ext uri="{FF2B5EF4-FFF2-40B4-BE49-F238E27FC236}">
                <a16:creationId xmlns:a16="http://schemas.microsoft.com/office/drawing/2014/main" id="{B1BE3403-5209-44B2-B8BC-085B2B8C5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 rot="5400000">
            <a:off x="6989763" y="3736975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fld id="{AE33BAC5-3EBF-4995-B94B-EDA19074BB9F}" type="slidenum">
              <a:rPr lang="en-US" altLang="en-US" sz="1200" b="0">
                <a:solidFill>
                  <a:schemeClr val="tx2"/>
                </a:solidFill>
                <a:latin typeface="Century Schoolbook" panose="02040604050505020304" pitchFamily="18" charset="0"/>
              </a:rPr>
              <a:pPr algn="l"/>
              <a:t>12</a:t>
            </a:fld>
            <a:endParaRPr lang="en-US" altLang="en-US" sz="1200" b="0">
              <a:solidFill>
                <a:schemeClr val="tx2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28676" name="Picture 5" descr="2818aUterus_L.jpg">
            <a:extLst>
              <a:ext uri="{FF2B5EF4-FFF2-40B4-BE49-F238E27FC236}">
                <a16:creationId xmlns:a16="http://schemas.microsoft.com/office/drawing/2014/main" id="{550F9282-6805-469B-937F-E12D061F7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" t="11984" r="3192" b="9805"/>
          <a:stretch>
            <a:fillRect/>
          </a:stretch>
        </p:blipFill>
        <p:spPr bwMode="auto">
          <a:xfrm>
            <a:off x="0" y="685800"/>
            <a:ext cx="9144000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4">
            <a:extLst>
              <a:ext uri="{FF2B5EF4-FFF2-40B4-BE49-F238E27FC236}">
                <a16:creationId xmlns:a16="http://schemas.microsoft.com/office/drawing/2014/main" id="{05A35379-FAE0-402D-BB60-050BD1B710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Histologi</a:t>
            </a:r>
            <a:r>
              <a:rPr lang="en-US" dirty="0"/>
              <a:t> Uterine</a:t>
            </a:r>
          </a:p>
        </p:txBody>
      </p:sp>
      <p:sp>
        <p:nvSpPr>
          <p:cNvPr id="30724" name="Rectangle 5">
            <a:extLst>
              <a:ext uri="{FF2B5EF4-FFF2-40B4-BE49-F238E27FC236}">
                <a16:creationId xmlns:a16="http://schemas.microsoft.com/office/drawing/2014/main" id="{660A3CC0-92B7-40D2-9732-858B4DE7A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93282"/>
            <a:ext cx="8763000" cy="51562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Endometrium</a:t>
            </a:r>
          </a:p>
          <a:p>
            <a:pPr lvl="1" eaLnBrk="1" hangingPunct="1"/>
            <a:r>
              <a:rPr lang="en-US" altLang="en-US" dirty="0"/>
              <a:t>Simple columnar epithelium</a:t>
            </a:r>
          </a:p>
          <a:p>
            <a:pPr lvl="1" eaLnBrk="1" hangingPunct="1"/>
            <a:r>
              <a:rPr lang="en-US" altLang="en-US" dirty="0"/>
              <a:t>Stroma of connective tissue and endometrial glands</a:t>
            </a:r>
          </a:p>
          <a:p>
            <a:pPr lvl="2" eaLnBrk="1" hangingPunct="1"/>
            <a:r>
              <a:rPr lang="en-US" altLang="en-US" sz="2800" dirty="0">
                <a:solidFill>
                  <a:srgbClr val="FF0000"/>
                </a:solidFill>
              </a:rPr>
              <a:t>Stratum </a:t>
            </a:r>
            <a:r>
              <a:rPr lang="en-US" altLang="en-US" sz="2800" dirty="0" err="1">
                <a:solidFill>
                  <a:srgbClr val="FF0000"/>
                </a:solidFill>
              </a:rPr>
              <a:t>functionalis</a:t>
            </a:r>
            <a:r>
              <a:rPr lang="en-US" altLang="en-US" sz="2800" dirty="0"/>
              <a:t>: Shed during menstruation</a:t>
            </a:r>
          </a:p>
          <a:p>
            <a:pPr lvl="2" eaLnBrk="1" hangingPunct="1"/>
            <a:r>
              <a:rPr lang="en-US" altLang="en-US" sz="2800" dirty="0">
                <a:solidFill>
                  <a:srgbClr val="FF0000"/>
                </a:solidFill>
              </a:rPr>
              <a:t>Stratum basalis</a:t>
            </a:r>
            <a:r>
              <a:rPr lang="en-US" altLang="en-US" sz="2800" dirty="0"/>
              <a:t>: Replaces stratum </a:t>
            </a:r>
            <a:r>
              <a:rPr lang="en-US" altLang="en-US" sz="2800" dirty="0" err="1"/>
              <a:t>functionalis</a:t>
            </a:r>
            <a:r>
              <a:rPr lang="en-US" altLang="en-US" sz="2800" dirty="0"/>
              <a:t> each month</a:t>
            </a:r>
          </a:p>
          <a:p>
            <a:pPr eaLnBrk="1" hangingPunct="1"/>
            <a:r>
              <a:rPr lang="en-US" altLang="en-US" sz="2800" dirty="0"/>
              <a:t>Myometrium</a:t>
            </a:r>
          </a:p>
          <a:p>
            <a:pPr lvl="1" eaLnBrk="1" hangingPunct="1"/>
            <a:r>
              <a:rPr lang="en-US" altLang="en-US" dirty="0"/>
              <a:t>3 layers of smooth muscle</a:t>
            </a:r>
          </a:p>
          <a:p>
            <a:pPr eaLnBrk="1" hangingPunct="1"/>
            <a:r>
              <a:rPr lang="en-US" altLang="en-US" sz="2800" dirty="0"/>
              <a:t>Perimetrium</a:t>
            </a:r>
          </a:p>
          <a:p>
            <a:pPr lvl="1" eaLnBrk="1" hangingPunct="1"/>
            <a:r>
              <a:rPr lang="en-US" altLang="en-US" dirty="0"/>
              <a:t>Visceral peritoneum</a:t>
            </a:r>
          </a:p>
          <a:p>
            <a:pPr eaLnBrk="1" hangingPunct="1"/>
            <a:endParaRPr lang="en-US" altLang="en-US" sz="2800" dirty="0"/>
          </a:p>
        </p:txBody>
      </p:sp>
      <p:sp>
        <p:nvSpPr>
          <p:cNvPr id="30722" name="Slide Number Placeholder 5">
            <a:extLst>
              <a:ext uri="{FF2B5EF4-FFF2-40B4-BE49-F238E27FC236}">
                <a16:creationId xmlns:a16="http://schemas.microsoft.com/office/drawing/2014/main" id="{A2A0A165-689A-49E6-B6C6-AA9249F70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246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57F968-CB6A-485E-8846-768977A9FF36}" type="slidenum">
              <a:rPr lang="en-US" altLang="en-US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13</a:t>
            </a:fld>
            <a:endParaRPr lang="en-US" altLang="en-US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>
            <a:extLst>
              <a:ext uri="{FF2B5EF4-FFF2-40B4-BE49-F238E27FC236}">
                <a16:creationId xmlns:a16="http://schemas.microsoft.com/office/drawing/2014/main" id="{5E7BD9B5-BDF1-4F3D-9411-C2923E3E72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486775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Uterine </a:t>
            </a:r>
            <a:br>
              <a:rPr lang="en-US" sz="4000" dirty="0"/>
            </a:br>
            <a:r>
              <a:rPr lang="en-US" sz="4000" dirty="0"/>
              <a:t>Histology</a:t>
            </a:r>
          </a:p>
        </p:txBody>
      </p:sp>
      <p:pic>
        <p:nvPicPr>
          <p:cNvPr id="32772" name="Picture 3" descr="D:\1086 Anatomy\chapter 28\fig 28_18.jpg">
            <a:extLst>
              <a:ext uri="{FF2B5EF4-FFF2-40B4-BE49-F238E27FC236}">
                <a16:creationId xmlns:a16="http://schemas.microsoft.com/office/drawing/2014/main" id="{8670F626-E0B6-4976-9266-528731BEE5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" r="3226" b="7500"/>
          <a:stretch>
            <a:fillRect/>
          </a:stretch>
        </p:blipFill>
        <p:spPr>
          <a:xfrm>
            <a:off x="3352800" y="0"/>
            <a:ext cx="5791200" cy="6629400"/>
          </a:xfrm>
        </p:spPr>
      </p:pic>
      <p:sp>
        <p:nvSpPr>
          <p:cNvPr id="32770" name="Slide Number Placeholder 5">
            <a:extLst>
              <a:ext uri="{FF2B5EF4-FFF2-40B4-BE49-F238E27FC236}">
                <a16:creationId xmlns:a16="http://schemas.microsoft.com/office/drawing/2014/main" id="{A20E708C-9BB8-40FA-ACD4-D1739DBB4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246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B4DD07-176B-4602-AC1A-9FEFC948762C}" type="slidenum">
              <a:rPr lang="en-US" altLang="en-US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14</a:t>
            </a:fld>
            <a:endParaRPr lang="en-US" altLang="en-US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>
            <a:extLst>
              <a:ext uri="{FF2B5EF4-FFF2-40B4-BE49-F238E27FC236}">
                <a16:creationId xmlns:a16="http://schemas.microsoft.com/office/drawing/2014/main" id="{E7297CF5-71B7-4417-AF67-4212B82605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793875" y="639341"/>
            <a:ext cx="7772400" cy="11366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Endometrium</a:t>
            </a:r>
          </a:p>
        </p:txBody>
      </p:sp>
      <p:sp>
        <p:nvSpPr>
          <p:cNvPr id="34818" name="Slide Number Placeholder 4">
            <a:extLst>
              <a:ext uri="{FF2B5EF4-FFF2-40B4-BE49-F238E27FC236}">
                <a16:creationId xmlns:a16="http://schemas.microsoft.com/office/drawing/2014/main" id="{4C0A9539-5504-4FBB-82B0-ABB90CD41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 rot="5400000">
            <a:off x="6989763" y="3736975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fld id="{D86115CA-92E9-47C6-94CE-C41CB18FD911}" type="slidenum">
              <a:rPr lang="en-US" altLang="en-US" sz="1200" b="0">
                <a:solidFill>
                  <a:schemeClr val="tx2"/>
                </a:solidFill>
                <a:latin typeface="Century Schoolbook" panose="02040604050505020304" pitchFamily="18" charset="0"/>
              </a:rPr>
              <a:pPr algn="l"/>
              <a:t>15</a:t>
            </a:fld>
            <a:endParaRPr lang="en-US" altLang="en-US" sz="1200" b="0">
              <a:solidFill>
                <a:schemeClr val="tx2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34820" name="Picture 4">
            <a:extLst>
              <a:ext uri="{FF2B5EF4-FFF2-40B4-BE49-F238E27FC236}">
                <a16:creationId xmlns:a16="http://schemas.microsoft.com/office/drawing/2014/main" id="{BCC7F3A3-13BF-4B87-AB0B-2AB391B9A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5864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5">
            <a:extLst>
              <a:ext uri="{FF2B5EF4-FFF2-40B4-BE49-F238E27FC236}">
                <a16:creationId xmlns:a16="http://schemas.microsoft.com/office/drawing/2014/main" id="{E377EDFD-2B8D-4D1E-A432-FD34428E1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0" y="2550820"/>
            <a:ext cx="2438400" cy="1382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Simple columnar epithelium</a:t>
            </a:r>
          </a:p>
        </p:txBody>
      </p:sp>
      <p:sp>
        <p:nvSpPr>
          <p:cNvPr id="34822" name="Text Box 6">
            <a:extLst>
              <a:ext uri="{FF2B5EF4-FFF2-40B4-BE49-F238E27FC236}">
                <a16:creationId xmlns:a16="http://schemas.microsoft.com/office/drawing/2014/main" id="{B57C6F71-F291-4796-A80B-93E2F2933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" y="5695439"/>
            <a:ext cx="2965450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Endometrial glands</a:t>
            </a:r>
          </a:p>
        </p:txBody>
      </p:sp>
      <p:sp>
        <p:nvSpPr>
          <p:cNvPr id="34823" name="Line 7">
            <a:extLst>
              <a:ext uri="{FF2B5EF4-FFF2-40B4-BE49-F238E27FC236}">
                <a16:creationId xmlns:a16="http://schemas.microsoft.com/office/drawing/2014/main" id="{BC0F99A2-2B00-47F4-B20C-400294BEA97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2362200"/>
            <a:ext cx="1981200" cy="914400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24" name="Line 8">
            <a:extLst>
              <a:ext uri="{FF2B5EF4-FFF2-40B4-BE49-F238E27FC236}">
                <a16:creationId xmlns:a16="http://schemas.microsoft.com/office/drawing/2014/main" id="{8BAD9E0B-CFD2-4BD8-BB8D-E0DCB1288D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0" y="5562600"/>
            <a:ext cx="1447800" cy="533400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25" name="Line 9">
            <a:extLst>
              <a:ext uri="{FF2B5EF4-FFF2-40B4-BE49-F238E27FC236}">
                <a16:creationId xmlns:a16="http://schemas.microsoft.com/office/drawing/2014/main" id="{C181EC44-5ABB-4E83-9049-EC532D4F294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6172200"/>
            <a:ext cx="762000" cy="304800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CFA5B-10E0-46D1-8843-A49615D12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Endometrium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A938B-62CA-42C9-AC77-3994CDE3B4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219201"/>
            <a:ext cx="4800600" cy="4967072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/>
              <a:t>Proliferative phase</a:t>
            </a:r>
            <a:r>
              <a:rPr lang="en-US" dirty="0"/>
              <a:t>: </a:t>
            </a:r>
            <a:r>
              <a:rPr lang="en-US" dirty="0" err="1"/>
              <a:t>glandula</a:t>
            </a:r>
            <a:r>
              <a:rPr lang="en-US" dirty="0"/>
              <a:t> dan </a:t>
            </a:r>
            <a:r>
              <a:rPr lang="en-US" dirty="0" err="1"/>
              <a:t>pembuluh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tersebar</a:t>
            </a:r>
            <a:r>
              <a:rPr lang="en-US" dirty="0"/>
              <a:t> di zona </a:t>
            </a:r>
            <a:r>
              <a:rPr lang="en-US" dirty="0" err="1"/>
              <a:t>fungsional,mempunyai</a:t>
            </a:r>
            <a:r>
              <a:rPr lang="en-US" dirty="0"/>
              <a:t> </a:t>
            </a:r>
            <a:r>
              <a:rPr lang="en-US" dirty="0" err="1"/>
              <a:t>sedikit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percabangan</a:t>
            </a:r>
            <a:r>
              <a:rPr lang="en-US" dirty="0"/>
              <a:t>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/>
              <a:t>   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Glandula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terbentuk</a:t>
            </a:r>
            <a:r>
              <a:rPr lang="en-US" dirty="0"/>
              <a:t> 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/>
              <a:t>    endometrium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menebal</a:t>
            </a:r>
            <a:r>
              <a:rPr lang="en-US" dirty="0"/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/>
              <a:t>Secretory phase</a:t>
            </a:r>
            <a:r>
              <a:rPr lang="en-US" dirty="0"/>
              <a:t>: </a:t>
            </a:r>
            <a:r>
              <a:rPr lang="en-US" dirty="0" err="1"/>
              <a:t>galndula</a:t>
            </a:r>
            <a:r>
              <a:rPr lang="en-US" dirty="0"/>
              <a:t> </a:t>
            </a:r>
            <a:r>
              <a:rPr lang="en-US" dirty="0" err="1"/>
              <a:t>melebar</a:t>
            </a:r>
            <a:r>
              <a:rPr lang="en-US" dirty="0"/>
              <a:t> dan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percabangan</a:t>
            </a:r>
            <a:r>
              <a:rPr lang="en-US" dirty="0"/>
              <a:t>. Pada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menyiapkan</a:t>
            </a:r>
            <a:r>
              <a:rPr lang="en-US" dirty="0"/>
              <a:t> endometrium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implantasi</a:t>
            </a:r>
            <a:r>
              <a:rPr lang="en-US" dirty="0"/>
              <a:t>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implantasi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endometrium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gugur</a:t>
            </a:r>
            <a:r>
              <a:rPr lang="en-US" dirty="0"/>
              <a:t> dan </a:t>
            </a:r>
            <a:r>
              <a:rPr lang="en-US" dirty="0" err="1"/>
              <a:t>menstruasi</a:t>
            </a:r>
            <a:r>
              <a:rPr lang="en-US" dirty="0"/>
              <a:t>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. </a:t>
            </a:r>
          </a:p>
        </p:txBody>
      </p:sp>
      <p:pic>
        <p:nvPicPr>
          <p:cNvPr id="36868" name="Content Placeholder 4" descr="1477-7827-4-S1-S8-7.jpg">
            <a:extLst>
              <a:ext uri="{FF2B5EF4-FFF2-40B4-BE49-F238E27FC236}">
                <a16:creationId xmlns:a16="http://schemas.microsoft.com/office/drawing/2014/main" id="{A33CC10A-BDD0-4CC0-8DAF-96051821423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437854"/>
            <a:ext cx="4038600" cy="440574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>
            <a:extLst>
              <a:ext uri="{FF2B5EF4-FFF2-40B4-BE49-F238E27FC236}">
                <a16:creationId xmlns:a16="http://schemas.microsoft.com/office/drawing/2014/main" id="{6CFE21BE-C26C-4FE4-9B01-48747C4915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9334" y="325891"/>
            <a:ext cx="77724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rgbClr val="C00000"/>
                </a:solidFill>
              </a:rPr>
              <a:t>Organ </a:t>
            </a:r>
            <a:r>
              <a:rPr lang="en-US" sz="2800" dirty="0" err="1">
                <a:solidFill>
                  <a:srgbClr val="C00000"/>
                </a:solidFill>
              </a:rPr>
              <a:t>reproduksi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wanita</a:t>
            </a:r>
            <a:r>
              <a:rPr lang="en-US" sz="2800" dirty="0">
                <a:solidFill>
                  <a:srgbClr val="C00000"/>
                </a:solidFill>
              </a:rPr>
              <a:t>:  Lateral View</a:t>
            </a:r>
          </a:p>
        </p:txBody>
      </p:sp>
      <p:sp>
        <p:nvSpPr>
          <p:cNvPr id="37890" name="Slide Number Placeholder 4">
            <a:extLst>
              <a:ext uri="{FF2B5EF4-FFF2-40B4-BE49-F238E27FC236}">
                <a16:creationId xmlns:a16="http://schemas.microsoft.com/office/drawing/2014/main" id="{C41C2064-5CF6-47C3-B92F-A6D343774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 rot="5400000">
            <a:off x="6989763" y="3736975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fld id="{FBD15DC5-E1E0-49C2-86E9-236A64084BA8}" type="slidenum">
              <a:rPr lang="en-US" altLang="en-US" sz="1200" b="0">
                <a:solidFill>
                  <a:schemeClr val="tx2"/>
                </a:solidFill>
                <a:latin typeface="Century Schoolbook" panose="02040604050505020304" pitchFamily="18" charset="0"/>
              </a:rPr>
              <a:pPr algn="l"/>
              <a:t>17</a:t>
            </a:fld>
            <a:endParaRPr lang="en-US" altLang="en-US" sz="1200" b="0">
              <a:solidFill>
                <a:schemeClr val="tx2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37892" name="Picture 4" descr="2813FemaleReproductSyst_L.jpg">
            <a:extLst>
              <a:ext uri="{FF2B5EF4-FFF2-40B4-BE49-F238E27FC236}">
                <a16:creationId xmlns:a16="http://schemas.microsoft.com/office/drawing/2014/main" id="{F164436F-0B5B-4EC1-9671-5B9A32B3B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" t="12959" r="2858" b="11870"/>
          <a:stretch>
            <a:fillRect/>
          </a:stretch>
        </p:blipFill>
        <p:spPr bwMode="auto">
          <a:xfrm>
            <a:off x="0" y="1102518"/>
            <a:ext cx="9144000" cy="563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4">
            <a:extLst>
              <a:ext uri="{FF2B5EF4-FFF2-40B4-BE49-F238E27FC236}">
                <a16:creationId xmlns:a16="http://schemas.microsoft.com/office/drawing/2014/main" id="{8EF5D939-7FE4-48AE-AFD1-5D04D2B975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Cervix</a:t>
            </a:r>
          </a:p>
        </p:txBody>
      </p:sp>
      <p:sp>
        <p:nvSpPr>
          <p:cNvPr id="39940" name="Rectangle 5">
            <a:extLst>
              <a:ext uri="{FF2B5EF4-FFF2-40B4-BE49-F238E27FC236}">
                <a16:creationId xmlns:a16="http://schemas.microsoft.com/office/drawing/2014/main" id="{37B4B459-8CBC-4534-8969-8CAAFB6F5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36959"/>
            <a:ext cx="8077200" cy="4775200"/>
          </a:xfrm>
        </p:spPr>
        <p:txBody>
          <a:bodyPr/>
          <a:lstStyle/>
          <a:p>
            <a:pPr eaLnBrk="1" hangingPunct="1"/>
            <a:r>
              <a:rPr lang="en-US" altLang="en-US" sz="2800" dirty="0" err="1"/>
              <a:t>Merupakan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bagian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leher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bawah</a:t>
            </a:r>
            <a:r>
              <a:rPr lang="en-US" altLang="en-US" sz="2800" dirty="0"/>
              <a:t> yang </a:t>
            </a:r>
            <a:r>
              <a:rPr lang="en-US" altLang="en-US" sz="2800" dirty="0" err="1"/>
              <a:t>menyempit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dari</a:t>
            </a:r>
            <a:r>
              <a:rPr lang="en-US" altLang="en-US" sz="2800" dirty="0"/>
              <a:t> uterus </a:t>
            </a:r>
            <a:r>
              <a:rPr lang="en-US" altLang="en-US" sz="2800" dirty="0" err="1"/>
              <a:t>menuju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bagian</a:t>
            </a:r>
            <a:r>
              <a:rPr lang="en-US" altLang="en-US" sz="2800" dirty="0"/>
              <a:t> vagina. </a:t>
            </a:r>
          </a:p>
          <a:p>
            <a:pPr eaLnBrk="1" hangingPunct="1"/>
            <a:r>
              <a:rPr lang="en-US" altLang="en-US" sz="2800" dirty="0">
                <a:solidFill>
                  <a:srgbClr val="FF0000"/>
                </a:solidFill>
              </a:rPr>
              <a:t>Cervical canal</a:t>
            </a:r>
            <a:r>
              <a:rPr lang="en-US" altLang="en-US" sz="2800" dirty="0"/>
              <a:t> – </a:t>
            </a:r>
            <a:r>
              <a:rPr lang="en-US" altLang="en-US" sz="2800" dirty="0" err="1"/>
              <a:t>Ruangan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serviks</a:t>
            </a:r>
            <a:r>
              <a:rPr lang="en-US" altLang="en-US" sz="2800" dirty="0"/>
              <a:t> yang </a:t>
            </a:r>
            <a:r>
              <a:rPr lang="en-US" altLang="en-US" sz="2800" dirty="0" err="1"/>
              <a:t>terhubung</a:t>
            </a:r>
            <a:r>
              <a:rPr lang="en-US" altLang="en-US" sz="2800" dirty="0"/>
              <a:t> :</a:t>
            </a:r>
          </a:p>
          <a:p>
            <a:pPr marL="0" indent="0" eaLnBrk="1" hangingPunct="1">
              <a:buNone/>
            </a:pPr>
            <a:r>
              <a:rPr lang="en-US" altLang="en-US" sz="2800" dirty="0"/>
              <a:t>	- vagina </a:t>
            </a:r>
            <a:r>
              <a:rPr lang="en-US" altLang="en-US" sz="2800" dirty="0" err="1"/>
              <a:t>melalui</a:t>
            </a: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rgbClr val="FF0000"/>
                </a:solidFill>
              </a:rPr>
              <a:t>external </a:t>
            </a:r>
            <a:r>
              <a:rPr lang="en-US" altLang="en-US" sz="2800" dirty="0" err="1">
                <a:solidFill>
                  <a:srgbClr val="FF0000"/>
                </a:solidFill>
              </a:rPr>
              <a:t>os</a:t>
            </a:r>
            <a:endParaRPr lang="en-US" altLang="en-US" sz="2800" dirty="0">
              <a:solidFill>
                <a:srgbClr val="FF0000"/>
              </a:solidFill>
            </a:endParaRPr>
          </a:p>
          <a:p>
            <a:pPr marL="457200" lvl="1" indent="0" eaLnBrk="1" hangingPunct="1">
              <a:buNone/>
            </a:pPr>
            <a:r>
              <a:rPr lang="en-US" altLang="en-US" dirty="0"/>
              <a:t>	- Badan uterus </a:t>
            </a:r>
            <a:r>
              <a:rPr lang="en-US" altLang="en-US" dirty="0" err="1"/>
              <a:t>melalui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0000"/>
                </a:solidFill>
              </a:rPr>
              <a:t>internal </a:t>
            </a:r>
            <a:r>
              <a:rPr lang="en-US" altLang="en-US" dirty="0" err="1">
                <a:solidFill>
                  <a:srgbClr val="FF0000"/>
                </a:solidFill>
              </a:rPr>
              <a:t>os</a:t>
            </a:r>
            <a:endParaRPr lang="en-US" altLang="en-US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2800" dirty="0">
                <a:solidFill>
                  <a:srgbClr val="C00000"/>
                </a:solidFill>
              </a:rPr>
              <a:t>Cervical glands </a:t>
            </a:r>
            <a:r>
              <a:rPr lang="en-US" altLang="en-US" sz="2800" dirty="0"/>
              <a:t>: </a:t>
            </a:r>
            <a:r>
              <a:rPr lang="en-US" altLang="en-US" sz="2800" dirty="0" err="1"/>
              <a:t>mengeluarkan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cairan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mukosa</a:t>
            </a:r>
            <a:r>
              <a:rPr lang="en-US" altLang="en-US" sz="2800" dirty="0"/>
              <a:t> yang </a:t>
            </a:r>
            <a:r>
              <a:rPr lang="en-US" altLang="en-US" sz="2800" dirty="0" err="1"/>
              <a:t>menutupi</a:t>
            </a:r>
            <a:r>
              <a:rPr lang="en-US" altLang="en-US" sz="2800" dirty="0"/>
              <a:t> external </a:t>
            </a:r>
            <a:r>
              <a:rPr lang="en-US" altLang="en-US" sz="2800" dirty="0" err="1"/>
              <a:t>os</a:t>
            </a:r>
            <a:r>
              <a:rPr lang="en-US" altLang="en-US" sz="2800" dirty="0"/>
              <a:t> dan </a:t>
            </a:r>
            <a:r>
              <a:rPr lang="en-US" altLang="en-US" sz="2800" dirty="0" err="1"/>
              <a:t>menghalangi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masuknya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sperma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kecuali</a:t>
            </a:r>
            <a:r>
              <a:rPr lang="en-US" altLang="en-US" sz="2800" dirty="0"/>
              <a:t> pada </a:t>
            </a:r>
            <a:r>
              <a:rPr lang="en-US" altLang="en-US" sz="2800" dirty="0" err="1"/>
              <a:t>saat</a:t>
            </a:r>
            <a:r>
              <a:rPr lang="en-US" altLang="en-US" sz="2800" dirty="0"/>
              <a:t> midcycle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39938" name="Slide Number Placeholder 5">
            <a:extLst>
              <a:ext uri="{FF2B5EF4-FFF2-40B4-BE49-F238E27FC236}">
                <a16:creationId xmlns:a16="http://schemas.microsoft.com/office/drawing/2014/main" id="{AD9FFCB3-9FE5-40DF-A5D1-64FC1A225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246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62D362-BCBB-430C-B10F-4B52FFD0CC95}" type="slidenum">
              <a:rPr lang="en-US" altLang="en-US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18</a:t>
            </a:fld>
            <a:endParaRPr lang="en-US" altLang="en-US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>
            <a:extLst>
              <a:ext uri="{FF2B5EF4-FFF2-40B4-BE49-F238E27FC236}">
                <a16:creationId xmlns:a16="http://schemas.microsoft.com/office/drawing/2014/main" id="{B9C521F4-E58F-4492-93B5-53A4F7B03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1EF221-555D-4344-A9DD-F58E01FB64B8}" type="slidenum">
              <a:rPr lang="en-US" altLang="en-US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19</a:t>
            </a:fld>
            <a:endParaRPr lang="en-US" altLang="en-US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1987" name="Text Box 4">
            <a:extLst>
              <a:ext uri="{FF2B5EF4-FFF2-40B4-BE49-F238E27FC236}">
                <a16:creationId xmlns:a16="http://schemas.microsoft.com/office/drawing/2014/main" id="{7BE876F9-F182-4C56-9D62-27D60696C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1066800"/>
            <a:ext cx="1066800" cy="779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entury Schoolbook" panose="020406040505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>
              <a:latin typeface="Century Schoolbook" panose="02040604050505020304" pitchFamily="18" charset="0"/>
            </a:endParaRPr>
          </a:p>
        </p:txBody>
      </p:sp>
      <p:pic>
        <p:nvPicPr>
          <p:cNvPr id="41988" name="Picture 5">
            <a:extLst>
              <a:ext uri="{FF2B5EF4-FFF2-40B4-BE49-F238E27FC236}">
                <a16:creationId xmlns:a16="http://schemas.microsoft.com/office/drawing/2014/main" id="{41953EB9-4391-478D-B9E2-A7F2F7725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8458200" cy="676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 Box 6">
            <a:extLst>
              <a:ext uri="{FF2B5EF4-FFF2-40B4-BE49-F238E27FC236}">
                <a16:creationId xmlns:a16="http://schemas.microsoft.com/office/drawing/2014/main" id="{DE03E917-5645-4BBC-9069-8108B600A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572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entury Schoolbook" panose="02040604050505020304" pitchFamily="18" charset="0"/>
              </a:rPr>
              <a:t>Fornix</a:t>
            </a:r>
          </a:p>
        </p:txBody>
      </p:sp>
      <p:sp>
        <p:nvSpPr>
          <p:cNvPr id="41990" name="Line 7">
            <a:extLst>
              <a:ext uri="{FF2B5EF4-FFF2-40B4-BE49-F238E27FC236}">
                <a16:creationId xmlns:a16="http://schemas.microsoft.com/office/drawing/2014/main" id="{007D5E69-7E79-4CE2-8A06-F1812A0410C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05400" y="4343400"/>
            <a:ext cx="457200" cy="533400"/>
          </a:xfrm>
          <a:prstGeom prst="line">
            <a:avLst/>
          </a:prstGeom>
          <a:noFill/>
          <a:ln w="57150">
            <a:solidFill>
              <a:srgbClr val="CCCC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91" name="Line 8">
            <a:extLst>
              <a:ext uri="{FF2B5EF4-FFF2-40B4-BE49-F238E27FC236}">
                <a16:creationId xmlns:a16="http://schemas.microsoft.com/office/drawing/2014/main" id="{98886200-4DC4-40E2-87E8-57871716293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14800" y="4267200"/>
            <a:ext cx="1524000" cy="609600"/>
          </a:xfrm>
          <a:prstGeom prst="line">
            <a:avLst/>
          </a:prstGeom>
          <a:noFill/>
          <a:ln w="57150">
            <a:solidFill>
              <a:srgbClr val="CCCC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92" name="AutoShape 9">
            <a:extLst>
              <a:ext uri="{FF2B5EF4-FFF2-40B4-BE49-F238E27FC236}">
                <a16:creationId xmlns:a16="http://schemas.microsoft.com/office/drawing/2014/main" id="{947C0D4F-A6DF-46B7-A9A3-D647D7D341E9}"/>
              </a:ext>
            </a:extLst>
          </p:cNvPr>
          <p:cNvSpPr>
            <a:spLocks/>
          </p:cNvSpPr>
          <p:nvPr/>
        </p:nvSpPr>
        <p:spPr bwMode="auto">
          <a:xfrm>
            <a:off x="4800600" y="3276600"/>
            <a:ext cx="457200" cy="609600"/>
          </a:xfrm>
          <a:prstGeom prst="rightBrace">
            <a:avLst>
              <a:gd name="adj1" fmla="val 11111"/>
              <a:gd name="adj2" fmla="val 50000"/>
            </a:avLst>
          </a:prstGeom>
          <a:noFill/>
          <a:ln w="57150">
            <a:solidFill>
              <a:srgbClr val="CC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entury Schoolbook" panose="02040604050505020304" pitchFamily="18" charset="0"/>
            </a:endParaRPr>
          </a:p>
        </p:txBody>
      </p:sp>
      <p:sp>
        <p:nvSpPr>
          <p:cNvPr id="41993" name="Text Box 10">
            <a:extLst>
              <a:ext uri="{FF2B5EF4-FFF2-40B4-BE49-F238E27FC236}">
                <a16:creationId xmlns:a16="http://schemas.microsoft.com/office/drawing/2014/main" id="{F98EFC29-A72B-4C52-B055-2061AD751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4325" y="3267075"/>
            <a:ext cx="28940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Century Schoolbook" panose="02040604050505020304" pitchFamily="18" charset="0"/>
              </a:rPr>
              <a:t>Endocervical canal</a:t>
            </a:r>
          </a:p>
        </p:txBody>
      </p:sp>
      <p:sp>
        <p:nvSpPr>
          <p:cNvPr id="41994" name="Text Box 11">
            <a:extLst>
              <a:ext uri="{FF2B5EF4-FFF2-40B4-BE49-F238E27FC236}">
                <a16:creationId xmlns:a16="http://schemas.microsoft.com/office/drawing/2014/main" id="{EC961A35-4A06-4E6B-B00D-D515D48B7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6078538"/>
            <a:ext cx="1752600" cy="779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entury Schoolbook" panose="020406040505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0857E-E3CE-4EEF-BE7F-8EF32CC2D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reproduksi</a:t>
            </a:r>
            <a:r>
              <a:rPr lang="en-US" dirty="0"/>
              <a:t> </a:t>
            </a:r>
            <a:r>
              <a:rPr lang="en-US" dirty="0" err="1"/>
              <a:t>wanita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1FEED-5F0F-404F-BAF1-5F5A9D18E7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4495800" cy="4525963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pria</a:t>
            </a:r>
            <a:r>
              <a:rPr lang="en-US" dirty="0"/>
              <a:t>,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memproduksi</a:t>
            </a:r>
            <a:r>
              <a:rPr lang="en-US" dirty="0"/>
              <a:t> </a:t>
            </a:r>
            <a:r>
              <a:rPr lang="en-US" dirty="0" err="1"/>
              <a:t>sperma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masa </a:t>
            </a:r>
            <a:r>
              <a:rPr lang="en-US" dirty="0" err="1"/>
              <a:t>reproduktif</a:t>
            </a:r>
            <a:r>
              <a:rPr lang="en-US" dirty="0"/>
              <a:t>, </a:t>
            </a:r>
            <a:r>
              <a:rPr lang="en-US" dirty="0" err="1"/>
              <a:t>wanita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telur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sebulan</a:t>
            </a:r>
            <a:r>
              <a:rPr lang="en-US" dirty="0"/>
              <a:t>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fetus,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(germ) </a:t>
            </a:r>
            <a:r>
              <a:rPr lang="en-US" dirty="0" err="1"/>
              <a:t>migrasi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ovarium dan </a:t>
            </a:r>
            <a:r>
              <a:rPr lang="en-US" dirty="0" err="1"/>
              <a:t>berdiferensiasi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u="sng" dirty="0">
                <a:solidFill>
                  <a:srgbClr val="C00000"/>
                </a:solidFill>
              </a:rPr>
              <a:t>oogonia</a:t>
            </a:r>
          </a:p>
        </p:txBody>
      </p:sp>
      <p:pic>
        <p:nvPicPr>
          <p:cNvPr id="11268" name="Content Placeholder 4" descr="ovary10x.gif">
            <a:extLst>
              <a:ext uri="{FF2B5EF4-FFF2-40B4-BE49-F238E27FC236}">
                <a16:creationId xmlns:a16="http://schemas.microsoft.com/office/drawing/2014/main" id="{3AD94ECB-30A1-43AC-84D8-2D9CE937D57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80431"/>
            <a:ext cx="4038600" cy="33655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8613A1-1AF3-40EB-B0D2-743C6851FD15}"/>
              </a:ext>
            </a:extLst>
          </p:cNvPr>
          <p:cNvSpPr txBox="1"/>
          <p:nvPr/>
        </p:nvSpPr>
        <p:spPr>
          <a:xfrm>
            <a:off x="3048000" y="28956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C00000"/>
                </a:solidFill>
              </a:rPr>
              <a:t>Terima</a:t>
            </a:r>
            <a:r>
              <a:rPr lang="en-US" sz="4000" dirty="0">
                <a:solidFill>
                  <a:srgbClr val="C00000"/>
                </a:solidFill>
              </a:rPr>
              <a:t> Kasih</a:t>
            </a:r>
          </a:p>
        </p:txBody>
      </p:sp>
    </p:spTree>
    <p:extLst>
      <p:ext uri="{BB962C8B-B14F-4D97-AF65-F5344CB8AC3E}">
        <p14:creationId xmlns:p14="http://schemas.microsoft.com/office/powerpoint/2010/main" val="3263757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28E8F-74AA-46E1-B1D4-01F7AB70E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rgbClr val="C00000"/>
                </a:solidFill>
              </a:rPr>
              <a:t>Oogonia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7231448D-6E72-4AE7-8357-0AD07D6F70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417638"/>
            <a:ext cx="5638800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Oogonia </a:t>
            </a:r>
            <a:r>
              <a:rPr lang="en-US" altLang="en-US" dirty="0" err="1"/>
              <a:t>adalah</a:t>
            </a:r>
            <a:r>
              <a:rPr lang="en-US" altLang="en-US" dirty="0"/>
              <a:t> proses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sel</a:t>
            </a:r>
            <a:r>
              <a:rPr lang="en-US" altLang="en-US" dirty="0"/>
              <a:t> </a:t>
            </a:r>
            <a:r>
              <a:rPr lang="en-US" altLang="en-US" dirty="0" err="1"/>
              <a:t>awal</a:t>
            </a:r>
            <a:r>
              <a:rPr lang="en-US" altLang="en-US" dirty="0"/>
              <a:t> yang </a:t>
            </a:r>
            <a:r>
              <a:rPr lang="en-US" altLang="en-US" dirty="0" err="1"/>
              <a:t>belum</a:t>
            </a:r>
            <a:r>
              <a:rPr lang="en-US" altLang="en-US" dirty="0"/>
              <a:t> </a:t>
            </a:r>
            <a:r>
              <a:rPr lang="en-US" altLang="en-US" dirty="0" err="1"/>
              <a:t>terdiferensiasi</a:t>
            </a:r>
            <a:r>
              <a:rPr lang="en-US" altLang="en-US" dirty="0"/>
              <a:t> </a:t>
            </a:r>
            <a:r>
              <a:rPr lang="en-US" altLang="en-US" dirty="0" err="1"/>
              <a:t>menjadi</a:t>
            </a:r>
            <a:r>
              <a:rPr lang="en-US" altLang="en-US" dirty="0"/>
              <a:t> </a:t>
            </a:r>
            <a:r>
              <a:rPr lang="en-US" altLang="en-US" dirty="0" err="1"/>
              <a:t>oosit</a:t>
            </a:r>
            <a:endParaRPr lang="en-US" altLang="en-US" dirty="0"/>
          </a:p>
          <a:p>
            <a:pPr eaLnBrk="1" hangingPunct="1"/>
            <a:r>
              <a:rPr lang="en-US" altLang="en-US" dirty="0"/>
              <a:t>Oogonia </a:t>
            </a:r>
            <a:r>
              <a:rPr lang="en-US" altLang="en-US" dirty="0" err="1"/>
              <a:t>mengalami</a:t>
            </a:r>
            <a:r>
              <a:rPr lang="en-US" altLang="en-US" dirty="0"/>
              <a:t> mitosis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beberapa</a:t>
            </a:r>
            <a:r>
              <a:rPr lang="en-US" altLang="en-US" dirty="0"/>
              <a:t> </a:t>
            </a:r>
            <a:r>
              <a:rPr lang="en-US" altLang="en-US" dirty="0" err="1"/>
              <a:t>bulan</a:t>
            </a:r>
            <a:r>
              <a:rPr lang="en-US" altLang="en-US" dirty="0"/>
              <a:t> </a:t>
            </a:r>
            <a:r>
              <a:rPr lang="en-US" altLang="en-US" dirty="0" err="1"/>
              <a:t>setelahnya</a:t>
            </a:r>
            <a:r>
              <a:rPr lang="en-US" altLang="en-US" dirty="0"/>
              <a:t> dan </a:t>
            </a:r>
            <a:r>
              <a:rPr lang="en-US" altLang="en-US" dirty="0" err="1"/>
              <a:t>menjadi</a:t>
            </a:r>
            <a:r>
              <a:rPr lang="en-US" altLang="en-US" dirty="0"/>
              <a:t> </a:t>
            </a:r>
            <a:r>
              <a:rPr lang="en-US" altLang="en-US" dirty="0" err="1"/>
              <a:t>oosit</a:t>
            </a:r>
            <a:r>
              <a:rPr lang="en-US" altLang="en-US" dirty="0"/>
              <a:t> primer</a:t>
            </a:r>
          </a:p>
          <a:p>
            <a:pPr eaLnBrk="1" hangingPunct="1"/>
            <a:r>
              <a:rPr lang="en-US" altLang="en-US" dirty="0"/>
              <a:t>Setelah 5 </a:t>
            </a:r>
            <a:r>
              <a:rPr lang="en-US" altLang="en-US" dirty="0" err="1"/>
              <a:t>bulan</a:t>
            </a:r>
            <a:r>
              <a:rPr lang="en-US" altLang="en-US" dirty="0"/>
              <a:t> </a:t>
            </a:r>
            <a:r>
              <a:rPr lang="en-US" altLang="en-US" dirty="0" err="1"/>
              <a:t>menjadi</a:t>
            </a:r>
            <a:r>
              <a:rPr lang="en-US" altLang="en-US" dirty="0"/>
              <a:t> 7 </a:t>
            </a:r>
            <a:r>
              <a:rPr lang="en-US" altLang="en-US" dirty="0" err="1"/>
              <a:t>juta</a:t>
            </a:r>
            <a:r>
              <a:rPr lang="en-US" altLang="en-US" dirty="0"/>
              <a:t> </a:t>
            </a:r>
            <a:r>
              <a:rPr lang="en-US" altLang="en-US" dirty="0" err="1"/>
              <a:t>oosit</a:t>
            </a:r>
            <a:r>
              <a:rPr lang="en-US" altLang="en-US" dirty="0"/>
              <a:t> primer </a:t>
            </a:r>
            <a:r>
              <a:rPr lang="en-US" altLang="en-US" dirty="0" err="1"/>
              <a:t>tetapi</a:t>
            </a:r>
            <a:r>
              <a:rPr lang="en-US" altLang="en-US" dirty="0"/>
              <a:t> </a:t>
            </a:r>
            <a:r>
              <a:rPr lang="en-US" altLang="en-US" dirty="0" err="1"/>
              <a:t>sebagian</a:t>
            </a:r>
            <a:r>
              <a:rPr lang="en-US" altLang="en-US" dirty="0"/>
              <a:t> </a:t>
            </a:r>
            <a:r>
              <a:rPr lang="en-US" altLang="en-US" dirty="0" err="1"/>
              <a:t>besar</a:t>
            </a:r>
            <a:r>
              <a:rPr lang="en-US" altLang="en-US" dirty="0"/>
              <a:t> </a:t>
            </a:r>
            <a:r>
              <a:rPr lang="en-US" altLang="en-US" dirty="0" err="1"/>
              <a:t>akan</a:t>
            </a:r>
            <a:r>
              <a:rPr lang="en-US" altLang="en-US" dirty="0"/>
              <a:t> </a:t>
            </a:r>
            <a:r>
              <a:rPr lang="en-US" altLang="en-US" dirty="0" err="1"/>
              <a:t>mengalami</a:t>
            </a:r>
            <a:r>
              <a:rPr lang="en-US" altLang="en-US" dirty="0"/>
              <a:t> </a:t>
            </a:r>
            <a:r>
              <a:rPr lang="en-US" altLang="en-US" dirty="0" err="1"/>
              <a:t>degenerasi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2 </a:t>
            </a:r>
            <a:r>
              <a:rPr lang="en-US" altLang="en-US" dirty="0" err="1"/>
              <a:t>bulan</a:t>
            </a:r>
            <a:r>
              <a:rPr lang="en-US" altLang="en-US" dirty="0"/>
              <a:t> </a:t>
            </a:r>
            <a:r>
              <a:rPr lang="en-US" altLang="en-US" dirty="0" err="1"/>
              <a:t>berikutnya</a:t>
            </a:r>
            <a:endParaRPr lang="en-US" altLang="en-US" dirty="0"/>
          </a:p>
        </p:txBody>
      </p:sp>
      <p:pic>
        <p:nvPicPr>
          <p:cNvPr id="13316" name="Content Placeholder 4" descr="FollicleDev1.jpg">
            <a:extLst>
              <a:ext uri="{FF2B5EF4-FFF2-40B4-BE49-F238E27FC236}">
                <a16:creationId xmlns:a16="http://schemas.microsoft.com/office/drawing/2014/main" id="{AD0BD2F1-8CEA-4982-8978-FAD41B3B8FC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605" y="1468956"/>
            <a:ext cx="2816154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338EF-ACF3-4170-90B5-D7FF494BC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Oogonia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531E1-EC36-40C8-8D71-4E072D12E1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486400" cy="4525963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Yang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tertinggal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dikelilingi</a:t>
            </a:r>
            <a:r>
              <a:rPr lang="en-US" dirty="0"/>
              <a:t>  oleh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squamosa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epitel</a:t>
            </a:r>
            <a:r>
              <a:rPr lang="en-US" dirty="0"/>
              <a:t> (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folikel</a:t>
            </a:r>
            <a:r>
              <a:rPr lang="en-US" dirty="0"/>
              <a:t>) yang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folikel</a:t>
            </a:r>
            <a:r>
              <a:rPr lang="en-US" dirty="0"/>
              <a:t> primordial.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err="1"/>
              <a:t>Degenerasi</a:t>
            </a:r>
            <a:r>
              <a:rPr lang="en-US" dirty="0"/>
              <a:t> </a:t>
            </a:r>
            <a:r>
              <a:rPr lang="en-US" dirty="0" err="1"/>
              <a:t>oosit</a:t>
            </a:r>
            <a:r>
              <a:rPr lang="en-US" dirty="0"/>
              <a:t> primer </a:t>
            </a: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berlanjut</a:t>
            </a:r>
            <a:r>
              <a:rPr lang="en-US" dirty="0"/>
              <a:t>..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lahir</a:t>
            </a:r>
            <a:r>
              <a:rPr lang="en-US" dirty="0"/>
              <a:t> = 1 </a:t>
            </a:r>
            <a:r>
              <a:rPr lang="en-US" dirty="0" err="1"/>
              <a:t>juta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folikel</a:t>
            </a:r>
            <a:r>
              <a:rPr lang="en-US" dirty="0"/>
              <a:t> primordial.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Masa </a:t>
            </a:r>
            <a:r>
              <a:rPr lang="en-US" dirty="0" err="1"/>
              <a:t>pubertas</a:t>
            </a:r>
            <a:r>
              <a:rPr lang="en-US" dirty="0"/>
              <a:t> : 400.000 yang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ada</a:t>
            </a: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Dan </a:t>
            </a:r>
            <a:r>
              <a:rPr lang="en-US" dirty="0" err="1"/>
              <a:t>hanya</a:t>
            </a:r>
            <a:r>
              <a:rPr lang="en-US" dirty="0"/>
              <a:t> 400-500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matang</a:t>
            </a: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dirty="0"/>
          </a:p>
        </p:txBody>
      </p:sp>
      <p:pic>
        <p:nvPicPr>
          <p:cNvPr id="15364" name="Content Placeholder 4" descr="FollicleDev1.jpg">
            <a:extLst>
              <a:ext uri="{FF2B5EF4-FFF2-40B4-BE49-F238E27FC236}">
                <a16:creationId xmlns:a16="http://schemas.microsoft.com/office/drawing/2014/main" id="{BDD8B4C4-FAE7-428F-A014-FD525C76C3A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600199"/>
            <a:ext cx="2816154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AB976-4480-4156-A14C-A60C2032E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Siklus</a:t>
            </a:r>
            <a:r>
              <a:rPr lang="en-US" dirty="0"/>
              <a:t> Ovarium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DE215-64CB-4600-AD90-74A784485B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800600" cy="4525963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pada ovarium </a:t>
            </a:r>
            <a:r>
              <a:rPr lang="en-US" dirty="0" err="1"/>
              <a:t>wanita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 </a:t>
            </a:r>
            <a:r>
              <a:rPr lang="en-US" dirty="0" err="1"/>
              <a:t>reproduktif</a:t>
            </a:r>
            <a:r>
              <a:rPr lang="en-US" dirty="0"/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bulan</a:t>
            </a:r>
            <a:r>
              <a:rPr lang="en-US" dirty="0"/>
              <a:t> hormone </a:t>
            </a:r>
            <a:r>
              <a:rPr lang="en-US" dirty="0">
                <a:solidFill>
                  <a:srgbClr val="C00000"/>
                </a:solidFill>
              </a:rPr>
              <a:t>FSH (</a:t>
            </a:r>
            <a:r>
              <a:rPr lang="en-US" dirty="0" err="1">
                <a:solidFill>
                  <a:srgbClr val="C00000"/>
                </a:solidFill>
              </a:rPr>
              <a:t>Folicle</a:t>
            </a:r>
            <a:r>
              <a:rPr lang="en-US" dirty="0">
                <a:solidFill>
                  <a:srgbClr val="C00000"/>
                </a:solidFill>
              </a:rPr>
              <a:t> Stimulating </a:t>
            </a:r>
            <a:r>
              <a:rPr lang="en-US" dirty="0" err="1">
                <a:solidFill>
                  <a:srgbClr val="C00000"/>
                </a:solidFill>
              </a:rPr>
              <a:t>Hormon</a:t>
            </a:r>
            <a:r>
              <a:rPr lang="en-US" dirty="0">
                <a:solidFill>
                  <a:srgbClr val="C00000"/>
                </a:solidFill>
              </a:rPr>
              <a:t>) </a:t>
            </a:r>
            <a:r>
              <a:rPr lang="en-US" dirty="0" err="1"/>
              <a:t>menstimulasi</a:t>
            </a:r>
            <a:r>
              <a:rPr lang="en-US" dirty="0"/>
              <a:t> </a:t>
            </a:r>
            <a:r>
              <a:rPr lang="en-US" dirty="0" err="1"/>
              <a:t>folikel</a:t>
            </a:r>
            <a:r>
              <a:rPr lang="en-US" dirty="0"/>
              <a:t> primordial agar </a:t>
            </a:r>
            <a:r>
              <a:rPr lang="en-US" dirty="0" err="1"/>
              <a:t>tumbuh</a:t>
            </a:r>
            <a:r>
              <a:rPr lang="en-US" dirty="0"/>
              <a:t> </a:t>
            </a:r>
            <a:r>
              <a:rPr lang="en-US" dirty="0" err="1"/>
              <a:t>matang</a:t>
            </a:r>
            <a:r>
              <a:rPr lang="en-US" dirty="0"/>
              <a:t> (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folikular</a:t>
            </a:r>
            <a:r>
              <a:rPr lang="en-US" dirty="0"/>
              <a:t>) </a:t>
            </a:r>
            <a:r>
              <a:rPr lang="en-US" b="1" dirty="0"/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err="1"/>
              <a:t>Ovulasi</a:t>
            </a:r>
            <a:r>
              <a:rPr lang="en-US" b="1" dirty="0"/>
              <a:t> </a:t>
            </a:r>
            <a:r>
              <a:rPr lang="en-US" dirty="0" err="1"/>
              <a:t>dipengaruhi</a:t>
            </a:r>
            <a:r>
              <a:rPr lang="en-US" dirty="0"/>
              <a:t> hormone </a:t>
            </a:r>
            <a:r>
              <a:rPr lang="en-US" dirty="0" err="1"/>
              <a:t>Luetinizing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(Luteinizing </a:t>
            </a:r>
            <a:r>
              <a:rPr lang="en-US" dirty="0" err="1">
                <a:solidFill>
                  <a:srgbClr val="C00000"/>
                </a:solidFill>
              </a:rPr>
              <a:t>Hormon</a:t>
            </a:r>
            <a:r>
              <a:rPr lang="en-US" dirty="0">
                <a:solidFill>
                  <a:srgbClr val="C00000"/>
                </a:solidFill>
              </a:rPr>
              <a:t>, LH)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err="1"/>
              <a:t>Fase</a:t>
            </a:r>
            <a:r>
              <a:rPr lang="en-US" b="1" dirty="0"/>
              <a:t> Luteal : </a:t>
            </a:r>
            <a:r>
              <a:rPr lang="en-US" dirty="0"/>
              <a:t>corpus luteum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progresteron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menyiapkan</a:t>
            </a:r>
            <a:r>
              <a:rPr lang="en-US" dirty="0"/>
              <a:t> </a:t>
            </a:r>
            <a:r>
              <a:rPr lang="en-US" dirty="0" err="1"/>
              <a:t>dinding</a:t>
            </a:r>
            <a:r>
              <a:rPr lang="en-US" dirty="0"/>
              <a:t> </a:t>
            </a:r>
            <a:r>
              <a:rPr lang="en-US" dirty="0" err="1"/>
              <a:t>uterin</a:t>
            </a:r>
            <a:r>
              <a:rPr lang="en-US" dirty="0"/>
              <a:t>. </a:t>
            </a:r>
          </a:p>
        </p:txBody>
      </p:sp>
      <p:pic>
        <p:nvPicPr>
          <p:cNvPr id="17412" name="Content Placeholder 4" descr="Ovarian%20Cycle.jpg">
            <a:extLst>
              <a:ext uri="{FF2B5EF4-FFF2-40B4-BE49-F238E27FC236}">
                <a16:creationId xmlns:a16="http://schemas.microsoft.com/office/drawing/2014/main" id="{C6C4F969-2645-49EA-A29C-DF3A25C61A1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1424781"/>
            <a:ext cx="3657600" cy="2438400"/>
          </a:xfrm>
        </p:spPr>
      </p:pic>
      <p:sp>
        <p:nvSpPr>
          <p:cNvPr id="17413" name="TextBox 5">
            <a:extLst>
              <a:ext uri="{FF2B5EF4-FFF2-40B4-BE49-F238E27FC236}">
                <a16:creationId xmlns:a16="http://schemas.microsoft.com/office/drawing/2014/main" id="{DCCBF0B2-1A3A-4D25-84B6-652669C34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114800"/>
            <a:ext cx="3886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Apabila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terjadi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fertilisasi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corpus luteum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degenerasi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minggu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bentuk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massa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sel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disebut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corpus albicans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01AE3-7FC1-4A0F-B767-4158FC53B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457200"/>
            <a:ext cx="8763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err="1">
                <a:solidFill>
                  <a:srgbClr val="C00000"/>
                </a:solidFill>
              </a:rPr>
              <a:t>Garis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besar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Anatomi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sistem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reproduksi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wanita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9D1BE-6D7A-4F30-8C4D-36E0DE3682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1798" y="1447800"/>
            <a:ext cx="4488802" cy="4525963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Ovarium solid, </a:t>
            </a:r>
            <a:r>
              <a:rPr lang="en-US" dirty="0" err="1"/>
              <a:t>bentuk</a:t>
            </a:r>
            <a:r>
              <a:rPr lang="en-US" dirty="0"/>
              <a:t> ovoid </a:t>
            </a:r>
            <a:r>
              <a:rPr lang="en-US" dirty="0" err="1"/>
              <a:t>kira-kira</a:t>
            </a:r>
            <a:r>
              <a:rPr lang="en-US" dirty="0"/>
              <a:t> 2 cm </a:t>
            </a:r>
            <a:r>
              <a:rPr lang="en-US" dirty="0" err="1"/>
              <a:t>panjangnya</a:t>
            </a:r>
            <a:r>
              <a:rPr lang="en-US" dirty="0"/>
              <a:t> dan </a:t>
            </a:r>
            <a:r>
              <a:rPr lang="en-US" dirty="0" err="1"/>
              <a:t>lebar</a:t>
            </a:r>
            <a:r>
              <a:rPr lang="en-US" dirty="0"/>
              <a:t> 1 cm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err="1"/>
              <a:t>Seperti</a:t>
            </a:r>
            <a:r>
              <a:rPr lang="en-US" dirty="0"/>
              <a:t> testes, </a:t>
            </a:r>
            <a:r>
              <a:rPr lang="en-US" dirty="0" err="1"/>
              <a:t>berkembang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embrio</a:t>
            </a:r>
            <a:r>
              <a:rPr lang="en-US" dirty="0"/>
              <a:t> </a:t>
            </a:r>
            <a:r>
              <a:rPr lang="en-US" dirty="0" err="1"/>
              <a:t>sepanjang</a:t>
            </a:r>
            <a:r>
              <a:rPr lang="en-US" dirty="0"/>
              <a:t> </a:t>
            </a:r>
            <a:r>
              <a:rPr lang="en-US" dirty="0" err="1"/>
              <a:t>dinding</a:t>
            </a:r>
            <a:r>
              <a:rPr lang="en-US" dirty="0"/>
              <a:t> posterior abdomen </a:t>
            </a:r>
            <a:r>
              <a:rPr lang="en-US" dirty="0" err="1"/>
              <a:t>dekat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ginjal</a:t>
            </a:r>
            <a:r>
              <a:rPr lang="en-US" dirty="0"/>
              <a:t>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Organ </a:t>
            </a:r>
            <a:r>
              <a:rPr lang="en-US" dirty="0" err="1"/>
              <a:t>asesoris</a:t>
            </a:r>
            <a:r>
              <a:rPr lang="en-US" dirty="0"/>
              <a:t> </a:t>
            </a:r>
            <a:r>
              <a:rPr lang="en-US" dirty="0" err="1"/>
              <a:t>meliputi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 uterine, uterus  dan vagina.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dirty="0"/>
          </a:p>
        </p:txBody>
      </p:sp>
      <p:pic>
        <p:nvPicPr>
          <p:cNvPr id="18436" name="Content Placeholder 4" descr="female reproc.jpg">
            <a:extLst>
              <a:ext uri="{FF2B5EF4-FFF2-40B4-BE49-F238E27FC236}">
                <a16:creationId xmlns:a16="http://schemas.microsoft.com/office/drawing/2014/main" id="{951A317E-3A0B-4E71-AFE8-1DEDB70D24C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4646" y="1676400"/>
            <a:ext cx="4240213" cy="32766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9" descr="slide6_new">
            <a:extLst>
              <a:ext uri="{FF2B5EF4-FFF2-40B4-BE49-F238E27FC236}">
                <a16:creationId xmlns:a16="http://schemas.microsoft.com/office/drawing/2014/main" id="{480D5D4B-D40D-4DFB-BBF9-ECB8BF15D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1173163"/>
            <a:ext cx="7645400" cy="47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Oval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16987CD-72A7-4EC1-B107-54377186E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6248400"/>
            <a:ext cx="762000" cy="304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5" name="Oval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DBFED5C-B72C-4705-A2E3-0BA736053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7700" y="6248400"/>
            <a:ext cx="787400" cy="304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1A81473-DB83-4CAE-9088-E89C040187A5}"/>
              </a:ext>
            </a:extLst>
          </p:cNvPr>
          <p:cNvSpPr txBox="1">
            <a:spLocks/>
          </p:cNvSpPr>
          <p:nvPr/>
        </p:nvSpPr>
        <p:spPr>
          <a:xfrm>
            <a:off x="362339" y="601663"/>
            <a:ext cx="87630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3600">
                <a:solidFill>
                  <a:srgbClr val="C00000"/>
                </a:solidFill>
              </a:rPr>
              <a:t>Garis besar Anatomi sistem reproduksi wanita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4">
            <a:extLst>
              <a:ext uri="{FF2B5EF4-FFF2-40B4-BE49-F238E27FC236}">
                <a16:creationId xmlns:a16="http://schemas.microsoft.com/office/drawing/2014/main" id="{1CCDB936-09D9-4253-A9F8-B5213589A7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err="1">
                <a:solidFill>
                  <a:srgbClr val="C00000"/>
                </a:solidFill>
              </a:rPr>
              <a:t>Saluran</a:t>
            </a:r>
            <a:r>
              <a:rPr lang="en-US" sz="3200" dirty="0">
                <a:solidFill>
                  <a:srgbClr val="C00000"/>
                </a:solidFill>
              </a:rPr>
              <a:t> uterine (Tuba </a:t>
            </a:r>
            <a:r>
              <a:rPr lang="en-US" sz="3200" dirty="0" err="1">
                <a:solidFill>
                  <a:srgbClr val="C00000"/>
                </a:solidFill>
              </a:rPr>
              <a:t>falopii</a:t>
            </a:r>
            <a:r>
              <a:rPr lang="en-US" sz="3200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20484" name="Rectangle 5">
            <a:extLst>
              <a:ext uri="{FF2B5EF4-FFF2-40B4-BE49-F238E27FC236}">
                <a16:creationId xmlns:a16="http://schemas.microsoft.com/office/drawing/2014/main" id="{A470D570-ACFF-47E4-B9D8-C1210DF05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19200"/>
            <a:ext cx="7772400" cy="4699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Menerima</a:t>
            </a:r>
            <a:r>
              <a:rPr lang="en-US" altLang="en-US" dirty="0"/>
              <a:t> </a:t>
            </a:r>
            <a:r>
              <a:rPr lang="en-US" altLang="en-US" dirty="0" err="1"/>
              <a:t>oosit</a:t>
            </a:r>
            <a:r>
              <a:rPr lang="en-US" altLang="en-US" dirty="0"/>
              <a:t> yang </a:t>
            </a:r>
            <a:r>
              <a:rPr lang="en-US" altLang="en-US" dirty="0" err="1"/>
              <a:t>mengalami</a:t>
            </a:r>
            <a:r>
              <a:rPr lang="en-US" altLang="en-US" dirty="0"/>
              <a:t> </a:t>
            </a:r>
            <a:r>
              <a:rPr lang="en-US" altLang="en-US" dirty="0" err="1"/>
              <a:t>ovulasi</a:t>
            </a:r>
            <a:r>
              <a:rPr lang="en-US" altLang="en-US" dirty="0"/>
              <a:t> dan </a:t>
            </a:r>
            <a:r>
              <a:rPr lang="en-US" altLang="en-US" dirty="0" err="1"/>
              <a:t>menyediakan</a:t>
            </a:r>
            <a:r>
              <a:rPr lang="en-US" altLang="en-US" dirty="0"/>
              <a:t> </a:t>
            </a:r>
            <a:r>
              <a:rPr lang="en-US" altLang="en-US" dirty="0" err="1"/>
              <a:t>tempat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fertilisasi</a:t>
            </a:r>
            <a:r>
              <a:rPr lang="en-US" altLang="en-US" dirty="0"/>
              <a:t>. </a:t>
            </a:r>
          </a:p>
        </p:txBody>
      </p:sp>
      <p:sp>
        <p:nvSpPr>
          <p:cNvPr id="20482" name="Slide Number Placeholder 5">
            <a:extLst>
              <a:ext uri="{FF2B5EF4-FFF2-40B4-BE49-F238E27FC236}">
                <a16:creationId xmlns:a16="http://schemas.microsoft.com/office/drawing/2014/main" id="{F905CCEE-746F-40AA-9A07-C918581D8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246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67786C-69FF-4634-81D3-41185F1E23A6}" type="slidenum">
              <a:rPr lang="en-US" altLang="en-US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8</a:t>
            </a:fld>
            <a:endParaRPr lang="en-US" altLang="en-US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20485" name="Picture 5" descr="fallopian 2.jpg">
            <a:extLst>
              <a:ext uri="{FF2B5EF4-FFF2-40B4-BE49-F238E27FC236}">
                <a16:creationId xmlns:a16="http://schemas.microsoft.com/office/drawing/2014/main" id="{06BF4302-88E8-44BB-BBC5-F152BBB2D7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2455006"/>
            <a:ext cx="5410200" cy="2913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5">
            <a:extLst>
              <a:ext uri="{FF2B5EF4-FFF2-40B4-BE49-F238E27FC236}">
                <a16:creationId xmlns:a16="http://schemas.microsoft.com/office/drawing/2014/main" id="{CAE4C7FE-3132-49B3-9361-2A7AAE450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79500"/>
            <a:ext cx="8458200" cy="4699000"/>
          </a:xfrm>
        </p:spPr>
        <p:txBody>
          <a:bodyPr/>
          <a:lstStyle/>
          <a:p>
            <a:pPr lvl="1" eaLnBrk="1" hangingPunct="1"/>
            <a:r>
              <a:rPr lang="en-US" altLang="en-US" dirty="0">
                <a:solidFill>
                  <a:srgbClr val="FF0000"/>
                </a:solidFill>
              </a:rPr>
              <a:t>Fimbriae</a:t>
            </a:r>
            <a:r>
              <a:rPr lang="en-US" altLang="en-US" dirty="0"/>
              <a:t> </a:t>
            </a:r>
            <a:r>
              <a:rPr lang="en-US" altLang="en-US" dirty="0" err="1"/>
              <a:t>mengambil</a:t>
            </a:r>
            <a:r>
              <a:rPr lang="en-US" altLang="en-US" dirty="0"/>
              <a:t> </a:t>
            </a:r>
            <a:r>
              <a:rPr lang="en-US" altLang="en-US" dirty="0" err="1"/>
              <a:t>oosit</a:t>
            </a:r>
            <a:r>
              <a:rPr lang="en-US" altLang="en-US" dirty="0"/>
              <a:t> dan </a:t>
            </a:r>
            <a:r>
              <a:rPr lang="en-US" altLang="en-US" dirty="0" err="1"/>
              <a:t>memasukkannya</a:t>
            </a:r>
            <a:r>
              <a:rPr lang="en-US" altLang="en-US" dirty="0"/>
              <a:t> </a:t>
            </a:r>
            <a:r>
              <a:rPr lang="en-US" altLang="en-US" dirty="0" err="1"/>
              <a:t>ke</a:t>
            </a:r>
            <a:r>
              <a:rPr lang="en-US" altLang="en-US" dirty="0"/>
              <a:t> tuba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bantuan</a:t>
            </a:r>
            <a:r>
              <a:rPr lang="en-US" altLang="en-US" dirty="0"/>
              <a:t> cilia dan </a:t>
            </a:r>
            <a:r>
              <a:rPr lang="en-US" altLang="en-US" dirty="0" err="1"/>
              <a:t>gerakan</a:t>
            </a:r>
            <a:r>
              <a:rPr lang="en-US" altLang="en-US" dirty="0"/>
              <a:t> </a:t>
            </a:r>
            <a:r>
              <a:rPr lang="en-US" altLang="en-US" dirty="0" err="1"/>
              <a:t>peristaltik</a:t>
            </a:r>
            <a:r>
              <a:rPr lang="en-US" altLang="en-US" dirty="0"/>
              <a:t> dan </a:t>
            </a:r>
            <a:r>
              <a:rPr lang="en-US" altLang="en-US" dirty="0" err="1"/>
              <a:t>membawanya</a:t>
            </a:r>
            <a:r>
              <a:rPr lang="en-US" altLang="en-US" dirty="0"/>
              <a:t> </a:t>
            </a:r>
            <a:r>
              <a:rPr lang="en-US" altLang="en-US" dirty="0" err="1"/>
              <a:t>ke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.</a:t>
            </a:r>
          </a:p>
          <a:p>
            <a:pPr lvl="1" eaLnBrk="1" hangingPunct="1"/>
            <a:r>
              <a:rPr lang="en-US" altLang="en-US" dirty="0" err="1"/>
              <a:t>Sperma</a:t>
            </a:r>
            <a:r>
              <a:rPr lang="en-US" altLang="en-US" dirty="0"/>
              <a:t> </a:t>
            </a:r>
            <a:r>
              <a:rPr lang="en-US" altLang="en-US" dirty="0" err="1"/>
              <a:t>bertemu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oosit</a:t>
            </a:r>
            <a:r>
              <a:rPr lang="en-US" altLang="en-US" dirty="0"/>
              <a:t> di </a:t>
            </a:r>
            <a:r>
              <a:rPr lang="en-US" altLang="en-US" dirty="0" err="1"/>
              <a:t>ampula</a:t>
            </a:r>
            <a:endParaRPr lang="en-US" altLang="en-US" dirty="0"/>
          </a:p>
          <a:p>
            <a:pPr lvl="1" eaLnBrk="1" hangingPunct="1"/>
            <a:r>
              <a:rPr lang="en-US" altLang="en-US" dirty="0" err="1"/>
              <a:t>Fertilisasi</a:t>
            </a:r>
            <a:r>
              <a:rPr lang="en-US" altLang="en-US" dirty="0"/>
              <a:t> </a:t>
            </a:r>
            <a:r>
              <a:rPr lang="en-US" altLang="en-US" dirty="0" err="1"/>
              <a:t>terjadi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waktu</a:t>
            </a:r>
            <a:r>
              <a:rPr lang="en-US" altLang="en-US" dirty="0"/>
              <a:t> 24 jam </a:t>
            </a:r>
            <a:r>
              <a:rPr lang="en-US" altLang="en-US" dirty="0" err="1"/>
              <a:t>setelah</a:t>
            </a:r>
            <a:r>
              <a:rPr lang="en-US" altLang="en-US" dirty="0"/>
              <a:t> </a:t>
            </a:r>
            <a:r>
              <a:rPr lang="en-US" altLang="en-US" dirty="0" err="1"/>
              <a:t>ovulasi</a:t>
            </a:r>
            <a:r>
              <a:rPr lang="en-US" altLang="en-US" dirty="0"/>
              <a:t> dan </a:t>
            </a:r>
            <a:r>
              <a:rPr lang="en-US" altLang="en-US" dirty="0" err="1"/>
              <a:t>zigot</a:t>
            </a:r>
            <a:r>
              <a:rPr lang="en-US" altLang="en-US" dirty="0"/>
              <a:t> </a:t>
            </a:r>
            <a:r>
              <a:rPr lang="en-US" altLang="en-US" dirty="0" err="1"/>
              <a:t>mencapai</a:t>
            </a:r>
            <a:r>
              <a:rPr lang="en-US" altLang="en-US" dirty="0"/>
              <a:t> uterus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waktu</a:t>
            </a:r>
            <a:r>
              <a:rPr lang="en-US" altLang="en-US" dirty="0"/>
              <a:t> 7 </a:t>
            </a:r>
            <a:r>
              <a:rPr lang="en-US" altLang="en-US" dirty="0" err="1"/>
              <a:t>hari</a:t>
            </a:r>
            <a:r>
              <a:rPr lang="en-US" altLang="en-US" dirty="0"/>
              <a:t>. 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22530" name="Slide Number Placeholder 5">
            <a:extLst>
              <a:ext uri="{FF2B5EF4-FFF2-40B4-BE49-F238E27FC236}">
                <a16:creationId xmlns:a16="http://schemas.microsoft.com/office/drawing/2014/main" id="{D83B47C7-E259-4674-BAFD-F4DF3AE89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246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2100A32-2169-4812-8290-53DF6B80612C}" type="slidenum">
              <a:rPr lang="en-US" altLang="en-US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9</a:t>
            </a:fld>
            <a:endParaRPr lang="en-US" altLang="en-US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22533" name="Picture 4" descr="conception_eggrel.gif">
            <a:extLst>
              <a:ext uri="{FF2B5EF4-FFF2-40B4-BE49-F238E27FC236}">
                <a16:creationId xmlns:a16="http://schemas.microsoft.com/office/drawing/2014/main" id="{B48997E2-B782-4360-AFF3-97488E436E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86200"/>
            <a:ext cx="3886200" cy="238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44388091-C004-4C38-BA41-826A31F391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495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err="1">
                <a:solidFill>
                  <a:srgbClr val="C00000"/>
                </a:solidFill>
              </a:rPr>
              <a:t>Saluran</a:t>
            </a:r>
            <a:r>
              <a:rPr lang="en-US" sz="3200" dirty="0">
                <a:solidFill>
                  <a:srgbClr val="C00000"/>
                </a:solidFill>
              </a:rPr>
              <a:t> uterine (Tuba </a:t>
            </a:r>
            <a:r>
              <a:rPr lang="en-US" sz="3200" dirty="0" err="1">
                <a:solidFill>
                  <a:srgbClr val="C00000"/>
                </a:solidFill>
              </a:rPr>
              <a:t>falopii</a:t>
            </a:r>
            <a:r>
              <a:rPr lang="en-US" sz="3200" dirty="0">
                <a:solidFill>
                  <a:srgbClr val="C00000"/>
                </a:solidFill>
              </a:rPr>
              <a:t>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" id="{181BFA7E-2E6B-4CE9-AE9B-A76D4AF840BD}" vid="{CB2ACEFC-D31A-45AB-9578-54FBBE40AD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</Template>
  <TotalTime>267</TotalTime>
  <Words>535</Words>
  <Application>Microsoft Office PowerPoint</Application>
  <PresentationFormat>On-screen Show (4:3)</PresentationFormat>
  <Paragraphs>98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Century Schoolbook</vt:lpstr>
      <vt:lpstr>Wingdings</vt:lpstr>
      <vt:lpstr>Wingdings 2</vt:lpstr>
      <vt:lpstr>Calibri</vt:lpstr>
      <vt:lpstr>Tahoma</vt:lpstr>
      <vt:lpstr>EU</vt:lpstr>
      <vt:lpstr>Kuliah 4 Sistem Reproduksi Wanita</vt:lpstr>
      <vt:lpstr>Sistem reproduksi wanita</vt:lpstr>
      <vt:lpstr>Oogonia</vt:lpstr>
      <vt:lpstr>Oogonia</vt:lpstr>
      <vt:lpstr>Siklus Ovarium</vt:lpstr>
      <vt:lpstr>Garis besar Anatomi sistem reproduksi wanita</vt:lpstr>
      <vt:lpstr>PowerPoint Presentation</vt:lpstr>
      <vt:lpstr>Saluran uterine (Tuba falopii)</vt:lpstr>
      <vt:lpstr>Saluran uterine (Tuba falopii)</vt:lpstr>
      <vt:lpstr>Histologi tuba falopii</vt:lpstr>
      <vt:lpstr>Uterus</vt:lpstr>
      <vt:lpstr>Uterus</vt:lpstr>
      <vt:lpstr>Histologi Uterine</vt:lpstr>
      <vt:lpstr>Uterine  Histology</vt:lpstr>
      <vt:lpstr>Endometrium</vt:lpstr>
      <vt:lpstr>Endometrium</vt:lpstr>
      <vt:lpstr>Organ reproduksi wanita:  Lateral View</vt:lpstr>
      <vt:lpstr>Cervix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Female Reproductive System</dc:title>
  <dc:creator>Marilyn</dc:creator>
  <cp:lastModifiedBy>Aroem Naroeni</cp:lastModifiedBy>
  <cp:revision>25</cp:revision>
  <dcterms:created xsi:type="dcterms:W3CDTF">2011-02-16T02:03:51Z</dcterms:created>
  <dcterms:modified xsi:type="dcterms:W3CDTF">2019-04-07T15:52:44Z</dcterms:modified>
</cp:coreProperties>
</file>