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B8B00-83B2-4F80-9301-126E999F929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8742C-0788-4639-828A-C7D53DAA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6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D7F6E5AC-2018-4781-8410-960C744F23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478B2EF2-77E1-4A2A-AB87-A20E19C3CE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8DFBC27C-FCEB-476F-80D2-399CAFF12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95F0E1-AB2D-4864-ADCC-50CC700A7278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716E2C4A-2406-49E6-A3F0-99DBF68334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83D40FA4-8942-4B7D-B06F-D6088CB2ED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5FD76174-F1F5-4CF0-963F-FE4434DC2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FC0AE9-1D6B-4B14-8AE9-EEBA37BDD4EB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77E56683-1BE4-4EB9-9056-41BE9845E9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B9BFBC5B-D5C6-4EC9-BEC1-198F42D41C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0D1839E8-46CD-43DA-A37A-EE3D7F791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E78D46-6B73-4870-93B1-AA6587F7E192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E4414875-9AED-4022-805A-228439E33C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6C4C36D2-F51A-448C-801E-303B64EB19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FC3AD779-1596-49CB-963A-E6615063D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956D65-F61E-4E56-BC3B-A22916A0FC63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7CF6D25F-B84F-4814-9EC9-B9F9C2A38A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6544C097-C7D6-4B50-AAB2-387532FE6A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B5B383DB-8620-4C5C-8464-1CFA08BE1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987685-4898-47A3-BC45-04DE8A1DFAD2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093B6940-920A-4520-B254-D6BCA14755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DE87B49D-23D3-407E-BA51-2AE380BC7D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A22C5AE1-61ED-4DE8-BFA4-2402070FE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B81222-3754-4B2A-A0BE-7BC988E51BFB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42882343-1112-44B9-8F1C-8407BF02B8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E6EFB510-EAE3-4C84-930D-E35782588A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2F138718-FA7B-4574-94A6-7283797A7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E6D888-6577-46BC-9E62-DEC6E5AC44D5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8140D-2A22-40E7-8303-EFF4208ACB0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9BCE4-C829-468F-831E-0269CCF30D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21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8140D-2A22-40E7-8303-EFF4208ACB0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9BCE4-C829-468F-831E-0269CCF30D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94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8140D-2A22-40E7-8303-EFF4208ACB0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9BCE4-C829-468F-831E-0269CCF30D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6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8140D-2A22-40E7-8303-EFF4208ACB0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9BCE4-C829-468F-831E-0269CCF30D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06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8140D-2A22-40E7-8303-EFF4208ACB0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9BCE4-C829-468F-831E-0269CCF30D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78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8140D-2A22-40E7-8303-EFF4208ACB0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9BCE4-C829-468F-831E-0269CCF30D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24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8140D-2A22-40E7-8303-EFF4208ACB0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9BCE4-C829-468F-831E-0269CCF30D5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8140D-2A22-40E7-8303-EFF4208ACB0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9BCE4-C829-468F-831E-0269CCF30D5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73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8140D-2A22-40E7-8303-EFF4208ACB0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9BCE4-C829-468F-831E-0269CCF30D5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74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8140D-2A22-40E7-8303-EFF4208ACB0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9BCE4-C829-468F-831E-0269CCF30D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90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8140D-2A22-40E7-8303-EFF4208ACB0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9BCE4-C829-468F-831E-0269CCF30D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74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058140D-2A22-40E7-8303-EFF4208ACB0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0969BCE4-C829-468F-831E-0269CCF3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0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5E8D-D7DC-4CB2-9F3F-867C0C07A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id="{40A4DC91-072F-4553-A6BC-16B4BE80B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69333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AEFFA8B-27D1-4B5D-B016-2AB55BD64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5344" y="3033944"/>
            <a:ext cx="6400800" cy="17526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Kuliah</a:t>
            </a:r>
            <a:r>
              <a:rPr lang="en-US" dirty="0">
                <a:solidFill>
                  <a:schemeClr val="tx1"/>
                </a:solidFill>
              </a:rPr>
              <a:t> 5</a:t>
            </a:r>
          </a:p>
          <a:p>
            <a:r>
              <a:rPr lang="en-US" dirty="0" err="1">
                <a:solidFill>
                  <a:schemeClr val="tx1"/>
                </a:solidFill>
              </a:rPr>
              <a:t>Teknologi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Reproduksi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Organ </a:t>
            </a:r>
            <a:r>
              <a:rPr lang="en-US" dirty="0" err="1">
                <a:solidFill>
                  <a:schemeClr val="tx1"/>
                </a:solidFill>
              </a:rPr>
              <a:t>Reproduksi</a:t>
            </a:r>
            <a:r>
              <a:rPr lang="en-US" dirty="0">
                <a:solidFill>
                  <a:schemeClr val="tx1"/>
                </a:solidFill>
              </a:rPr>
              <a:t> Wanita 2</a:t>
            </a:r>
          </a:p>
        </p:txBody>
      </p:sp>
    </p:spTree>
    <p:extLst>
      <p:ext uri="{BB962C8B-B14F-4D97-AF65-F5344CB8AC3E}">
        <p14:creationId xmlns:p14="http://schemas.microsoft.com/office/powerpoint/2010/main" val="24782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>
            <a:extLst>
              <a:ext uri="{FF2B5EF4-FFF2-40B4-BE49-F238E27FC236}">
                <a16:creationId xmlns:a16="http://schemas.microsoft.com/office/drawing/2014/main" id="{2619E36D-AB01-474C-8A1D-AF9727A68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Vagina</a:t>
            </a: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D3EA1644-0F54-4D6C-A0C0-8FE780A4C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13390"/>
            <a:ext cx="8340571" cy="400161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Dinding</a:t>
            </a:r>
            <a:r>
              <a:rPr lang="en-US" altLang="en-US" dirty="0"/>
              <a:t> tipis </a:t>
            </a:r>
            <a:r>
              <a:rPr lang="en-US" altLang="en-US" dirty="0" err="1"/>
              <a:t>perpanjangan</a:t>
            </a:r>
            <a:r>
              <a:rPr lang="en-US" altLang="en-US" dirty="0"/>
              <a:t> </a:t>
            </a:r>
            <a:r>
              <a:rPr lang="en-US" altLang="en-US" dirty="0" err="1"/>
              <a:t>saluran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kandung</a:t>
            </a:r>
            <a:r>
              <a:rPr lang="en-US" altLang="en-US" dirty="0"/>
              <a:t> </a:t>
            </a:r>
            <a:r>
              <a:rPr lang="en-US" altLang="en-US" dirty="0" err="1"/>
              <a:t>kemih</a:t>
            </a:r>
            <a:r>
              <a:rPr lang="en-US" altLang="en-US" dirty="0"/>
              <a:t> dan anus, </a:t>
            </a:r>
            <a:r>
              <a:rPr lang="en-US" altLang="en-US" dirty="0" err="1"/>
              <a:t>memanjang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serviks</a:t>
            </a:r>
            <a:r>
              <a:rPr lang="en-US" altLang="en-US" dirty="0"/>
              <a:t> </a:t>
            </a:r>
            <a:r>
              <a:rPr lang="en-US" altLang="en-US" dirty="0" err="1"/>
              <a:t>menuju</a:t>
            </a:r>
            <a:r>
              <a:rPr lang="en-US" altLang="en-US" dirty="0"/>
              <a:t> </a:t>
            </a:r>
            <a:r>
              <a:rPr lang="en-US" altLang="en-US" dirty="0" err="1"/>
              <a:t>luar</a:t>
            </a:r>
            <a:r>
              <a:rPr lang="en-US" altLang="en-US" dirty="0"/>
              <a:t> badan.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Dinding</a:t>
            </a:r>
            <a:r>
              <a:rPr lang="en-US" altLang="en-US" dirty="0"/>
              <a:t> </a:t>
            </a:r>
            <a:r>
              <a:rPr lang="en-US" altLang="en-US" dirty="0" err="1"/>
              <a:t>terdiri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 3 </a:t>
            </a:r>
            <a:r>
              <a:rPr lang="en-US" altLang="en-US" dirty="0" err="1"/>
              <a:t>lapisan</a:t>
            </a:r>
            <a:r>
              <a:rPr lang="en-US" altLang="en-US" dirty="0"/>
              <a:t> 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		- fibroelastic adventitia,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		- smooth muscle muscularis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FF0000"/>
                </a:solidFill>
              </a:rPr>
              <a:t>		- stratified squamous mucosa</a:t>
            </a:r>
            <a:r>
              <a:rPr lang="en-US" altLang="en-US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Membran</a:t>
            </a:r>
            <a:r>
              <a:rPr lang="en-US" altLang="en-US" dirty="0"/>
              <a:t> </a:t>
            </a:r>
            <a:r>
              <a:rPr lang="en-US" altLang="en-US" dirty="0" err="1"/>
              <a:t>dekat</a:t>
            </a:r>
            <a:r>
              <a:rPr lang="en-US" altLang="en-US" dirty="0"/>
              <a:t> </a:t>
            </a:r>
            <a:r>
              <a:rPr lang="en-US" altLang="en-US" dirty="0" err="1"/>
              <a:t>saluran</a:t>
            </a:r>
            <a:r>
              <a:rPr lang="en-US" altLang="en-US" dirty="0"/>
              <a:t> vagina yang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separasi</a:t>
            </a:r>
            <a:r>
              <a:rPr lang="en-US" altLang="en-US" dirty="0"/>
              <a:t> yang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komplet</a:t>
            </a:r>
            <a:r>
              <a:rPr lang="en-US" altLang="en-US" dirty="0"/>
              <a:t> yang </a:t>
            </a:r>
            <a:r>
              <a:rPr lang="en-US" altLang="en-US" dirty="0" err="1"/>
              <a:t>disebut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hymen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Vaginal fornix</a:t>
            </a:r>
            <a:r>
              <a:rPr lang="en-US" altLang="en-US" dirty="0"/>
              <a:t>: 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ujung</a:t>
            </a:r>
            <a:r>
              <a:rPr lang="en-US" altLang="en-US" dirty="0"/>
              <a:t> </a:t>
            </a:r>
            <a:r>
              <a:rPr lang="en-US" altLang="en-US" dirty="0" err="1"/>
              <a:t>atas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vagina yang </a:t>
            </a:r>
            <a:r>
              <a:rPr lang="en-US" altLang="en-US" dirty="0" err="1"/>
              <a:t>mengelilingi</a:t>
            </a:r>
            <a:r>
              <a:rPr lang="en-US" altLang="en-US" dirty="0"/>
              <a:t> </a:t>
            </a:r>
            <a:r>
              <a:rPr lang="en-US" altLang="en-US" dirty="0" err="1"/>
              <a:t>serviks</a:t>
            </a:r>
            <a:r>
              <a:rPr lang="en-US" altLang="en-US" dirty="0"/>
              <a:t>. </a:t>
            </a:r>
          </a:p>
        </p:txBody>
      </p:sp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7D0C8CBF-F98E-41AE-ABAA-59C38189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057900" y="5600700"/>
            <a:ext cx="1428750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48ED81-E99E-4C60-A339-F4F0E082CDA8}" type="slidenum">
              <a:rPr lang="en-US" altLang="en-US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</a:t>
            </a:fld>
            <a:endParaRPr lang="en-US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>
            <a:extLst>
              <a:ext uri="{FF2B5EF4-FFF2-40B4-BE49-F238E27FC236}">
                <a16:creationId xmlns:a16="http://schemas.microsoft.com/office/drawing/2014/main" id="{4E220213-2404-4268-87F4-EEE9135C3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err="1"/>
              <a:t>Bagian</a:t>
            </a:r>
            <a:r>
              <a:rPr lang="en-US" sz="3600" dirty="0"/>
              <a:t> </a:t>
            </a:r>
            <a:r>
              <a:rPr lang="en-US" sz="3600" dirty="0" err="1"/>
              <a:t>luar</a:t>
            </a:r>
            <a:r>
              <a:rPr lang="en-US" sz="3600" dirty="0"/>
              <a:t> </a:t>
            </a:r>
            <a:r>
              <a:rPr lang="en-US" sz="3600" dirty="0" err="1"/>
              <a:t>sistem</a:t>
            </a:r>
            <a:r>
              <a:rPr lang="en-US" sz="3600" dirty="0"/>
              <a:t> </a:t>
            </a:r>
            <a:r>
              <a:rPr lang="en-US" sz="3600" dirty="0" err="1"/>
              <a:t>reproduksi</a:t>
            </a:r>
            <a:r>
              <a:rPr lang="en-US" sz="3600" dirty="0"/>
              <a:t> </a:t>
            </a:r>
            <a:r>
              <a:rPr lang="en-US" sz="3600" dirty="0" err="1"/>
              <a:t>wanita</a:t>
            </a:r>
            <a:endParaRPr lang="en-US" sz="3600" dirty="0"/>
          </a:p>
        </p:txBody>
      </p:sp>
      <p:sp>
        <p:nvSpPr>
          <p:cNvPr id="46084" name="Rectangle 5">
            <a:extLst>
              <a:ext uri="{FF2B5EF4-FFF2-40B4-BE49-F238E27FC236}">
                <a16:creationId xmlns:a16="http://schemas.microsoft.com/office/drawing/2014/main" id="{C340AAD1-D5FB-42DE-BB0A-E2EF46F93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09" y="1661319"/>
            <a:ext cx="7838982" cy="36957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Mons pubis : </a:t>
            </a:r>
            <a:r>
              <a:rPr lang="en-US" altLang="en-US" dirty="0" err="1"/>
              <a:t>Jaringan</a:t>
            </a:r>
            <a:r>
              <a:rPr lang="en-US" altLang="en-US" dirty="0"/>
              <a:t> lemak </a:t>
            </a:r>
            <a:r>
              <a:rPr lang="en-US" altLang="en-US" dirty="0" err="1"/>
              <a:t>sekitar</a:t>
            </a:r>
            <a:r>
              <a:rPr lang="en-US" altLang="en-US" dirty="0"/>
              <a:t> pubis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Labia majora &amp; minora</a:t>
            </a:r>
            <a:r>
              <a:rPr lang="en-US" altLang="en-US" dirty="0"/>
              <a:t>: </a:t>
            </a:r>
            <a:r>
              <a:rPr lang="en-US" altLang="en-US" dirty="0" err="1"/>
              <a:t>Lipatan</a:t>
            </a:r>
            <a:r>
              <a:rPr lang="en-US" altLang="en-US" dirty="0"/>
              <a:t> </a:t>
            </a:r>
            <a:r>
              <a:rPr lang="en-US" altLang="en-US" dirty="0" err="1"/>
              <a:t>kulit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melindungi</a:t>
            </a:r>
            <a:r>
              <a:rPr lang="en-US" altLang="en-US" dirty="0"/>
              <a:t> urethra dan vagina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Clitoris</a:t>
            </a:r>
            <a:r>
              <a:rPr lang="en-US" altLang="en-US" dirty="0"/>
              <a:t>:  small mass of erectile tissue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Bulb of vestibule</a:t>
            </a:r>
            <a:r>
              <a:rPr lang="en-US" altLang="en-US" dirty="0"/>
              <a:t>: </a:t>
            </a:r>
            <a:r>
              <a:rPr lang="en-US" altLang="en-US" dirty="0" err="1"/>
              <a:t>jaringan</a:t>
            </a:r>
            <a:r>
              <a:rPr lang="en-US" altLang="en-US" dirty="0"/>
              <a:t> yang </a:t>
            </a:r>
            <a:r>
              <a:rPr lang="en-US" altLang="en-US" dirty="0" err="1"/>
              <a:t>dinamis</a:t>
            </a:r>
            <a:r>
              <a:rPr lang="en-US" altLang="en-US" dirty="0"/>
              <a:t>, </a:t>
            </a:r>
            <a:r>
              <a:rPr lang="en-US" altLang="en-US" dirty="0" err="1"/>
              <a:t>terletak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labia dan </a:t>
            </a:r>
            <a:r>
              <a:rPr lang="en-US" altLang="en-US" dirty="0" err="1"/>
              <a:t>kedua</a:t>
            </a:r>
            <a:r>
              <a:rPr lang="en-US" altLang="en-US" dirty="0"/>
              <a:t> </a:t>
            </a:r>
            <a:r>
              <a:rPr lang="en-US" altLang="en-US" dirty="0" err="1"/>
              <a:t>sisi</a:t>
            </a:r>
            <a:r>
              <a:rPr lang="en-US" altLang="en-US" dirty="0"/>
              <a:t> </a:t>
            </a:r>
            <a:r>
              <a:rPr lang="en-US" altLang="en-US" dirty="0" err="1"/>
              <a:t>saluran</a:t>
            </a:r>
            <a:r>
              <a:rPr lang="en-US" altLang="en-US" dirty="0"/>
              <a:t> vagina 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Perineum:</a:t>
            </a:r>
            <a:r>
              <a:rPr lang="en-US" altLang="en-US" dirty="0"/>
              <a:t> Area </a:t>
            </a:r>
            <a:r>
              <a:rPr lang="en-US" altLang="en-US" dirty="0" err="1"/>
              <a:t>antara</a:t>
            </a:r>
            <a:r>
              <a:rPr lang="en-US" altLang="en-US" dirty="0"/>
              <a:t> vagina dan anus</a:t>
            </a:r>
          </a:p>
        </p:txBody>
      </p:sp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71F6783B-3E70-4326-8CE4-DEC5E32F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057900" y="5600700"/>
            <a:ext cx="1428750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B6ADCE-656D-4C95-B694-79C55EE55E6D}" type="slidenum">
              <a:rPr lang="en-US" altLang="en-US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3</a:t>
            </a:fld>
            <a:endParaRPr lang="en-US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91BA00B8-A68C-421D-AF82-D8B9BC43F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6205" y="1085850"/>
            <a:ext cx="5844778" cy="400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Female External Genitalia</a:t>
            </a: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ED283027-0D84-449E-8E23-3C0BE24A08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3017" y="1287263"/>
            <a:ext cx="6837761" cy="4713488"/>
          </a:xfrm>
        </p:spPr>
      </p:pic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E51BAF22-45B7-431F-9BA0-F4858685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057900" y="5600700"/>
            <a:ext cx="1428750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9F70BF-1E6A-416B-84D8-3B6051F2B55C}" type="slidenum">
              <a:rPr lang="en-US" altLang="en-US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4</a:t>
            </a:fld>
            <a:endParaRPr lang="en-US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8133" name="Text Box 7">
            <a:extLst>
              <a:ext uri="{FF2B5EF4-FFF2-40B4-BE49-F238E27FC236}">
                <a16:creationId xmlns:a16="http://schemas.microsoft.com/office/drawing/2014/main" id="{43C94D08-DAB6-4A55-BAA5-CE25F2A00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885951"/>
            <a:ext cx="1371600" cy="611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Century Schoolbook" panose="020406040505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350">
              <a:latin typeface="Century Schoolbook" panose="02040604050505020304" pitchFamily="18" charset="0"/>
            </a:endParaRPr>
          </a:p>
        </p:txBody>
      </p:sp>
      <p:sp>
        <p:nvSpPr>
          <p:cNvPr id="48135" name="AutoShape 11">
            <a:extLst>
              <a:ext uri="{FF2B5EF4-FFF2-40B4-BE49-F238E27FC236}">
                <a16:creationId xmlns:a16="http://schemas.microsoft.com/office/drawing/2014/main" id="{5DA5435B-4B97-4A40-945D-D0E4C8ACE4FE}"/>
              </a:ext>
            </a:extLst>
          </p:cNvPr>
          <p:cNvSpPr>
            <a:spLocks/>
          </p:cNvSpPr>
          <p:nvPr/>
        </p:nvSpPr>
        <p:spPr bwMode="auto">
          <a:xfrm>
            <a:off x="4114800" y="4171950"/>
            <a:ext cx="400050" cy="457200"/>
          </a:xfrm>
          <a:prstGeom prst="leftBrace">
            <a:avLst>
              <a:gd name="adj1" fmla="val 9524"/>
              <a:gd name="adj2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>
              <a:latin typeface="Century Schoolbook" panose="02040604050505020304" pitchFamily="18" charset="0"/>
            </a:endParaRPr>
          </a:p>
        </p:txBody>
      </p:sp>
      <p:sp>
        <p:nvSpPr>
          <p:cNvPr id="48136" name="Text Box 12">
            <a:extLst>
              <a:ext uri="{FF2B5EF4-FFF2-40B4-BE49-F238E27FC236}">
                <a16:creationId xmlns:a16="http://schemas.microsoft.com/office/drawing/2014/main" id="{FC636B8C-83CD-4352-AD73-B7422DEBD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4229101"/>
            <a:ext cx="9715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>
                <a:latin typeface="Century Schoolbook" panose="02040604050505020304" pitchFamily="18" charset="0"/>
              </a:rPr>
              <a:t>Perineum</a:t>
            </a:r>
          </a:p>
        </p:txBody>
      </p:sp>
      <p:sp>
        <p:nvSpPr>
          <p:cNvPr id="48137" name="Line 13">
            <a:extLst>
              <a:ext uri="{FF2B5EF4-FFF2-40B4-BE49-F238E27FC236}">
                <a16:creationId xmlns:a16="http://schemas.microsoft.com/office/drawing/2014/main" id="{1EA5DB26-0AB6-4FA0-B6BF-9CEFF47E9A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71850" y="4400550"/>
            <a:ext cx="80010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>
            <a:extLst>
              <a:ext uri="{FF2B5EF4-FFF2-40B4-BE49-F238E27FC236}">
                <a16:creationId xmlns:a16="http://schemas.microsoft.com/office/drawing/2014/main" id="{75E9CC25-4D2A-4EE8-B7FD-FAAC4CCC32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Bartholin’s Glands </a:t>
            </a:r>
            <a:br>
              <a:rPr lang="en-US"/>
            </a:br>
            <a:r>
              <a:rPr lang="en-US" sz="3000"/>
              <a:t>(aka: Vestibular Glands)</a:t>
            </a:r>
          </a:p>
        </p:txBody>
      </p:sp>
      <p:sp>
        <p:nvSpPr>
          <p:cNvPr id="50180" name="Rectangle 5">
            <a:extLst>
              <a:ext uri="{FF2B5EF4-FFF2-40B4-BE49-F238E27FC236}">
                <a16:creationId xmlns:a16="http://schemas.microsoft.com/office/drawing/2014/main" id="{C20888A5-464B-486E-8CBD-F8ADEFA1B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2133600"/>
            <a:ext cx="5829300" cy="34671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Bartholin's glands are located on each side of the vaginal opening.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They secrete fluid that </a:t>
            </a:r>
            <a:br>
              <a:rPr lang="en-US" altLang="en-US"/>
            </a:br>
            <a:r>
              <a:rPr lang="en-US" altLang="en-US"/>
              <a:t>helps lubricate the vagina.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Sometimes the ducts of </a:t>
            </a:r>
            <a:br>
              <a:rPr lang="en-US" altLang="en-US"/>
            </a:br>
            <a:r>
              <a:rPr lang="en-US" altLang="en-US"/>
              <a:t>these glands become </a:t>
            </a:r>
            <a:br>
              <a:rPr lang="en-US" altLang="en-US"/>
            </a:br>
            <a:r>
              <a:rPr lang="en-US" altLang="en-US"/>
              <a:t>obstructed.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Fluid backs up into the gland </a:t>
            </a:r>
            <a:br>
              <a:rPr lang="en-US" altLang="en-US"/>
            </a:br>
            <a:r>
              <a:rPr lang="en-US" altLang="en-US"/>
              <a:t>and causes swelling </a:t>
            </a:r>
            <a:br>
              <a:rPr lang="en-US" altLang="en-US"/>
            </a:br>
            <a:r>
              <a:rPr lang="en-US" altLang="en-US"/>
              <a:t>(Bartholin's cyst) </a:t>
            </a:r>
          </a:p>
        </p:txBody>
      </p:sp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49CAD167-2083-47CC-BC69-A004A01D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057900" y="5600700"/>
            <a:ext cx="1428750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51DA5B-AB77-426B-AE5D-8EB67C078D7E}" type="slidenum">
              <a:rPr lang="en-US" altLang="en-US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5</a:t>
            </a:fld>
            <a:endParaRPr lang="en-US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0181" name="Picture 5" descr="vestibular glands.jpg">
            <a:extLst>
              <a:ext uri="{FF2B5EF4-FFF2-40B4-BE49-F238E27FC236}">
                <a16:creationId xmlns:a16="http://schemas.microsoft.com/office/drawing/2014/main" id="{9FDF8A0C-BBBB-43D7-A113-293921005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822973"/>
            <a:ext cx="2505075" cy="192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>
            <a:extLst>
              <a:ext uri="{FF2B5EF4-FFF2-40B4-BE49-F238E27FC236}">
                <a16:creationId xmlns:a16="http://schemas.microsoft.com/office/drawing/2014/main" id="{582C7080-A4C4-4438-A1EE-E73354D50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Glandula</a:t>
            </a:r>
            <a:r>
              <a:rPr lang="en-US" dirty="0"/>
              <a:t> </a:t>
            </a:r>
            <a:r>
              <a:rPr lang="en-US" dirty="0" err="1"/>
              <a:t>mamae</a:t>
            </a:r>
            <a:endParaRPr lang="en-US" dirty="0"/>
          </a:p>
        </p:txBody>
      </p:sp>
      <p:sp>
        <p:nvSpPr>
          <p:cNvPr id="52228" name="Rectangle 5">
            <a:extLst>
              <a:ext uri="{FF2B5EF4-FFF2-40B4-BE49-F238E27FC236}">
                <a16:creationId xmlns:a16="http://schemas.microsoft.com/office/drawing/2014/main" id="{243598B2-A952-4E37-A9B8-E6AAF944E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1618696"/>
            <a:ext cx="7821227" cy="34671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err="1"/>
              <a:t>Modifikasi</a:t>
            </a:r>
            <a:r>
              <a:rPr lang="en-US" altLang="en-US" dirty="0"/>
              <a:t> </a:t>
            </a:r>
            <a:r>
              <a:rPr lang="en-US" altLang="en-US" dirty="0" err="1"/>
              <a:t>glandula</a:t>
            </a:r>
            <a:r>
              <a:rPr lang="en-US" altLang="en-US" dirty="0"/>
              <a:t> </a:t>
            </a:r>
            <a:r>
              <a:rPr lang="en-US" altLang="en-US" dirty="0" err="1"/>
              <a:t>keringat</a:t>
            </a:r>
            <a:r>
              <a:rPr lang="en-US" altLang="en-US" dirty="0"/>
              <a:t> yang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memproduksi</a:t>
            </a:r>
            <a:r>
              <a:rPr lang="en-US" altLang="en-US" dirty="0"/>
              <a:t> </a:t>
            </a:r>
            <a:r>
              <a:rPr lang="en-US" altLang="en-US" dirty="0" err="1"/>
              <a:t>susu</a:t>
            </a:r>
            <a:r>
              <a:rPr lang="en-US" altLang="en-US" dirty="0"/>
              <a:t> (</a:t>
            </a:r>
            <a:r>
              <a:rPr lang="en-US" altLang="en-US" dirty="0" err="1"/>
              <a:t>laktasi</a:t>
            </a:r>
            <a:r>
              <a:rPr lang="en-US" altLang="en-US" dirty="0"/>
              <a:t>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lvl="1" eaLnBrk="1" hangingPunct="1"/>
            <a:r>
              <a:rPr lang="en-US" altLang="en-US" dirty="0" err="1"/>
              <a:t>Jumlah</a:t>
            </a:r>
            <a:r>
              <a:rPr lang="en-US" altLang="en-US" dirty="0"/>
              <a:t> lemak </a:t>
            </a:r>
            <a:r>
              <a:rPr lang="en-US" altLang="en-US" dirty="0" err="1"/>
              <a:t>mempengaruhi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payudara</a:t>
            </a:r>
            <a:r>
              <a:rPr lang="en-US" altLang="en-US" dirty="0"/>
              <a:t>. </a:t>
            </a:r>
          </a:p>
          <a:p>
            <a:pPr lvl="1" eaLnBrk="1" hangingPunct="1"/>
            <a:r>
              <a:rPr lang="en-US" altLang="en-US" dirty="0" err="1"/>
              <a:t>Glandula</a:t>
            </a:r>
            <a:r>
              <a:rPr lang="en-US" altLang="en-US" dirty="0"/>
              <a:t> air </a:t>
            </a:r>
            <a:r>
              <a:rPr lang="en-US" altLang="en-US" dirty="0" err="1"/>
              <a:t>susu</a:t>
            </a:r>
            <a:r>
              <a:rPr lang="en-US" altLang="en-US" dirty="0"/>
              <a:t> </a:t>
            </a:r>
            <a:r>
              <a:rPr lang="en-US" altLang="en-US" dirty="0" err="1"/>
              <a:t>keluar</a:t>
            </a:r>
            <a:r>
              <a:rPr lang="en-US" altLang="en-US" dirty="0"/>
              <a:t> </a:t>
            </a:r>
            <a:r>
              <a:rPr lang="en-US" altLang="en-US" dirty="0" err="1"/>
              <a:t>melalui</a:t>
            </a:r>
            <a:r>
              <a:rPr lang="en-US" altLang="en-US" dirty="0"/>
              <a:t> lactiferous ducts pada putting.</a:t>
            </a:r>
          </a:p>
          <a:p>
            <a:pPr lvl="1" eaLnBrk="1" hangingPunct="1"/>
            <a:r>
              <a:rPr lang="en-US" altLang="en-US" dirty="0"/>
              <a:t>Areola </a:t>
            </a:r>
            <a:r>
              <a:rPr lang="en-US" altLang="en-US" dirty="0" err="1"/>
              <a:t>adalah</a:t>
            </a:r>
            <a:r>
              <a:rPr lang="en-US" altLang="en-US" dirty="0"/>
              <a:t> area </a:t>
            </a:r>
            <a:r>
              <a:rPr lang="en-US" altLang="en-US" dirty="0" err="1"/>
              <a:t>sekitar</a:t>
            </a:r>
            <a:r>
              <a:rPr lang="en-US" altLang="en-US" dirty="0"/>
              <a:t> </a:t>
            </a:r>
            <a:r>
              <a:rPr lang="en-US" altLang="en-US" dirty="0" err="1"/>
              <a:t>puting</a:t>
            </a:r>
            <a:r>
              <a:rPr lang="en-US" altLang="en-US" dirty="0"/>
              <a:t> yang </a:t>
            </a:r>
            <a:r>
              <a:rPr lang="en-US" altLang="en-US" dirty="0" err="1"/>
              <a:t>berwarna</a:t>
            </a:r>
            <a:r>
              <a:rPr lang="en-US" altLang="en-US" dirty="0"/>
              <a:t> </a:t>
            </a:r>
            <a:r>
              <a:rPr lang="en-US" altLang="en-US" dirty="0" err="1"/>
              <a:t>gelap</a:t>
            </a:r>
            <a:r>
              <a:rPr lang="en-US" altLang="en-US" dirty="0"/>
              <a:t>. </a:t>
            </a:r>
          </a:p>
          <a:p>
            <a:pPr lvl="1" eaLnBrk="1" hangingPunct="1"/>
            <a:r>
              <a:rPr lang="en-US" altLang="en-US" dirty="0"/>
              <a:t>Suspensory ligaments </a:t>
            </a:r>
            <a:r>
              <a:rPr lang="en-US" altLang="en-US" dirty="0" err="1"/>
              <a:t>menahan</a:t>
            </a:r>
            <a:r>
              <a:rPr lang="en-US" altLang="en-US" dirty="0"/>
              <a:t> </a:t>
            </a:r>
            <a:r>
              <a:rPr lang="en-US" altLang="en-US" dirty="0" err="1"/>
              <a:t>payudara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deep fascia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otot</a:t>
            </a:r>
            <a:r>
              <a:rPr lang="en-US" altLang="en-US" dirty="0"/>
              <a:t> pectoral  (aging &amp; Cooper’s droop)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B307D1A4-F797-4F2F-8EFC-28FEF129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057900" y="5600700"/>
            <a:ext cx="1428750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F67013-CF0D-4A95-9804-B33D222812A6}" type="slidenum">
              <a:rPr lang="en-US" altLang="en-US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6</a:t>
            </a:fld>
            <a:endParaRPr lang="en-US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6">
            <a:extLst>
              <a:ext uri="{FF2B5EF4-FFF2-40B4-BE49-F238E27FC236}">
                <a16:creationId xmlns:a16="http://schemas.microsoft.com/office/drawing/2014/main" id="{3DD2D758-999B-4357-B513-ED99B5EFF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Payudara</a:t>
            </a:r>
            <a:endParaRPr lang="en-US" dirty="0"/>
          </a:p>
        </p:txBody>
      </p:sp>
      <p:sp>
        <p:nvSpPr>
          <p:cNvPr id="54274" name="Slide Number Placeholder 4">
            <a:extLst>
              <a:ext uri="{FF2B5EF4-FFF2-40B4-BE49-F238E27FC236}">
                <a16:creationId xmlns:a16="http://schemas.microsoft.com/office/drawing/2014/main" id="{AD902486-C682-439E-86C6-4E3DFF2E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 rot="5400000">
            <a:off x="6385322" y="3659982"/>
            <a:ext cx="24003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42DC7914-9865-4C07-B63C-F6CBB32816D3}" type="slidenum">
              <a:rPr lang="en-US" altLang="en-US">
                <a:solidFill>
                  <a:schemeClr val="tx2"/>
                </a:solidFill>
                <a:latin typeface="Century Schoolbook" panose="02040604050505020304" pitchFamily="18" charset="0"/>
              </a:rPr>
              <a:pPr algn="l"/>
              <a:t>7</a:t>
            </a:fld>
            <a:endParaRPr lang="en-US" altLang="en-US"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4276" name="Picture 5" descr="C:\Documents and Settings\Pam\My Documents\My Pictures\Chemeketa pictures\Reproduction\breast-anatomy.gif">
            <a:extLst>
              <a:ext uri="{FF2B5EF4-FFF2-40B4-BE49-F238E27FC236}">
                <a16:creationId xmlns:a16="http://schemas.microsoft.com/office/drawing/2014/main" id="{53356A54-9CEE-434F-B8EA-DEAA6949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2286000"/>
            <a:ext cx="6169819" cy="32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>
            <a:extLst>
              <a:ext uri="{FF2B5EF4-FFF2-40B4-BE49-F238E27FC236}">
                <a16:creationId xmlns:a16="http://schemas.microsoft.com/office/drawing/2014/main" id="{A55D671F-530B-482E-82FE-24BFF282B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Payudara</a:t>
            </a:r>
            <a:endParaRPr lang="en-US" dirty="0"/>
          </a:p>
        </p:txBody>
      </p:sp>
      <p:sp>
        <p:nvSpPr>
          <p:cNvPr id="1029" name="Rectangle 9">
            <a:extLst>
              <a:ext uri="{FF2B5EF4-FFF2-40B4-BE49-F238E27FC236}">
                <a16:creationId xmlns:a16="http://schemas.microsoft.com/office/drawing/2014/main" id="{30861DF4-3A59-4304-8E4A-47A20FA33F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7670" y="2126294"/>
            <a:ext cx="3937247" cy="3067050"/>
          </a:xfrm>
        </p:spPr>
        <p:txBody>
          <a:bodyPr>
            <a:normAutofit fontScale="85000" lnSpcReduction="20000"/>
          </a:bodyPr>
          <a:lstStyle/>
          <a:p>
            <a:pPr marL="205740" indent="-205740">
              <a:buFont typeface="Wingdings"/>
              <a:buChar char=""/>
              <a:defRPr/>
            </a:pPr>
            <a:r>
              <a:rPr lang="en-US" dirty="0">
                <a:solidFill>
                  <a:srgbClr val="FF0000"/>
                </a:solidFill>
              </a:rPr>
              <a:t>Prolactin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glandula</a:t>
            </a:r>
            <a:r>
              <a:rPr lang="en-US" dirty="0"/>
              <a:t> pituitary gland yang </a:t>
            </a:r>
            <a:r>
              <a:rPr lang="en-US" dirty="0" err="1"/>
              <a:t>menstimulasi</a:t>
            </a:r>
            <a:r>
              <a:rPr lang="en-US" dirty="0"/>
              <a:t> </a:t>
            </a:r>
            <a:r>
              <a:rPr lang="en-US" dirty="0" err="1"/>
              <a:t>sintesis</a:t>
            </a:r>
            <a:r>
              <a:rPr lang="en-US" dirty="0"/>
              <a:t> air </a:t>
            </a:r>
            <a:r>
              <a:rPr lang="en-US" dirty="0" err="1"/>
              <a:t>susu</a:t>
            </a:r>
            <a:r>
              <a:rPr lang="en-US" dirty="0"/>
              <a:t>. </a:t>
            </a:r>
          </a:p>
          <a:p>
            <a:pPr marL="205740" indent="-205740">
              <a:buFont typeface="Wingdings"/>
              <a:buChar char=""/>
              <a:defRPr/>
            </a:pPr>
            <a:r>
              <a:rPr lang="en-US" dirty="0">
                <a:solidFill>
                  <a:srgbClr val="FF0000"/>
                </a:solidFill>
              </a:rPr>
              <a:t>Oxytocin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glandula</a:t>
            </a:r>
            <a:r>
              <a:rPr lang="en-US" dirty="0"/>
              <a:t> pituitary posterior  yang </a:t>
            </a:r>
            <a:r>
              <a:rPr lang="en-US" dirty="0" err="1"/>
              <a:t>menstimulasi</a:t>
            </a:r>
            <a:r>
              <a:rPr lang="en-US" dirty="0"/>
              <a:t> </a:t>
            </a:r>
            <a:r>
              <a:rPr lang="en-US" dirty="0" err="1"/>
              <a:t>keluarnya</a:t>
            </a:r>
            <a:r>
              <a:rPr lang="en-US" dirty="0"/>
              <a:t> air </a:t>
            </a:r>
            <a:r>
              <a:rPr lang="en-US" dirty="0" err="1"/>
              <a:t>susu</a:t>
            </a:r>
            <a:endParaRPr lang="en-US" dirty="0"/>
          </a:p>
        </p:txBody>
      </p:sp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B97CFAEE-76F4-4758-BFBE-B1D6492A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057900" y="5600700"/>
            <a:ext cx="1428750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AA3964-1D57-464B-B65A-3B0E684EFB5D}" type="slidenum">
              <a:rPr lang="en-US" altLang="en-US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8</a:t>
            </a:fld>
            <a:endParaRPr lang="en-US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CB713D74-B020-46F3-8EBF-11F69C14B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1885951"/>
            <a:ext cx="742950" cy="611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Century Schoolbook" panose="020406040505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350">
              <a:latin typeface="Century Schoolbook" panose="02040604050505020304" pitchFamily="18" charset="0"/>
            </a:endParaRPr>
          </a:p>
        </p:txBody>
      </p:sp>
      <p:pic>
        <p:nvPicPr>
          <p:cNvPr id="56327" name="Picture 8" descr="2823aMammaryGlands_L.jpg">
            <a:extLst>
              <a:ext uri="{FF2B5EF4-FFF2-40B4-BE49-F238E27FC236}">
                <a16:creationId xmlns:a16="http://schemas.microsoft.com/office/drawing/2014/main" id="{3DABD452-B798-4855-8737-FE22205B9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22729" r="14049" b="23395"/>
          <a:stretch>
            <a:fillRect/>
          </a:stretch>
        </p:blipFill>
        <p:spPr bwMode="auto">
          <a:xfrm>
            <a:off x="4255387" y="1088069"/>
            <a:ext cx="482203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" id="{181BFA7E-2E6B-4CE9-AE9B-A76D4AF840BD}" vid="{CB2ACEFC-D31A-45AB-9578-54FBBE40AD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159</TotalTime>
  <Words>201</Words>
  <Application>Microsoft Office PowerPoint</Application>
  <PresentationFormat>On-screen Show (4:3)</PresentationFormat>
  <Paragraphs>49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Schoolbook</vt:lpstr>
      <vt:lpstr>Wingdings</vt:lpstr>
      <vt:lpstr>EU</vt:lpstr>
      <vt:lpstr>PowerPoint Presentation</vt:lpstr>
      <vt:lpstr>Vagina</vt:lpstr>
      <vt:lpstr>Bagian luar sistem reproduksi wanita</vt:lpstr>
      <vt:lpstr>Female External Genitalia</vt:lpstr>
      <vt:lpstr>Bartholin’s Glands  (aka: Vestibular Glands)</vt:lpstr>
      <vt:lpstr>Glandula mamae</vt:lpstr>
      <vt:lpstr>Payudara</vt:lpstr>
      <vt:lpstr>Payudara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Aroem Naroeni</dc:creator>
  <cp:lastModifiedBy>Aroem Naroeni</cp:lastModifiedBy>
  <cp:revision>8</cp:revision>
  <dcterms:created xsi:type="dcterms:W3CDTF">2019-04-07T15:31:09Z</dcterms:created>
  <dcterms:modified xsi:type="dcterms:W3CDTF">2019-04-17T10:07:07Z</dcterms:modified>
</cp:coreProperties>
</file>