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7" r:id="rId1"/>
  </p:sldMasterIdLst>
  <p:notesMasterIdLst>
    <p:notesMasterId r:id="rId21"/>
  </p:notesMasterIdLst>
  <p:handoutMasterIdLst>
    <p:handoutMasterId r:id="rId22"/>
  </p:handoutMasterIdLst>
  <p:sldIdLst>
    <p:sldId id="436" r:id="rId2"/>
    <p:sldId id="381" r:id="rId3"/>
    <p:sldId id="377" r:id="rId4"/>
    <p:sldId id="379" r:id="rId5"/>
    <p:sldId id="380" r:id="rId6"/>
    <p:sldId id="382" r:id="rId7"/>
    <p:sldId id="388" r:id="rId8"/>
    <p:sldId id="389" r:id="rId9"/>
    <p:sldId id="390" r:id="rId10"/>
    <p:sldId id="391" r:id="rId11"/>
    <p:sldId id="392" r:id="rId12"/>
    <p:sldId id="394" r:id="rId13"/>
    <p:sldId id="397" r:id="rId14"/>
    <p:sldId id="398" r:id="rId15"/>
    <p:sldId id="399" r:id="rId16"/>
    <p:sldId id="400" r:id="rId17"/>
    <p:sldId id="401" r:id="rId18"/>
    <p:sldId id="423" r:id="rId19"/>
    <p:sldId id="424"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AED4012-405D-4FF1-923E-2A664C23A47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49155" name="Rectangle 3">
            <a:extLst>
              <a:ext uri="{FF2B5EF4-FFF2-40B4-BE49-F238E27FC236}">
                <a16:creationId xmlns:a16="http://schemas.microsoft.com/office/drawing/2014/main" id="{5CC4C3D7-D7D0-4375-B60D-B786B21F2B2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49156" name="Rectangle 4">
            <a:extLst>
              <a:ext uri="{FF2B5EF4-FFF2-40B4-BE49-F238E27FC236}">
                <a16:creationId xmlns:a16="http://schemas.microsoft.com/office/drawing/2014/main" id="{B66C8A47-F894-48A7-BF8D-B55A6CA98D2B}"/>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49157" name="Rectangle 5">
            <a:extLst>
              <a:ext uri="{FF2B5EF4-FFF2-40B4-BE49-F238E27FC236}">
                <a16:creationId xmlns:a16="http://schemas.microsoft.com/office/drawing/2014/main" id="{35AA43AA-0E31-4793-984E-2354EF17DC3C}"/>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769EF7B6-3557-4FDF-8AB3-B1B8AD8EFF7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FE262E5-1F15-4E51-90EA-D2FA7829E59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56323" name="Rectangle 3">
            <a:extLst>
              <a:ext uri="{FF2B5EF4-FFF2-40B4-BE49-F238E27FC236}">
                <a16:creationId xmlns:a16="http://schemas.microsoft.com/office/drawing/2014/main" id="{7BE8BA9C-244B-4E44-92BF-3D617BB1782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46084" name="Rectangle 4">
            <a:extLst>
              <a:ext uri="{FF2B5EF4-FFF2-40B4-BE49-F238E27FC236}">
                <a16:creationId xmlns:a16="http://schemas.microsoft.com/office/drawing/2014/main" id="{5C4987C3-6D2B-4423-8C83-199B1DD4CC3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14CE90C3-ED24-4928-92FF-79DEE074616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a:extLst>
              <a:ext uri="{FF2B5EF4-FFF2-40B4-BE49-F238E27FC236}">
                <a16:creationId xmlns:a16="http://schemas.microsoft.com/office/drawing/2014/main" id="{FB9535F2-AA75-4EBB-8791-AEB41145528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56327" name="Rectangle 7">
            <a:extLst>
              <a:ext uri="{FF2B5EF4-FFF2-40B4-BE49-F238E27FC236}">
                <a16:creationId xmlns:a16="http://schemas.microsoft.com/office/drawing/2014/main" id="{7D0318BF-1E3E-446E-A303-85F9A7286B0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B4BA4CFF-9F5D-486B-928E-9ACA3CFF1A9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393C9A4C-126B-4388-AA7B-572B5A98B1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B2173AA4-CF7A-4483-B11E-6F53E29E9F95}" type="slidenum">
              <a:rPr lang="en-US" altLang="en-US" sz="1200">
                <a:latin typeface="Arial Black" panose="020B0A04020102020204" pitchFamily="34" charset="0"/>
              </a:rPr>
              <a:pPr/>
              <a:t>2</a:t>
            </a:fld>
            <a:endParaRPr lang="en-US" altLang="en-US" sz="1200">
              <a:latin typeface="Arial Black" panose="020B0A04020102020204" pitchFamily="34" charset="0"/>
            </a:endParaRPr>
          </a:p>
        </p:txBody>
      </p:sp>
      <p:sp>
        <p:nvSpPr>
          <p:cNvPr id="50179" name="Rectangle 2">
            <a:extLst>
              <a:ext uri="{FF2B5EF4-FFF2-40B4-BE49-F238E27FC236}">
                <a16:creationId xmlns:a16="http://schemas.microsoft.com/office/drawing/2014/main" id="{8F5F5858-739C-4640-A108-1241682F257B}"/>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D513C34-EB4F-4770-BA69-5E90D3B1ED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3BC0E6E-EABF-4DCE-8F29-0A9ED77E9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6EEDFB87-2046-474D-BE68-1039BBA2327E}" type="slidenum">
              <a:rPr lang="en-US" altLang="en-US" sz="1200">
                <a:latin typeface="Arial Black" panose="020B0A04020102020204" pitchFamily="34" charset="0"/>
              </a:rPr>
              <a:pPr/>
              <a:t>3</a:t>
            </a:fld>
            <a:endParaRPr lang="en-US" altLang="en-US" sz="1200">
              <a:latin typeface="Arial Black" panose="020B0A04020102020204" pitchFamily="34" charset="0"/>
            </a:endParaRPr>
          </a:p>
        </p:txBody>
      </p:sp>
      <p:sp>
        <p:nvSpPr>
          <p:cNvPr id="51203" name="Rectangle 2">
            <a:extLst>
              <a:ext uri="{FF2B5EF4-FFF2-40B4-BE49-F238E27FC236}">
                <a16:creationId xmlns:a16="http://schemas.microsoft.com/office/drawing/2014/main" id="{131E2734-82CB-4CAF-A3D9-5E21E1CB83C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4029070D-DF42-41D3-A139-FCBA4279F7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7C07AE7-710B-4056-9892-87B06D2DF1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FB7A3FBD-56B4-4BE4-9054-883407EF0C2C}" type="slidenum">
              <a:rPr lang="en-US" altLang="en-US" sz="1200">
                <a:latin typeface="Arial Black" panose="020B0A04020102020204" pitchFamily="34" charset="0"/>
              </a:rPr>
              <a:pPr/>
              <a:t>4</a:t>
            </a:fld>
            <a:endParaRPr lang="en-US" altLang="en-US" sz="1200">
              <a:latin typeface="Arial Black" panose="020B0A04020102020204" pitchFamily="34" charset="0"/>
            </a:endParaRPr>
          </a:p>
        </p:txBody>
      </p:sp>
      <p:sp>
        <p:nvSpPr>
          <p:cNvPr id="52227" name="Rectangle 2">
            <a:extLst>
              <a:ext uri="{FF2B5EF4-FFF2-40B4-BE49-F238E27FC236}">
                <a16:creationId xmlns:a16="http://schemas.microsoft.com/office/drawing/2014/main" id="{92EFAAF5-DD20-4B30-AA9A-547183BC64F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4A685365-6F82-4459-A9CF-DD157BDC68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C9CFAAC-56BB-416C-B125-571D90B71BB8}"/>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C2E54A1B-38D0-41B2-948A-E5651D054E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96BC0E8-63DF-4B79-9EA5-642F9D2B7B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8E908205-3AC5-4A10-A86B-D0DCB05EC6E8}" type="slidenum">
              <a:rPr lang="en-US" altLang="en-US" sz="1200">
                <a:latin typeface="Arial Black" panose="020B0A04020102020204" pitchFamily="34" charset="0"/>
              </a:rPr>
              <a:pPr/>
              <a:t>6</a:t>
            </a:fld>
            <a:endParaRPr lang="en-US" altLang="en-US" sz="1200">
              <a:latin typeface="Arial Black" panose="020B0A04020102020204" pitchFamily="34" charset="0"/>
            </a:endParaRPr>
          </a:p>
        </p:txBody>
      </p:sp>
      <p:sp>
        <p:nvSpPr>
          <p:cNvPr id="54275" name="Rectangle 2">
            <a:extLst>
              <a:ext uri="{FF2B5EF4-FFF2-40B4-BE49-F238E27FC236}">
                <a16:creationId xmlns:a16="http://schemas.microsoft.com/office/drawing/2014/main" id="{DFC93D6A-A047-4E7D-8E12-8984D9D61523}"/>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4665308E-DDFC-4372-8305-95222800AD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E50A4E2-3EFE-4D74-A9FD-CEC67D4CDABB}"/>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17FDB0F-A09C-4A84-B15B-A005881B1F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1DAAA54-4BF1-4729-8DCF-4F22A734CB29}"/>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1CD74FC5-F944-444C-BD20-ECC892FB15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DFED835-5B6E-4049-B781-90F8AA0F8AC9}"/>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5ED1329C-61FC-4CB2-91C1-01CE63A483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ea typeface="ＭＳ Ｐゴシック" panose="020B0600070205080204" pitchFamily="34" charset="-128"/>
              </a:rPr>
              <a:t>Figure 4.9 from Langman’s 11</a:t>
            </a:r>
            <a:r>
              <a:rPr lang="en-US" altLang="en-US" baseline="30000">
                <a:latin typeface="Times" panose="02020603050405020304" pitchFamily="18" charset="0"/>
                <a:ea typeface="ＭＳ Ｐゴシック" panose="020B0600070205080204" pitchFamily="34" charset="-128"/>
              </a:rPr>
              <a:t>th</a:t>
            </a:r>
            <a:r>
              <a:rPr lang="en-US" altLang="en-US">
                <a:latin typeface="Times" panose="02020603050405020304" pitchFamily="18" charset="0"/>
                <a:ea typeface="ＭＳ Ｐゴシック" panose="020B0600070205080204" pitchFamily="34" charset="-128"/>
              </a:rPr>
              <a:t> ed (Sadler, 2010)</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19CB11-3A7A-455C-B225-AF4A7B8A8AEF}" type="slidenum">
              <a:rPr lang="en-US" altLang="en-US" smtClean="0"/>
              <a:pPr/>
              <a:t>‹#›</a:t>
            </a:fld>
            <a:endParaRPr lang="en-US" alt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56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A2AABB0-DBEA-4E38-AF5A-9EE38E58CB1A}" type="slidenum">
              <a:rPr lang="en-US" altLang="en-US" smtClean="0"/>
              <a:pPr/>
              <a:t>‹#›</a:t>
            </a:fld>
            <a:endParaRPr lang="en-US" alt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46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D78CF9D-EF2E-4079-9CA1-4625A49EC0F1}" type="slidenum">
              <a:rPr lang="en-US" altLang="en-US" smtClean="0"/>
              <a:pPr/>
              <a:t>‹#›</a:t>
            </a:fld>
            <a:endParaRPr lang="en-US" alt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15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a:latin typeface="Calibri" pitchFamily="34" charset="0"/>
                <a:cs typeface="Calibri"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7228EAC-540F-497C-9061-784D5F8AFB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A79802-47A9-4003-97C5-A4BAA4E9CB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AA4C384-F1C9-4685-85E2-E17E3D0F92AC}"/>
              </a:ext>
            </a:extLst>
          </p:cNvPr>
          <p:cNvSpPr>
            <a:spLocks noGrp="1" noChangeArrowheads="1"/>
          </p:cNvSpPr>
          <p:nvPr>
            <p:ph type="sldNum" sz="quarter" idx="12"/>
          </p:nvPr>
        </p:nvSpPr>
        <p:spPr>
          <a:ln/>
        </p:spPr>
        <p:txBody>
          <a:bodyPr/>
          <a:lstStyle>
            <a:lvl1pPr>
              <a:defRPr/>
            </a:lvl1pPr>
          </a:lstStyle>
          <a:p>
            <a:fld id="{8753882C-3091-4C1A-8AF2-6FE0CD6F621B}" type="slidenum">
              <a:rPr lang="en-US" altLang="en-US"/>
              <a:pPr/>
              <a:t>‹#›</a:t>
            </a:fld>
            <a:endParaRPr lang="en-US" altLang="en-US"/>
          </a:p>
        </p:txBody>
      </p:sp>
    </p:spTree>
    <p:extLst>
      <p:ext uri="{BB962C8B-B14F-4D97-AF65-F5344CB8AC3E}">
        <p14:creationId xmlns:p14="http://schemas.microsoft.com/office/powerpoint/2010/main" val="407866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F31B9D-E862-450F-A96A-7D8294D1B47E}" type="slidenum">
              <a:rPr lang="en-US" altLang="en-US" smtClean="0"/>
              <a:pPr/>
              <a:t>‹#›</a:t>
            </a:fld>
            <a:endParaRPr lang="en-US" alt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99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93B305-BF24-4474-8D15-8210E9DB63FD}" type="slidenum">
              <a:rPr lang="en-US" altLang="en-US" smtClean="0"/>
              <a:pPr/>
              <a:t>‹#›</a:t>
            </a:fld>
            <a:endParaRPr lang="en-US" alt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27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7B04F86-0839-4815-90F7-59EAD09EC96D}" type="slidenum">
              <a:rPr lang="en-US" altLang="en-US" smtClean="0"/>
              <a:pPr/>
              <a:t>‹#›</a:t>
            </a:fld>
            <a:endParaRPr lang="en-US" alt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1FB7597-0DCD-4371-9EF2-7CE1EE89A96D}" type="slidenum">
              <a:rPr lang="en-US" altLang="en-US" smtClean="0"/>
              <a:pPr/>
              <a:t>‹#›</a:t>
            </a:fld>
            <a:endParaRPr lang="en-US" altLang="en-US"/>
          </a:p>
        </p:txBody>
      </p:sp>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67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C67A4CC-D4B0-4234-A478-88887E0D3391}" type="slidenum">
              <a:rPr lang="en-US" altLang="en-US" smtClean="0"/>
              <a:pPr/>
              <a:t>‹#›</a:t>
            </a:fld>
            <a:endParaRPr lang="en-US" altLang="en-US"/>
          </a:p>
        </p:txBody>
      </p:sp>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26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1B45560-41EF-4F5F-B179-FCD7A4253F36}" type="slidenum">
              <a:rPr lang="en-US" altLang="en-US" smtClean="0"/>
              <a:pPr/>
              <a:t>‹#›</a:t>
            </a:fld>
            <a:endParaRPr lang="en-US" alt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65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5BB0781-6DBC-4282-A8E6-FA74A0CBE389}" type="slidenum">
              <a:rPr lang="en-US" altLang="en-US" smtClean="0"/>
              <a:pPr/>
              <a:t>‹#›</a:t>
            </a:fld>
            <a:endParaRPr lang="en-US" alt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97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CC8CEB2-9C0D-427B-8E5B-E70762DEF568}" type="slidenum">
              <a:rPr lang="en-US" altLang="en-US" smtClean="0"/>
              <a:pPr/>
              <a:t>‹#›</a:t>
            </a:fld>
            <a:endParaRPr lang="en-US" alt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03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anose="020F0502020204030204" pitchFamily="34" charset="0"/>
              </a:defRPr>
            </a:lvl1pPr>
          </a:lstStyle>
          <a:p>
            <a:fld id="{90B95FA9-60A2-409C-A397-A1975226558B}" type="slidenum">
              <a:rPr lang="en-US" altLang="en-US" smtClean="0"/>
              <a:pPr/>
              <a:t>‹#›</a:t>
            </a:fld>
            <a:endParaRPr lang="en-US" altLang="en-US"/>
          </a:p>
        </p:txBody>
      </p:sp>
    </p:spTree>
    <p:extLst>
      <p:ext uri="{BB962C8B-B14F-4D97-AF65-F5344CB8AC3E}">
        <p14:creationId xmlns:p14="http://schemas.microsoft.com/office/powerpoint/2010/main" val="118358095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70"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jpg">
            <a:extLst>
              <a:ext uri="{FF2B5EF4-FFF2-40B4-BE49-F238E27FC236}">
                <a16:creationId xmlns:a16="http://schemas.microsoft.com/office/drawing/2014/main" id="{0D40CD44-E51C-4F13-B073-2C177480D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5767"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A769899-4261-47AF-AC0A-F458590BE6A4}"/>
              </a:ext>
            </a:extLst>
          </p:cNvPr>
          <p:cNvSpPr>
            <a:spLocks noGrp="1"/>
          </p:cNvSpPr>
          <p:nvPr>
            <p:ph type="title"/>
          </p:nvPr>
        </p:nvSpPr>
        <p:spPr>
          <a:xfrm>
            <a:off x="3048000" y="3581400"/>
            <a:ext cx="5943600" cy="1143000"/>
          </a:xfrm>
        </p:spPr>
        <p:txBody>
          <a:bodyPr/>
          <a:lstStyle/>
          <a:p>
            <a:r>
              <a:rPr lang="en-US" sz="3600" dirty="0" err="1"/>
              <a:t>Kuliah</a:t>
            </a:r>
            <a:r>
              <a:rPr lang="en-US" sz="3600" dirty="0"/>
              <a:t> </a:t>
            </a:r>
            <a:r>
              <a:rPr lang="en-US" sz="3600" dirty="0" err="1"/>
              <a:t>Teknologi</a:t>
            </a:r>
            <a:r>
              <a:rPr lang="en-US" sz="3600" dirty="0"/>
              <a:t> </a:t>
            </a:r>
            <a:r>
              <a:rPr lang="en-US" sz="3600" dirty="0" err="1"/>
              <a:t>Reproduksi</a:t>
            </a:r>
            <a:r>
              <a:rPr lang="en-US" sz="3600" dirty="0"/>
              <a:t> 6</a:t>
            </a:r>
            <a:br>
              <a:rPr lang="en-US" sz="3600" dirty="0"/>
            </a:br>
            <a:r>
              <a:rPr lang="en-US" sz="3600" dirty="0" err="1"/>
              <a:t>Fertilisasi</a:t>
            </a:r>
            <a:endParaRPr lang="en-US" sz="3600" dirty="0"/>
          </a:p>
        </p:txBody>
      </p:sp>
    </p:spTree>
    <p:extLst>
      <p:ext uri="{BB962C8B-B14F-4D97-AF65-F5344CB8AC3E}">
        <p14:creationId xmlns:p14="http://schemas.microsoft.com/office/powerpoint/2010/main" val="49556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9FAEA5B-8CF0-4449-96ED-568BE6D3971A}"/>
              </a:ext>
            </a:extLst>
          </p:cNvPr>
          <p:cNvSpPr>
            <a:spLocks noGrp="1" noChangeArrowheads="1"/>
          </p:cNvSpPr>
          <p:nvPr>
            <p:ph type="title"/>
          </p:nvPr>
        </p:nvSpPr>
        <p:spPr>
          <a:xfrm>
            <a:off x="685800" y="228600"/>
            <a:ext cx="7772400" cy="1143000"/>
          </a:xfrm>
        </p:spPr>
        <p:txBody>
          <a:bodyPr/>
          <a:lstStyle/>
          <a:p>
            <a:r>
              <a:rPr lang="en-US" altLang="en-US" dirty="0">
                <a:ea typeface="ＭＳ Ｐゴシック" panose="020B0600070205080204" pitchFamily="34" charset="-128"/>
              </a:rPr>
              <a:t>4 </a:t>
            </a:r>
            <a:r>
              <a:rPr lang="en-US" altLang="en-US" dirty="0" err="1">
                <a:ea typeface="ＭＳ Ｐゴシック" panose="020B0600070205080204" pitchFamily="34" charset="-128"/>
              </a:rPr>
              <a:t>sel</a:t>
            </a:r>
            <a:r>
              <a:rPr lang="en-US" altLang="en-US" dirty="0">
                <a:ea typeface="ＭＳ Ｐゴシック" panose="020B0600070205080204" pitchFamily="34" charset="-128"/>
              </a:rPr>
              <a:t>; </a:t>
            </a:r>
            <a:r>
              <a:rPr lang="en-US" altLang="en-US" dirty="0" err="1">
                <a:ea typeface="ＭＳ Ｐゴシック" panose="020B0600070205080204" pitchFamily="34" charset="-128"/>
              </a:rPr>
              <a:t>pembelahan</a:t>
            </a:r>
            <a:r>
              <a:rPr lang="en-US" altLang="en-US" dirty="0">
                <a:ea typeface="ＭＳ Ｐゴシック" panose="020B0600070205080204" pitchFamily="34" charset="-128"/>
              </a:rPr>
              <a:t> </a:t>
            </a:r>
            <a:r>
              <a:rPr lang="en-US" altLang="en-US" dirty="0" err="1">
                <a:ea typeface="ＭＳ Ｐゴシック" panose="020B0600070205080204" pitchFamily="34" charset="-128"/>
              </a:rPr>
              <a:t>kedua</a:t>
            </a:r>
            <a:endParaRPr lang="en-US" altLang="en-US" dirty="0">
              <a:ea typeface="ＭＳ Ｐゴシック" panose="020B0600070205080204" pitchFamily="34" charset="-128"/>
            </a:endParaRPr>
          </a:p>
        </p:txBody>
      </p:sp>
      <p:sp>
        <p:nvSpPr>
          <p:cNvPr id="15363" name="Rectangle 4">
            <a:extLst>
              <a:ext uri="{FF2B5EF4-FFF2-40B4-BE49-F238E27FC236}">
                <a16:creationId xmlns:a16="http://schemas.microsoft.com/office/drawing/2014/main" id="{6E6D2CF1-CA55-4290-9225-CEE6346DBA7B}"/>
              </a:ext>
            </a:extLst>
          </p:cNvPr>
          <p:cNvSpPr>
            <a:spLocks noChangeArrowheads="1"/>
          </p:cNvSpPr>
          <p:nvPr/>
        </p:nvSpPr>
        <p:spPr bwMode="auto">
          <a:xfrm>
            <a:off x="4953000" y="1905000"/>
            <a:ext cx="39433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dirty="0">
                <a:latin typeface="Calibri" panose="020F0502020204030204" pitchFamily="34" charset="0"/>
                <a:cs typeface="Calibri" panose="020F0502020204030204" pitchFamily="34" charset="0"/>
              </a:rPr>
              <a:t>4 blastomere yang </a:t>
            </a:r>
            <a:r>
              <a:rPr lang="en-US" altLang="en-US" dirty="0" err="1">
                <a:latin typeface="Calibri" panose="020F0502020204030204" pitchFamily="34" charset="0"/>
                <a:cs typeface="Calibri" panose="020F0502020204030204" pitchFamily="34" charset="0"/>
              </a:rPr>
              <a:t>sama</a:t>
            </a:r>
            <a:endParaRPr lang="en-US" altLang="en-US" dirty="0">
              <a:latin typeface="Calibri" panose="020F0502020204030204" pitchFamily="34" charset="0"/>
              <a:cs typeface="Calibri" panose="020F0502020204030204" pitchFamily="34" charset="0"/>
            </a:endParaRPr>
          </a:p>
          <a:p>
            <a:endParaRPr lang="en-US" altLang="en-US"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Masih di </a:t>
            </a:r>
            <a:r>
              <a:rPr lang="en-US" altLang="en-US" dirty="0" err="1">
                <a:latin typeface="Calibri" panose="020F0502020204030204" pitchFamily="34" charset="0"/>
                <a:cs typeface="Calibri" panose="020F0502020204030204" pitchFamily="34" charset="0"/>
              </a:rPr>
              <a:t>dalam</a:t>
            </a:r>
            <a:r>
              <a:rPr lang="en-US" altLang="en-US" dirty="0">
                <a:latin typeface="Calibri" panose="020F0502020204030204" pitchFamily="34" charset="0"/>
                <a:cs typeface="Calibri" panose="020F0502020204030204" pitchFamily="34" charset="0"/>
              </a:rPr>
              <a:t> zona pellucida</a:t>
            </a:r>
          </a:p>
          <a:p>
            <a:endParaRPr lang="en-US" altLang="en-US" dirty="0">
              <a:latin typeface="Calibri" panose="020F0502020204030204" pitchFamily="34" charset="0"/>
              <a:cs typeface="Calibri" panose="020F0502020204030204" pitchFamily="34" charset="0"/>
            </a:endParaRPr>
          </a:p>
        </p:txBody>
      </p:sp>
      <p:pic>
        <p:nvPicPr>
          <p:cNvPr id="15364" name="Picture 5">
            <a:extLst>
              <a:ext uri="{FF2B5EF4-FFF2-40B4-BE49-F238E27FC236}">
                <a16:creationId xmlns:a16="http://schemas.microsoft.com/office/drawing/2014/main" id="{33FCAF75-F332-46B1-A0B6-AE66880A7D61}"/>
              </a:ext>
            </a:extLst>
          </p:cNvPr>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31883" r="37682" b="56412"/>
          <a:stretch>
            <a:fillRect/>
          </a:stretch>
        </p:blipFill>
        <p:spPr bwMode="auto">
          <a:xfrm>
            <a:off x="304800" y="182880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a:extLst>
              <a:ext uri="{FF2B5EF4-FFF2-40B4-BE49-F238E27FC236}">
                <a16:creationId xmlns:a16="http://schemas.microsoft.com/office/drawing/2014/main" id="{E06408F6-E813-4F1F-9A97-2F34E3F77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24000"/>
            <a:ext cx="25908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a:extLst>
              <a:ext uri="{FF2B5EF4-FFF2-40B4-BE49-F238E27FC236}">
                <a16:creationId xmlns:a16="http://schemas.microsoft.com/office/drawing/2014/main" id="{7CC40B25-F897-46FE-8504-F552B40BB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75" y="4016375"/>
            <a:ext cx="354012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1073696-B056-49E1-9455-C3068D4F1B3E}"/>
              </a:ext>
            </a:extLst>
          </p:cNvPr>
          <p:cNvSpPr>
            <a:spLocks noGrp="1" noChangeArrowheads="1"/>
          </p:cNvSpPr>
          <p:nvPr>
            <p:ph type="title"/>
          </p:nvPr>
        </p:nvSpPr>
        <p:spPr>
          <a:xfrm>
            <a:off x="6172200" y="-18661"/>
            <a:ext cx="2895600" cy="6553200"/>
          </a:xfrm>
        </p:spPr>
        <p:txBody>
          <a:bodyPr/>
          <a:lstStyle/>
          <a:p>
            <a:r>
              <a:rPr lang="en-US" altLang="en-US" sz="3600" dirty="0" err="1">
                <a:ea typeface="ＭＳ Ｐゴシック" panose="020B0600070205080204" pitchFamily="34" charset="-128"/>
              </a:rPr>
              <a:t>Tahapan</a:t>
            </a:r>
            <a:r>
              <a:rPr lang="en-US" altLang="en-US" sz="3600" dirty="0">
                <a:ea typeface="ＭＳ Ｐゴシック" panose="020B0600070205080204" pitchFamily="34" charset="-128"/>
              </a:rPr>
              <a:t> 8 </a:t>
            </a:r>
            <a:r>
              <a:rPr lang="en-US" altLang="en-US" sz="3600" dirty="0" err="1">
                <a:ea typeface="ＭＳ Ｐゴシック" panose="020B0600070205080204" pitchFamily="34" charset="-128"/>
              </a:rPr>
              <a:t>sel</a:t>
            </a:r>
            <a:br>
              <a:rPr lang="en-US" altLang="en-US" sz="3600" dirty="0">
                <a:ea typeface="ＭＳ Ｐゴシック" panose="020B0600070205080204" pitchFamily="34" charset="-128"/>
              </a:rPr>
            </a:br>
            <a:r>
              <a:rPr lang="en-US" altLang="en-US" sz="2000" dirty="0">
                <a:ea typeface="ＭＳ Ｐゴシック" panose="020B0600070205080204" pitchFamily="34" charset="-128"/>
              </a:rPr>
              <a:t>Blastomeres </a:t>
            </a:r>
            <a:r>
              <a:rPr lang="en-US" altLang="en-US" sz="2000" dirty="0" err="1">
                <a:ea typeface="ＭＳ Ｐゴシック" panose="020B0600070205080204" pitchFamily="34" charset="-128"/>
              </a:rPr>
              <a:t>tetap</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sama</a:t>
            </a:r>
            <a:endParaRPr lang="en-US" altLang="en-US" dirty="0">
              <a:ea typeface="ＭＳ Ｐゴシック" panose="020B0600070205080204" pitchFamily="34" charset="-128"/>
            </a:endParaRPr>
          </a:p>
        </p:txBody>
      </p:sp>
      <p:sp>
        <p:nvSpPr>
          <p:cNvPr id="16387" name="Rectangle 3">
            <a:extLst>
              <a:ext uri="{FF2B5EF4-FFF2-40B4-BE49-F238E27FC236}">
                <a16:creationId xmlns:a16="http://schemas.microsoft.com/office/drawing/2014/main" id="{72065793-55F3-452F-8181-486276C8E5F8}"/>
              </a:ext>
            </a:extLst>
          </p:cNvPr>
          <p:cNvSpPr>
            <a:spLocks noChangeArrowheads="1"/>
          </p:cNvSpPr>
          <p:nvPr/>
        </p:nvSpPr>
        <p:spPr bwMode="auto">
          <a:xfrm>
            <a:off x="4083050" y="381635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pic>
        <p:nvPicPr>
          <p:cNvPr id="16388" name="Picture 4">
            <a:extLst>
              <a:ext uri="{FF2B5EF4-FFF2-40B4-BE49-F238E27FC236}">
                <a16:creationId xmlns:a16="http://schemas.microsoft.com/office/drawing/2014/main" id="{162C3C27-7A13-4A87-AF7B-8BBA20003771}"/>
              </a:ext>
            </a:extLst>
          </p:cNvPr>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76200" y="609600"/>
            <a:ext cx="6096000" cy="583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D1980EE-1619-442E-9B30-5143BF434E4F}"/>
              </a:ext>
            </a:extLst>
          </p:cNvPr>
          <p:cNvSpPr>
            <a:spLocks noGrp="1" noChangeArrowheads="1"/>
          </p:cNvSpPr>
          <p:nvPr>
            <p:ph type="title"/>
          </p:nvPr>
        </p:nvSpPr>
        <p:spPr>
          <a:xfrm>
            <a:off x="114300" y="508454"/>
            <a:ext cx="9144000" cy="990600"/>
          </a:xfrm>
        </p:spPr>
        <p:txBody>
          <a:bodyPr/>
          <a:lstStyle/>
          <a:p>
            <a:r>
              <a:rPr lang="en-US" altLang="en-US" sz="3200" dirty="0" err="1">
                <a:ea typeface="ＭＳ Ｐゴシック" panose="020B0600070205080204" pitchFamily="34" charset="-128"/>
              </a:rPr>
              <a:t>Embrio</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menuju</a:t>
            </a:r>
            <a:r>
              <a:rPr lang="en-US" altLang="en-US" sz="3200" dirty="0">
                <a:ea typeface="ＭＳ Ｐゴシック" panose="020B0600070205080204" pitchFamily="34" charset="-128"/>
              </a:rPr>
              <a:t> </a:t>
            </a:r>
            <a:r>
              <a:rPr lang="en-US" altLang="en-US" sz="3200" b="1" dirty="0" err="1">
                <a:ea typeface="ＭＳ Ｐゴシック" panose="020B0600070205080204" pitchFamily="34" charset="-128"/>
              </a:rPr>
              <a:t>penyatuan</a:t>
            </a:r>
            <a:r>
              <a:rPr lang="en-US" altLang="en-US" sz="3200" b="1" dirty="0">
                <a:ea typeface="ＭＳ Ｐゴシック" panose="020B0600070205080204" pitchFamily="34" charset="-128"/>
              </a:rPr>
              <a:t> </a:t>
            </a:r>
            <a:r>
              <a:rPr lang="en-US" altLang="en-US" sz="3200" b="1" dirty="0" err="1">
                <a:ea typeface="ＭＳ Ｐゴシック" panose="020B0600070205080204" pitchFamily="34" charset="-128"/>
              </a:rPr>
              <a:t>setelah</a:t>
            </a:r>
            <a:r>
              <a:rPr lang="en-US" altLang="en-US" sz="3200" b="1" dirty="0">
                <a:ea typeface="ＭＳ Ｐゴシック" panose="020B0600070205080204" pitchFamily="34" charset="-128"/>
              </a:rPr>
              <a:t> </a:t>
            </a:r>
            <a:r>
              <a:rPr lang="en-US" altLang="en-US" sz="3200" b="1" dirty="0" err="1">
                <a:ea typeface="ＭＳ Ｐゴシック" panose="020B0600070205080204" pitchFamily="34" charset="-128"/>
              </a:rPr>
              <a:t>tahap</a:t>
            </a:r>
            <a:r>
              <a:rPr lang="en-US" altLang="en-US" sz="3200" b="1" dirty="0">
                <a:ea typeface="ＭＳ Ｐゴシック" panose="020B0600070205080204" pitchFamily="34" charset="-128"/>
              </a:rPr>
              <a:t> </a:t>
            </a:r>
            <a:r>
              <a:rPr lang="en-US" altLang="en-US" sz="3200" dirty="0">
                <a:ea typeface="ＭＳ Ｐゴシック" panose="020B0600070205080204" pitchFamily="34" charset="-128"/>
              </a:rPr>
              <a:t>8 </a:t>
            </a:r>
            <a:r>
              <a:rPr lang="en-US" altLang="en-US" sz="3200" dirty="0" err="1">
                <a:ea typeface="ＭＳ Ｐゴシック" panose="020B0600070205080204" pitchFamily="34" charset="-128"/>
              </a:rPr>
              <a:t>sel</a:t>
            </a:r>
            <a:r>
              <a:rPr lang="en-US" altLang="en-US" sz="3200" dirty="0">
                <a:ea typeface="ＭＳ Ｐゴシック" panose="020B0600070205080204" pitchFamily="34" charset="-128"/>
              </a:rPr>
              <a:t>:</a:t>
            </a:r>
            <a:br>
              <a:rPr lang="en-US" altLang="en-US" sz="3200" dirty="0">
                <a:ea typeface="ＭＳ Ｐゴシック" panose="020B0600070205080204" pitchFamily="34" charset="-128"/>
              </a:rPr>
            </a:br>
            <a:r>
              <a:rPr lang="en-US" altLang="en-US" sz="3200" dirty="0" err="1">
                <a:ea typeface="ＭＳ Ｐゴシック" panose="020B0600070205080204" pitchFamily="34" charset="-128"/>
              </a:rPr>
              <a:t>diferensiasi</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pertama</a:t>
            </a:r>
            <a:endParaRPr lang="en-US" altLang="en-US" dirty="0">
              <a:ea typeface="ＭＳ Ｐゴシック" panose="020B0600070205080204" pitchFamily="34" charset="-128"/>
            </a:endParaRPr>
          </a:p>
        </p:txBody>
      </p:sp>
      <p:pic>
        <p:nvPicPr>
          <p:cNvPr id="17411" name="Picture 3">
            <a:extLst>
              <a:ext uri="{FF2B5EF4-FFF2-40B4-BE49-F238E27FC236}">
                <a16:creationId xmlns:a16="http://schemas.microsoft.com/office/drawing/2014/main" id="{61607B6F-A39B-4ADD-B63F-91E7E0A51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4958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a:extLst>
              <a:ext uri="{FF2B5EF4-FFF2-40B4-BE49-F238E27FC236}">
                <a16:creationId xmlns:a16="http://schemas.microsoft.com/office/drawing/2014/main" id="{BFC1F04E-1079-4712-9B5B-788C6BBEFC01}"/>
              </a:ext>
            </a:extLst>
          </p:cNvPr>
          <p:cNvSpPr>
            <a:spLocks noChangeArrowheads="1"/>
          </p:cNvSpPr>
          <p:nvPr/>
        </p:nvSpPr>
        <p:spPr bwMode="auto">
          <a:xfrm>
            <a:off x="647700" y="3962400"/>
            <a:ext cx="7848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dirty="0" err="1">
                <a:latin typeface="Calibri" panose="020F0502020204030204" pitchFamily="34" charset="0"/>
                <a:cs typeface="Calibri" panose="020F0502020204030204" pitchFamily="34" charset="0"/>
              </a:rPr>
              <a:t>Disebabkan</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peningkatan</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penempelan</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sel</a:t>
            </a:r>
            <a:endParaRPr lang="en-US" altLang="en-US" dirty="0">
              <a:latin typeface="Calibri" panose="020F0502020204030204" pitchFamily="34" charset="0"/>
              <a:cs typeface="Calibri" panose="020F0502020204030204" pitchFamily="34" charset="0"/>
            </a:endParaRPr>
          </a:p>
          <a:p>
            <a:pPr>
              <a:spcBef>
                <a:spcPts val="1200"/>
              </a:spcBef>
            </a:pPr>
            <a:r>
              <a:rPr lang="en-US" altLang="en-US" dirty="0" err="1">
                <a:latin typeface="Calibri" panose="020F0502020204030204" pitchFamily="34" charset="0"/>
                <a:cs typeface="Calibri" panose="020F0502020204030204" pitchFamily="34" charset="0"/>
              </a:rPr>
              <a:t>Sel</a:t>
            </a:r>
            <a:r>
              <a:rPr lang="en-US" altLang="en-US" dirty="0">
                <a:latin typeface="Calibri" panose="020F0502020204030204" pitchFamily="34" charset="0"/>
                <a:cs typeface="Calibri" panose="020F0502020204030204" pitchFamily="34" charset="0"/>
              </a:rPr>
              <a:t> yang </a:t>
            </a:r>
            <a:r>
              <a:rPr lang="en-US" altLang="en-US" dirty="0" err="1">
                <a:latin typeface="Calibri" panose="020F0502020204030204" pitchFamily="34" charset="0"/>
                <a:cs typeface="Calibri" panose="020F0502020204030204" pitchFamily="34" charset="0"/>
              </a:rPr>
              <a:t>diluar</a:t>
            </a:r>
            <a:r>
              <a:rPr lang="en-US" altLang="en-US" dirty="0">
                <a:latin typeface="Calibri" panose="020F0502020204030204" pitchFamily="34" charset="0"/>
                <a:cs typeface="Calibri" panose="020F0502020204030204" pitchFamily="34" charset="0"/>
              </a:rPr>
              <a:t> morula </a:t>
            </a:r>
            <a:r>
              <a:rPr lang="en-US" altLang="en-US" dirty="0" err="1">
                <a:latin typeface="Calibri" panose="020F0502020204030204" pitchFamily="34" charset="0"/>
                <a:cs typeface="Calibri" panose="020F0502020204030204" pitchFamily="34" charset="0"/>
              </a:rPr>
              <a:t>akan</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menjadi</a:t>
            </a:r>
            <a:r>
              <a:rPr lang="en-US" altLang="en-US" dirty="0">
                <a:latin typeface="Calibri" panose="020F0502020204030204" pitchFamily="34" charset="0"/>
                <a:cs typeface="Calibri" panose="020F0502020204030204" pitchFamily="34" charset="0"/>
              </a:rPr>
              <a:t> </a:t>
            </a:r>
            <a:r>
              <a:rPr lang="en-US" altLang="en-US" b="1" dirty="0">
                <a:latin typeface="Calibri" panose="020F0502020204030204" pitchFamily="34" charset="0"/>
                <a:cs typeface="Calibri" panose="020F0502020204030204" pitchFamily="34" charset="0"/>
              </a:rPr>
              <a:t>trophoblast</a:t>
            </a:r>
            <a:r>
              <a:rPr lang="en-US" altLang="en-US" dirty="0">
                <a:latin typeface="Calibri" panose="020F0502020204030204" pitchFamily="34" charset="0"/>
                <a:cs typeface="Calibri" panose="020F0502020204030204" pitchFamily="34" charset="0"/>
              </a:rPr>
              <a:t>—</a:t>
            </a:r>
            <a:r>
              <a:rPr lang="en-US" altLang="en-US" dirty="0" err="1">
                <a:latin typeface="Calibri" panose="020F0502020204030204" pitchFamily="34" charset="0"/>
                <a:cs typeface="Calibri" panose="020F0502020204030204" pitchFamily="34" charset="0"/>
              </a:rPr>
              <a:t>sel</a:t>
            </a:r>
            <a:r>
              <a:rPr lang="en-US" altLang="en-US" dirty="0">
                <a:latin typeface="Calibri" panose="020F0502020204030204" pitchFamily="34" charset="0"/>
                <a:cs typeface="Calibri" panose="020F0502020204030204" pitchFamily="34" charset="0"/>
              </a:rPr>
              <a:t> yang </a:t>
            </a:r>
            <a:r>
              <a:rPr lang="en-US" altLang="en-US" dirty="0" err="1">
                <a:latin typeface="Calibri" panose="020F0502020204030204" pitchFamily="34" charset="0"/>
                <a:cs typeface="Calibri" panose="020F0502020204030204" pitchFamily="34" charset="0"/>
              </a:rPr>
              <a:t>membentuk</a:t>
            </a:r>
            <a:r>
              <a:rPr lang="en-US" altLang="en-US" dirty="0">
                <a:latin typeface="Calibri" panose="020F0502020204030204" pitchFamily="34" charset="0"/>
                <a:cs typeface="Calibri" panose="020F0502020204030204" pitchFamily="34" charset="0"/>
              </a:rPr>
              <a:t> </a:t>
            </a:r>
            <a:r>
              <a:rPr lang="en-US" altLang="en-US" b="1" dirty="0">
                <a:latin typeface="Calibri" panose="020F0502020204030204" pitchFamily="34" charset="0"/>
                <a:cs typeface="Calibri" panose="020F0502020204030204" pitchFamily="34" charset="0"/>
              </a:rPr>
              <a:t>placenta</a:t>
            </a:r>
            <a:endParaRPr lang="en-US" altLang="en-US" dirty="0">
              <a:latin typeface="Calibri" panose="020F0502020204030204" pitchFamily="34" charset="0"/>
              <a:cs typeface="Calibri" panose="020F0502020204030204" pitchFamily="34" charset="0"/>
            </a:endParaRPr>
          </a:p>
          <a:p>
            <a:pPr>
              <a:spcBef>
                <a:spcPts val="1200"/>
              </a:spcBef>
            </a:pPr>
            <a:r>
              <a:rPr lang="en-US" altLang="en-US" b="1" dirty="0" err="1">
                <a:latin typeface="Calibri" panose="020F0502020204030204" pitchFamily="34" charset="0"/>
                <a:cs typeface="Calibri" panose="020F0502020204030204" pitchFamily="34" charset="0"/>
              </a:rPr>
              <a:t>Bagian</a:t>
            </a:r>
            <a:r>
              <a:rPr lang="en-US" altLang="en-US" b="1" dirty="0">
                <a:latin typeface="Calibri" panose="020F0502020204030204" pitchFamily="34" charset="0"/>
                <a:cs typeface="Calibri" panose="020F0502020204030204" pitchFamily="34" charset="0"/>
              </a:rPr>
              <a:t> </a:t>
            </a:r>
            <a:r>
              <a:rPr lang="en-US" altLang="en-US" b="1" dirty="0" err="1">
                <a:latin typeface="Calibri" panose="020F0502020204030204" pitchFamily="34" charset="0"/>
                <a:cs typeface="Calibri" panose="020F0502020204030204" pitchFamily="34" charset="0"/>
              </a:rPr>
              <a:t>dalam</a:t>
            </a:r>
            <a:r>
              <a:rPr lang="en-US" altLang="en-US" b="1" dirty="0">
                <a:latin typeface="Calibri" panose="020F0502020204030204" pitchFamily="34" charset="0"/>
                <a:cs typeface="Calibri" panose="020F0502020204030204" pitchFamily="34" charset="0"/>
              </a:rPr>
              <a:t> </a:t>
            </a:r>
            <a:r>
              <a:rPr lang="en-US" altLang="en-US" b="1" dirty="0" err="1">
                <a:latin typeface="Calibri" panose="020F0502020204030204" pitchFamily="34" charset="0"/>
                <a:cs typeface="Calibri" panose="020F0502020204030204" pitchFamily="34" charset="0"/>
              </a:rPr>
              <a:t>sel</a:t>
            </a:r>
            <a:r>
              <a:rPr lang="en-US" altLang="en-US" b="1" dirty="0">
                <a:latin typeface="Calibri" panose="020F0502020204030204" pitchFamily="34" charset="0"/>
                <a:cs typeface="Calibri" panose="020F0502020204030204" pitchFamily="34" charset="0"/>
              </a:rPr>
              <a:t>  </a:t>
            </a:r>
            <a:r>
              <a:rPr lang="en-US" altLang="en-US" b="1" dirty="0" err="1">
                <a:latin typeface="Calibri" panose="020F0502020204030204" pitchFamily="34" charset="0"/>
                <a:cs typeface="Calibri" panose="020F0502020204030204" pitchFamily="34" charset="0"/>
              </a:rPr>
              <a:t>akan</a:t>
            </a:r>
            <a:r>
              <a:rPr lang="en-US" altLang="en-US" b="1" dirty="0">
                <a:latin typeface="Calibri" panose="020F0502020204030204" pitchFamily="34" charset="0"/>
                <a:cs typeface="Calibri" panose="020F0502020204030204" pitchFamily="34" charset="0"/>
              </a:rPr>
              <a:t> </a:t>
            </a:r>
            <a:r>
              <a:rPr lang="en-US" altLang="en-US" b="1" dirty="0" err="1">
                <a:latin typeface="Calibri" panose="020F0502020204030204" pitchFamily="34" charset="0"/>
                <a:cs typeface="Calibri" panose="020F0502020204030204" pitchFamily="34" charset="0"/>
              </a:rPr>
              <a:t>membentuk</a:t>
            </a:r>
            <a:r>
              <a:rPr lang="en-US" altLang="en-US" b="1" dirty="0">
                <a:latin typeface="Calibri" panose="020F0502020204030204" pitchFamily="34" charset="0"/>
                <a:cs typeface="Calibri" panose="020F0502020204030204" pitchFamily="34" charset="0"/>
              </a:rPr>
              <a:t> </a:t>
            </a:r>
            <a:r>
              <a:rPr lang="en-US" altLang="en-US" b="1" dirty="0" err="1">
                <a:latin typeface="Calibri" panose="020F0502020204030204" pitchFamily="34" charset="0"/>
                <a:cs typeface="Calibri" panose="020F0502020204030204" pitchFamily="34" charset="0"/>
              </a:rPr>
              <a:t>embrio</a:t>
            </a:r>
            <a:r>
              <a:rPr lang="en-US" altLang="en-US" b="1" dirty="0">
                <a:latin typeface="Calibri" panose="020F0502020204030204" pitchFamily="34" charset="0"/>
                <a:cs typeface="Calibri" panose="020F0502020204030204" pitchFamily="34" charset="0"/>
              </a:rPr>
              <a:t> </a:t>
            </a:r>
            <a:r>
              <a:rPr lang="en-US" altLang="en-US" b="1" dirty="0" err="1">
                <a:latin typeface="Calibri" panose="020F0502020204030204" pitchFamily="34" charset="0"/>
                <a:cs typeface="Calibri" panose="020F0502020204030204" pitchFamily="34" charset="0"/>
              </a:rPr>
              <a:t>disebut</a:t>
            </a:r>
            <a:r>
              <a:rPr lang="en-US" altLang="en-US" b="1" dirty="0">
                <a:latin typeface="Calibri" panose="020F0502020204030204" pitchFamily="34" charset="0"/>
                <a:cs typeface="Calibri" panose="020F0502020204030204" pitchFamily="34" charset="0"/>
              </a:rPr>
              <a:t> </a:t>
            </a:r>
            <a:r>
              <a:rPr lang="en-US" altLang="en-US" b="1" dirty="0" err="1">
                <a:latin typeface="Calibri" panose="020F0502020204030204" pitchFamily="34" charset="0"/>
                <a:cs typeface="Calibri" panose="020F0502020204030204" pitchFamily="34" charset="0"/>
              </a:rPr>
              <a:t>dengan</a:t>
            </a:r>
            <a:r>
              <a:rPr lang="en-US" altLang="en-US" dirty="0">
                <a:latin typeface="Calibri" panose="020F0502020204030204" pitchFamily="34" charset="0"/>
                <a:cs typeface="Calibri" panose="020F0502020204030204" pitchFamily="34" charset="0"/>
              </a:rPr>
              <a:t> </a:t>
            </a:r>
            <a:r>
              <a:rPr lang="en-US" altLang="en-US" b="1" dirty="0">
                <a:latin typeface="Calibri" panose="020F0502020204030204" pitchFamily="34" charset="0"/>
                <a:cs typeface="Calibri" panose="020F0502020204030204" pitchFamily="34" charset="0"/>
              </a:rPr>
              <a:t>inner cell mass </a:t>
            </a:r>
            <a:r>
              <a:rPr lang="en-US" altLang="en-US" dirty="0">
                <a:latin typeface="Calibri" panose="020F0502020204030204" pitchFamily="34" charset="0"/>
                <a:cs typeface="Calibri" panose="020F0502020204030204" pitchFamily="34" charset="0"/>
              </a:rPr>
              <a:t>(ICM).</a:t>
            </a:r>
          </a:p>
        </p:txBody>
      </p:sp>
      <p:pic>
        <p:nvPicPr>
          <p:cNvPr id="17413" name="Picture 5">
            <a:extLst>
              <a:ext uri="{FF2B5EF4-FFF2-40B4-BE49-F238E27FC236}">
                <a16:creationId xmlns:a16="http://schemas.microsoft.com/office/drawing/2014/main" id="{AC07810B-3FA7-4FF1-B092-510063AF5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0825"/>
            <a:ext cx="45720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144CB0C-2A2B-4CCB-9913-1499C331588A}"/>
              </a:ext>
            </a:extLst>
          </p:cNvPr>
          <p:cNvSpPr>
            <a:spLocks noGrp="1" noChangeArrowheads="1"/>
          </p:cNvSpPr>
          <p:nvPr>
            <p:ph type="title"/>
          </p:nvPr>
        </p:nvSpPr>
        <p:spPr>
          <a:xfrm>
            <a:off x="342900" y="514350"/>
            <a:ext cx="8458200" cy="838200"/>
          </a:xfrm>
        </p:spPr>
        <p:txBody>
          <a:bodyPr/>
          <a:lstStyle/>
          <a:p>
            <a:r>
              <a:rPr lang="en-US" altLang="en-US" sz="4000" dirty="0" err="1">
                <a:ea typeface="ＭＳ Ｐゴシック" panose="020B0600070205080204" pitchFamily="34" charset="-128"/>
              </a:rPr>
              <a:t>Formasi</a:t>
            </a:r>
            <a:r>
              <a:rPr lang="en-US" altLang="en-US" sz="4000" dirty="0">
                <a:ea typeface="ＭＳ Ｐゴシック" panose="020B0600070205080204" pitchFamily="34" charset="-128"/>
              </a:rPr>
              <a:t> blastocyst</a:t>
            </a:r>
            <a:endParaRPr lang="en-US" altLang="en-US" dirty="0">
              <a:ea typeface="ＭＳ Ｐゴシック" panose="020B0600070205080204" pitchFamily="34" charset="-128"/>
            </a:endParaRPr>
          </a:p>
        </p:txBody>
      </p:sp>
      <p:sp>
        <p:nvSpPr>
          <p:cNvPr id="18435" name="Rectangle 3">
            <a:extLst>
              <a:ext uri="{FF2B5EF4-FFF2-40B4-BE49-F238E27FC236}">
                <a16:creationId xmlns:a16="http://schemas.microsoft.com/office/drawing/2014/main" id="{5466E5BB-2508-4852-9591-CE03B28F327A}"/>
              </a:ext>
            </a:extLst>
          </p:cNvPr>
          <p:cNvSpPr>
            <a:spLocks noChangeArrowheads="1"/>
          </p:cNvSpPr>
          <p:nvPr/>
        </p:nvSpPr>
        <p:spPr bwMode="auto">
          <a:xfrm>
            <a:off x="3159125" y="258445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pic>
        <p:nvPicPr>
          <p:cNvPr id="18436" name="Picture 4">
            <a:extLst>
              <a:ext uri="{FF2B5EF4-FFF2-40B4-BE49-F238E27FC236}">
                <a16:creationId xmlns:a16="http://schemas.microsoft.com/office/drawing/2014/main" id="{A8355790-FF87-4DD5-8A8E-FE3DC25CF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327944"/>
            <a:ext cx="72390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a:extLst>
              <a:ext uri="{FF2B5EF4-FFF2-40B4-BE49-F238E27FC236}">
                <a16:creationId xmlns:a16="http://schemas.microsoft.com/office/drawing/2014/main" id="{F6A70239-F201-4279-82BF-B63EF7445577}"/>
              </a:ext>
            </a:extLst>
          </p:cNvPr>
          <p:cNvSpPr>
            <a:spLocks noChangeArrowheads="1"/>
          </p:cNvSpPr>
          <p:nvPr/>
        </p:nvSpPr>
        <p:spPr bwMode="auto">
          <a:xfrm>
            <a:off x="0" y="47244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a:latin typeface="Calibri" panose="020F0502020204030204" pitchFamily="34" charset="0"/>
                <a:cs typeface="Calibri" panose="020F0502020204030204" pitchFamily="34" charset="0"/>
              </a:rPr>
              <a:t>Sodium channels appear on the surface of  the outer trophoblast cells; sodium and water are pumped into the forming blastocoele.  Note that the embryo is still contained in the zona pellucida.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E85F227F-F8AE-455C-8668-10B1B94964E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057400" y="930516"/>
            <a:ext cx="4800600" cy="526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2B7BB301-EACE-4CC5-8048-843C0A8A41AA}"/>
              </a:ext>
            </a:extLst>
          </p:cNvPr>
          <p:cNvSpPr>
            <a:spLocks noChangeArrowheads="1"/>
          </p:cNvSpPr>
          <p:nvPr/>
        </p:nvSpPr>
        <p:spPr bwMode="auto">
          <a:xfrm>
            <a:off x="1467800" y="922338"/>
            <a:ext cx="16618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dirty="0">
                <a:latin typeface="+mn-lt"/>
                <a:ea typeface="ＭＳ Ｐゴシック" charset="-128"/>
                <a:cs typeface="+mn-cs"/>
              </a:rPr>
              <a:t>Blastocyst </a:t>
            </a:r>
            <a:r>
              <a:rPr lang="en-US" dirty="0" err="1">
                <a:latin typeface="+mn-lt"/>
                <a:ea typeface="ＭＳ Ｐゴシック" charset="-128"/>
                <a:cs typeface="+mn-cs"/>
              </a:rPr>
              <a:t>awal</a:t>
            </a:r>
            <a:r>
              <a:rPr lang="en-US" dirty="0">
                <a:latin typeface="+mn-lt"/>
                <a:ea typeface="ＭＳ Ｐゴシック" charset="-128"/>
                <a:cs typeface="+mn-cs"/>
              </a:rPr>
              <a:t> </a:t>
            </a:r>
          </a:p>
          <a:p>
            <a:pPr algn="ctr" eaLnBrk="0" hangingPunct="0">
              <a:defRPr/>
            </a:pPr>
            <a:r>
              <a:rPr lang="en-US" dirty="0">
                <a:latin typeface="+mn-lt"/>
                <a:ea typeface="ＭＳ Ｐゴシック" charset="-128"/>
                <a:cs typeface="+mn-cs"/>
              </a:rPr>
              <a:t>Hari  3</a:t>
            </a:r>
          </a:p>
        </p:txBody>
      </p:sp>
      <p:pic>
        <p:nvPicPr>
          <p:cNvPr id="20483" name="Picture 4">
            <a:extLst>
              <a:ext uri="{FF2B5EF4-FFF2-40B4-BE49-F238E27FC236}">
                <a16:creationId xmlns:a16="http://schemas.microsoft.com/office/drawing/2014/main" id="{F4F013BA-8CBE-43A4-BAEE-D4D503EEB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3429"/>
          <a:stretch>
            <a:fillRect/>
          </a:stretch>
        </p:blipFill>
        <p:spPr bwMode="auto">
          <a:xfrm>
            <a:off x="304800" y="1905000"/>
            <a:ext cx="88392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5">
            <a:extLst>
              <a:ext uri="{FF2B5EF4-FFF2-40B4-BE49-F238E27FC236}">
                <a16:creationId xmlns:a16="http://schemas.microsoft.com/office/drawing/2014/main" id="{39643D3B-93F8-4FDD-BE07-595BA8FE0A92}"/>
              </a:ext>
            </a:extLst>
          </p:cNvPr>
          <p:cNvSpPr>
            <a:spLocks noChangeArrowheads="1"/>
          </p:cNvSpPr>
          <p:nvPr/>
        </p:nvSpPr>
        <p:spPr bwMode="auto">
          <a:xfrm>
            <a:off x="6324529" y="922338"/>
            <a:ext cx="11177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dirty="0">
                <a:latin typeface="+mn-lt"/>
                <a:ea typeface="ＭＳ Ｐゴシック" charset="-128"/>
                <a:cs typeface="+mn-cs"/>
              </a:rPr>
              <a:t>blastocyst</a:t>
            </a:r>
          </a:p>
          <a:p>
            <a:pPr algn="ctr" eaLnBrk="0" hangingPunct="0">
              <a:defRPr/>
            </a:pPr>
            <a:r>
              <a:rPr lang="en-US" dirty="0">
                <a:latin typeface="+mn-lt"/>
                <a:ea typeface="ＭＳ Ｐゴシック" charset="-128"/>
                <a:cs typeface="+mn-cs"/>
              </a:rPr>
              <a:t> </a:t>
            </a:r>
            <a:r>
              <a:rPr lang="en-US" dirty="0" err="1">
                <a:latin typeface="+mn-lt"/>
                <a:ea typeface="ＭＳ Ｐゴシック" charset="-128"/>
                <a:cs typeface="+mn-cs"/>
              </a:rPr>
              <a:t>akhir</a:t>
            </a:r>
            <a:r>
              <a:rPr lang="en-US" dirty="0">
                <a:latin typeface="+mn-lt"/>
                <a:ea typeface="ＭＳ Ｐゴシック" charset="-128"/>
                <a:cs typeface="+mn-cs"/>
              </a:rPr>
              <a:t> </a:t>
            </a:r>
          </a:p>
          <a:p>
            <a:pPr algn="ctr" eaLnBrk="0" hangingPunct="0">
              <a:defRPr/>
            </a:pPr>
            <a:r>
              <a:rPr lang="en-US" dirty="0">
                <a:latin typeface="+mn-lt"/>
                <a:ea typeface="ＭＳ Ｐゴシック" charset="-128"/>
                <a:cs typeface="+mn-cs"/>
              </a:rPr>
              <a:t>Hari  5</a:t>
            </a:r>
          </a:p>
        </p:txBody>
      </p:sp>
      <p:sp>
        <p:nvSpPr>
          <p:cNvPr id="20485" name="TextBox 4">
            <a:extLst>
              <a:ext uri="{FF2B5EF4-FFF2-40B4-BE49-F238E27FC236}">
                <a16:creationId xmlns:a16="http://schemas.microsoft.com/office/drawing/2014/main" id="{30558F8B-C818-4434-B27F-EFB06B003E9E}"/>
              </a:ext>
            </a:extLst>
          </p:cNvPr>
          <p:cNvSpPr txBox="1">
            <a:spLocks noChangeArrowheads="1"/>
          </p:cNvSpPr>
          <p:nvPr/>
        </p:nvSpPr>
        <p:spPr bwMode="auto">
          <a:xfrm>
            <a:off x="6211888" y="4049713"/>
            <a:ext cx="1255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US" sz="1800" dirty="0" err="1">
                <a:latin typeface="+mn-lt"/>
                <a:cs typeface="+mn-cs"/>
              </a:rPr>
              <a:t>blastocoele</a:t>
            </a:r>
            <a:endParaRPr lang="en-US" sz="1800" dirty="0">
              <a:latin typeface="+mn-lt"/>
              <a:cs typeface="+mn-cs"/>
            </a:endParaRPr>
          </a:p>
        </p:txBody>
      </p:sp>
      <p:sp>
        <p:nvSpPr>
          <p:cNvPr id="2" name="TextBox 1">
            <a:extLst>
              <a:ext uri="{FF2B5EF4-FFF2-40B4-BE49-F238E27FC236}">
                <a16:creationId xmlns:a16="http://schemas.microsoft.com/office/drawing/2014/main" id="{7F7CBDD8-DC4E-456E-8290-35C953A69380}"/>
              </a:ext>
            </a:extLst>
          </p:cNvPr>
          <p:cNvSpPr txBox="1"/>
          <p:nvPr/>
        </p:nvSpPr>
        <p:spPr>
          <a:xfrm>
            <a:off x="5967413" y="2830513"/>
            <a:ext cx="1576387" cy="369887"/>
          </a:xfrm>
          <a:prstGeom prst="rect">
            <a:avLst/>
          </a:prstGeom>
          <a:noFill/>
          <a:effectLst>
            <a:outerShdw blurRad="38100" dist="12700" algn="ctr" rotWithShape="0">
              <a:schemeClr val="tx1"/>
            </a:outerShdw>
          </a:effectLst>
        </p:spPr>
        <p:txBody>
          <a:bodyPr wrap="none">
            <a:spAutoFit/>
          </a:bodyPr>
          <a:lstStyle/>
          <a:p>
            <a:pPr>
              <a:defRPr/>
            </a:pPr>
            <a:r>
              <a:rPr lang="en-US" sz="1800" dirty="0">
                <a:solidFill>
                  <a:schemeClr val="bg1"/>
                </a:solidFill>
                <a:effectLst>
                  <a:outerShdw blurRad="38100" dist="38100" dir="2700000" algn="tl">
                    <a:srgbClr val="000000">
                      <a:alpha val="43137"/>
                    </a:srgbClr>
                  </a:outerShdw>
                </a:effectLst>
                <a:latin typeface="+mn-lt"/>
                <a:ea typeface="ＭＳ Ｐゴシック" charset="-128"/>
                <a:cs typeface="+mn-cs"/>
              </a:rPr>
              <a:t>inner cell mass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90DA798-2881-40F1-B547-F749D3A0417F}"/>
              </a:ext>
            </a:extLst>
          </p:cNvPr>
          <p:cNvSpPr>
            <a:spLocks noGrp="1" noChangeArrowheads="1"/>
          </p:cNvSpPr>
          <p:nvPr>
            <p:ph type="title"/>
          </p:nvPr>
        </p:nvSpPr>
        <p:spPr>
          <a:xfrm>
            <a:off x="76200" y="609600"/>
            <a:ext cx="9144000" cy="1143000"/>
          </a:xfrm>
        </p:spPr>
        <p:txBody>
          <a:bodyPr/>
          <a:lstStyle/>
          <a:p>
            <a:r>
              <a:rPr lang="en-US" altLang="en-US" sz="2800" dirty="0" err="1">
                <a:latin typeface="Arial" panose="020B0604020202020204" pitchFamily="34" charset="0"/>
                <a:ea typeface="ＭＳ Ｐゴシック" panose="020B0600070205080204" pitchFamily="34" charset="-128"/>
              </a:rPr>
              <a:t>Kembar</a:t>
            </a:r>
            <a:r>
              <a:rPr lang="en-US" altLang="en-US" sz="2800" dirty="0">
                <a:latin typeface="Arial" panose="020B0604020202020204" pitchFamily="34" charset="0"/>
                <a:ea typeface="ＭＳ Ｐゴシック" panose="020B0600070205080204" pitchFamily="34" charset="-128"/>
              </a:rPr>
              <a:t> </a:t>
            </a:r>
            <a:r>
              <a:rPr lang="en-US" altLang="en-US" sz="2800" dirty="0" err="1">
                <a:latin typeface="Arial" panose="020B0604020202020204" pitchFamily="34" charset="0"/>
                <a:ea typeface="ＭＳ Ｐゴシック" panose="020B0600070205080204" pitchFamily="34" charset="-128"/>
              </a:rPr>
              <a:t>monozygot</a:t>
            </a:r>
            <a:r>
              <a:rPr lang="en-US" altLang="en-US" sz="2800" dirty="0">
                <a:latin typeface="Arial" panose="020B0604020202020204" pitchFamily="34" charset="0"/>
                <a:ea typeface="ＭＳ Ｐゴシック" panose="020B0600070205080204" pitchFamily="34" charset="-128"/>
              </a:rPr>
              <a:t> </a:t>
            </a:r>
            <a:r>
              <a:rPr lang="en-US" altLang="en-US" sz="2800" dirty="0" err="1">
                <a:latin typeface="Arial" panose="020B0604020202020204" pitchFamily="34" charset="0"/>
                <a:ea typeface="ＭＳ Ｐゴシック" panose="020B0600070205080204" pitchFamily="34" charset="-128"/>
              </a:rPr>
              <a:t>membelah</a:t>
            </a:r>
            <a:r>
              <a:rPr lang="en-US" altLang="en-US" sz="2800" dirty="0">
                <a:latin typeface="Arial" panose="020B0604020202020204" pitchFamily="34" charset="0"/>
                <a:ea typeface="ＭＳ Ｐゴシック" panose="020B0600070205080204" pitchFamily="34" charset="-128"/>
              </a:rPr>
              <a:t> </a:t>
            </a:r>
            <a:r>
              <a:rPr lang="en-US" altLang="en-US" sz="2800" dirty="0" err="1">
                <a:latin typeface="Arial" panose="020B0604020202020204" pitchFamily="34" charset="0"/>
                <a:ea typeface="ＭＳ Ｐゴシック" panose="020B0600070205080204" pitchFamily="34" charset="-128"/>
              </a:rPr>
              <a:t>saat</a:t>
            </a:r>
            <a:r>
              <a:rPr lang="en-US" altLang="en-US" sz="2800" dirty="0">
                <a:latin typeface="Arial" panose="020B0604020202020204" pitchFamily="34" charset="0"/>
                <a:ea typeface="ＭＳ Ｐゴシック" panose="020B0600070205080204" pitchFamily="34" charset="-128"/>
              </a:rPr>
              <a:t> </a:t>
            </a:r>
            <a:r>
              <a:rPr lang="en-US" altLang="en-US" sz="2800" dirty="0" err="1">
                <a:latin typeface="Arial" panose="020B0604020202020204" pitchFamily="34" charset="0"/>
                <a:ea typeface="ＭＳ Ｐゴシック" panose="020B0600070205080204" pitchFamily="34" charset="-128"/>
              </a:rPr>
              <a:t>tahap</a:t>
            </a:r>
            <a:r>
              <a:rPr lang="en-US" altLang="en-US" sz="2800" dirty="0">
                <a:latin typeface="Arial" panose="020B0604020202020204" pitchFamily="34" charset="0"/>
                <a:ea typeface="ＭＳ Ｐゴシック" panose="020B0600070205080204" pitchFamily="34" charset="-128"/>
              </a:rPr>
              <a:t> blastocyst</a:t>
            </a:r>
            <a:endParaRPr lang="en-US" altLang="en-US" sz="2800" dirty="0">
              <a:ea typeface="ＭＳ Ｐゴシック" panose="020B0600070205080204" pitchFamily="34" charset="-128"/>
            </a:endParaRPr>
          </a:p>
        </p:txBody>
      </p:sp>
      <p:pic>
        <p:nvPicPr>
          <p:cNvPr id="21507" name="Picture 4">
            <a:extLst>
              <a:ext uri="{FF2B5EF4-FFF2-40B4-BE49-F238E27FC236}">
                <a16:creationId xmlns:a16="http://schemas.microsoft.com/office/drawing/2014/main" id="{261FDA0E-B507-48D6-A1D9-94715C7985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4362"/>
          <a:stretch>
            <a:fillRect/>
          </a:stretch>
        </p:blipFill>
        <p:spPr>
          <a:xfrm>
            <a:off x="1219200" y="1905000"/>
            <a:ext cx="6705600" cy="446355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D19D269-75D5-4B2B-9897-B82BE447C970}"/>
              </a:ext>
            </a:extLst>
          </p:cNvPr>
          <p:cNvSpPr>
            <a:spLocks noGrp="1" noChangeArrowheads="1"/>
          </p:cNvSpPr>
          <p:nvPr>
            <p:ph type="title"/>
          </p:nvPr>
        </p:nvSpPr>
        <p:spPr>
          <a:xfrm>
            <a:off x="-18661" y="593790"/>
            <a:ext cx="9144000" cy="1066800"/>
          </a:xfrm>
        </p:spPr>
        <p:txBody>
          <a:bodyPr/>
          <a:lstStyle/>
          <a:p>
            <a:pPr>
              <a:defRPr/>
            </a:pPr>
            <a:r>
              <a:rPr lang="en-US" sz="2800" dirty="0">
                <a:latin typeface="+mn-lt"/>
              </a:rPr>
              <a:t>“Hatching” blastocyst:</a:t>
            </a:r>
            <a:br>
              <a:rPr lang="en-US" sz="2800" dirty="0">
                <a:latin typeface="+mn-lt"/>
              </a:rPr>
            </a:br>
            <a:r>
              <a:rPr lang="en-US" sz="2800" dirty="0" err="1">
                <a:latin typeface="+mn-lt"/>
              </a:rPr>
              <a:t>penyiapan</a:t>
            </a:r>
            <a:r>
              <a:rPr lang="en-US" sz="2800" dirty="0">
                <a:latin typeface="+mn-lt"/>
              </a:rPr>
              <a:t> </a:t>
            </a:r>
            <a:r>
              <a:rPr lang="en-US" sz="2800" dirty="0" err="1">
                <a:latin typeface="+mn-lt"/>
              </a:rPr>
              <a:t>untuk</a:t>
            </a:r>
            <a:r>
              <a:rPr lang="en-US" sz="2800" dirty="0">
                <a:latin typeface="+mn-lt"/>
              </a:rPr>
              <a:t> </a:t>
            </a:r>
            <a:r>
              <a:rPr lang="en-US" sz="2800" dirty="0" err="1">
                <a:latin typeface="+mn-lt"/>
              </a:rPr>
              <a:t>implantasi</a:t>
            </a:r>
            <a:endParaRPr lang="en-US" sz="2800" dirty="0">
              <a:latin typeface="+mn-lt"/>
            </a:endParaRPr>
          </a:p>
        </p:txBody>
      </p:sp>
      <p:pic>
        <p:nvPicPr>
          <p:cNvPr id="22531" name="Picture 3">
            <a:extLst>
              <a:ext uri="{FF2B5EF4-FFF2-40B4-BE49-F238E27FC236}">
                <a16:creationId xmlns:a16="http://schemas.microsoft.com/office/drawing/2014/main" id="{180FCF2C-1809-407C-9407-DCBBB546C3A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2400" y="1710624"/>
            <a:ext cx="8534400" cy="348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a:extLst>
              <a:ext uri="{FF2B5EF4-FFF2-40B4-BE49-F238E27FC236}">
                <a16:creationId xmlns:a16="http://schemas.microsoft.com/office/drawing/2014/main" id="{F25524F9-1B0D-4FA8-9463-353892A7FF25}"/>
              </a:ext>
            </a:extLst>
          </p:cNvPr>
          <p:cNvSpPr>
            <a:spLocks noChangeArrowheads="1"/>
          </p:cNvSpPr>
          <p:nvPr/>
        </p:nvSpPr>
        <p:spPr bwMode="auto">
          <a:xfrm>
            <a:off x="457200" y="5330825"/>
            <a:ext cx="8686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defRPr/>
            </a:pPr>
            <a:r>
              <a:rPr lang="en-US" dirty="0">
                <a:latin typeface="+mn-lt"/>
                <a:ea typeface="ＭＳ Ｐゴシック" charset="-128"/>
                <a:cs typeface="+mn-cs"/>
              </a:rPr>
              <a:t>Hatching embryo </a:t>
            </a:r>
            <a:r>
              <a:rPr lang="en-US" dirty="0" err="1">
                <a:latin typeface="+mn-lt"/>
                <a:ea typeface="ＭＳ Ｐゴシック" charset="-128"/>
                <a:cs typeface="+mn-cs"/>
              </a:rPr>
              <a:t>dari</a:t>
            </a:r>
            <a:r>
              <a:rPr lang="en-US" dirty="0">
                <a:latin typeface="+mn-lt"/>
                <a:ea typeface="ＭＳ Ｐゴシック" charset="-128"/>
                <a:cs typeface="+mn-cs"/>
              </a:rPr>
              <a:t> zona pellucida occurs </a:t>
            </a:r>
            <a:r>
              <a:rPr lang="en-US" dirty="0" err="1">
                <a:latin typeface="+mn-lt"/>
                <a:ea typeface="ＭＳ Ｐゴシック" charset="-128"/>
              </a:rPr>
              <a:t>sebelum</a:t>
            </a:r>
            <a:r>
              <a:rPr lang="en-US" dirty="0">
                <a:latin typeface="+mn-lt"/>
                <a:ea typeface="ＭＳ Ｐゴシック" charset="-128"/>
              </a:rPr>
              <a:t> </a:t>
            </a:r>
            <a:r>
              <a:rPr lang="en-US" dirty="0" err="1">
                <a:latin typeface="+mn-lt"/>
                <a:ea typeface="ＭＳ Ｐゴシック" charset="-128"/>
              </a:rPr>
              <a:t>implantasi</a:t>
            </a:r>
            <a:endParaRPr lang="en-US" dirty="0">
              <a:latin typeface="+mn-lt"/>
              <a:ea typeface="ＭＳ Ｐゴシック" charset="-128"/>
              <a:cs typeface="+mn-cs"/>
            </a:endParaRPr>
          </a:p>
          <a:p>
            <a:pPr eaLnBrk="0" hangingPunct="0">
              <a:defRPr/>
            </a:pPr>
            <a:r>
              <a:rPr lang="en-US" dirty="0" err="1">
                <a:latin typeface="+mn-lt"/>
                <a:ea typeface="ＭＳ Ｐゴシック" charset="-128"/>
              </a:rPr>
              <a:t>Beberapa</a:t>
            </a:r>
            <a:r>
              <a:rPr lang="en-US" dirty="0">
                <a:latin typeface="+mn-lt"/>
                <a:ea typeface="ＭＳ Ｐゴシック" charset="-128"/>
              </a:rPr>
              <a:t> </a:t>
            </a:r>
            <a:r>
              <a:rPr lang="en-US" dirty="0" err="1">
                <a:latin typeface="+mn-lt"/>
                <a:ea typeface="ＭＳ Ｐゴシック" charset="-128"/>
              </a:rPr>
              <a:t>kasus</a:t>
            </a:r>
            <a:r>
              <a:rPr lang="en-US" dirty="0">
                <a:latin typeface="+mn-lt"/>
                <a:ea typeface="ＭＳ Ｐゴシック" charset="-128"/>
              </a:rPr>
              <a:t> </a:t>
            </a:r>
            <a:r>
              <a:rPr lang="en-US" dirty="0" err="1">
                <a:latin typeface="+mn-lt"/>
                <a:ea typeface="ＭＳ Ｐゴシック" charset="-128"/>
              </a:rPr>
              <a:t>kegagalan</a:t>
            </a:r>
            <a:r>
              <a:rPr lang="en-US" dirty="0">
                <a:latin typeface="+mn-lt"/>
                <a:ea typeface="ＭＳ Ｐゴシック" charset="-128"/>
              </a:rPr>
              <a:t> pada </a:t>
            </a:r>
            <a:r>
              <a:rPr lang="en-US" dirty="0" err="1">
                <a:latin typeface="+mn-lt"/>
                <a:ea typeface="ＭＳ Ｐゴシック" charset="-128"/>
              </a:rPr>
              <a:t>tahap</a:t>
            </a:r>
            <a:r>
              <a:rPr lang="en-US" dirty="0">
                <a:latin typeface="+mn-lt"/>
                <a:ea typeface="ＭＳ Ｐゴシック" charset="-128"/>
              </a:rPr>
              <a:t> </a:t>
            </a:r>
            <a:r>
              <a:rPr lang="en-US" dirty="0" err="1">
                <a:latin typeface="+mn-lt"/>
                <a:ea typeface="ＭＳ Ｐゴシック" charset="-128"/>
              </a:rPr>
              <a:t>ini</a:t>
            </a:r>
            <a:r>
              <a:rPr lang="en-US" dirty="0">
                <a:latin typeface="+mn-lt"/>
                <a:ea typeface="ＭＳ Ｐゴシック" charset="-128"/>
              </a:rPr>
              <a:t> </a:t>
            </a:r>
            <a:r>
              <a:rPr lang="en-US" dirty="0" err="1">
                <a:latin typeface="+mn-lt"/>
                <a:ea typeface="ＭＳ Ｐゴシック" charset="-128"/>
              </a:rPr>
              <a:t>menyebabkan</a:t>
            </a:r>
            <a:r>
              <a:rPr lang="en-US" dirty="0">
                <a:latin typeface="+mn-lt"/>
                <a:ea typeface="ＭＳ Ｐゴシック" charset="-128"/>
              </a:rPr>
              <a:t> </a:t>
            </a:r>
            <a:r>
              <a:rPr lang="en-US" dirty="0" err="1">
                <a:latin typeface="+mn-lt"/>
                <a:ea typeface="ＭＳ Ｐゴシック" charset="-128"/>
              </a:rPr>
              <a:t>infertilitas</a:t>
            </a:r>
            <a:r>
              <a:rPr lang="en-US" dirty="0">
                <a:latin typeface="+mn-lt"/>
                <a:ea typeface="ＭＳ Ｐゴシック" charset="-128"/>
              </a:rPr>
              <a:t> </a:t>
            </a:r>
            <a:r>
              <a:rPr lang="en-US" dirty="0">
                <a:latin typeface="+mn-lt"/>
                <a:ea typeface="ＭＳ Ｐゴシック" charset="-128"/>
                <a:cs typeface="+mn-cs"/>
              </a:rPr>
              <a:t>premature hatching </a:t>
            </a:r>
            <a:r>
              <a:rPr lang="en-US" dirty="0" err="1">
                <a:latin typeface="+mn-lt"/>
                <a:ea typeface="ＭＳ Ｐゴシック" charset="-128"/>
                <a:cs typeface="+mn-cs"/>
              </a:rPr>
              <a:t>menyebabkan</a:t>
            </a:r>
            <a:r>
              <a:rPr lang="en-US" dirty="0">
                <a:latin typeface="+mn-lt"/>
                <a:ea typeface="ＭＳ Ｐゴシック" charset="-128"/>
                <a:cs typeface="+mn-cs"/>
              </a:rPr>
              <a:t> </a:t>
            </a:r>
            <a:r>
              <a:rPr lang="en-US" dirty="0" err="1">
                <a:latin typeface="+mn-lt"/>
                <a:ea typeface="ＭＳ Ｐゴシック" charset="-128"/>
                <a:cs typeface="+mn-cs"/>
              </a:rPr>
              <a:t>implantasi</a:t>
            </a:r>
            <a:r>
              <a:rPr lang="en-US" dirty="0">
                <a:latin typeface="+mn-lt"/>
                <a:ea typeface="ＭＳ Ｐゴシック" charset="-128"/>
                <a:cs typeface="+mn-cs"/>
              </a:rPr>
              <a:t> yang abnormal di uterine</a:t>
            </a:r>
            <a:endParaRPr lang="en-US" sz="2000" dirty="0">
              <a:latin typeface="+mn-lt"/>
              <a:ea typeface="ＭＳ Ｐゴシック" charset="-128"/>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243ACC1-79ED-472F-AF38-82B2EC33F1FC}"/>
              </a:ext>
            </a:extLst>
          </p:cNvPr>
          <p:cNvSpPr>
            <a:spLocks noGrp="1" noChangeArrowheads="1"/>
          </p:cNvSpPr>
          <p:nvPr>
            <p:ph type="title"/>
          </p:nvPr>
        </p:nvSpPr>
        <p:spPr>
          <a:xfrm>
            <a:off x="4572000" y="0"/>
            <a:ext cx="4572000" cy="1447800"/>
          </a:xfrm>
        </p:spPr>
        <p:txBody>
          <a:bodyPr/>
          <a:lstStyle/>
          <a:p>
            <a:r>
              <a:rPr lang="en-US" altLang="en-US">
                <a:ea typeface="ＭＳ Ｐゴシック" panose="020B0600070205080204" pitchFamily="34" charset="-128"/>
              </a:rPr>
              <a:t>Ectopic Implantation</a:t>
            </a:r>
          </a:p>
        </p:txBody>
      </p:sp>
      <p:pic>
        <p:nvPicPr>
          <p:cNvPr id="23556" name="Picture 7">
            <a:extLst>
              <a:ext uri="{FF2B5EF4-FFF2-40B4-BE49-F238E27FC236}">
                <a16:creationId xmlns:a16="http://schemas.microsoft.com/office/drawing/2014/main" id="{7C02687D-943B-4464-B35E-5361640955C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b="4114"/>
          <a:stretch>
            <a:fillRect/>
          </a:stretch>
        </p:blipFill>
        <p:spPr>
          <a:xfrm>
            <a:off x="418708" y="152400"/>
            <a:ext cx="3923138" cy="5943600"/>
          </a:xfrm>
        </p:spPr>
      </p:pic>
      <p:sp>
        <p:nvSpPr>
          <p:cNvPr id="23555" name="Rectangle 9">
            <a:extLst>
              <a:ext uri="{FF2B5EF4-FFF2-40B4-BE49-F238E27FC236}">
                <a16:creationId xmlns:a16="http://schemas.microsoft.com/office/drawing/2014/main" id="{EC640D05-F3D8-4DDF-8130-DCC88704B22C}"/>
              </a:ext>
            </a:extLst>
          </p:cNvPr>
          <p:cNvSpPr>
            <a:spLocks noGrp="1" noChangeArrowheads="1"/>
          </p:cNvSpPr>
          <p:nvPr>
            <p:ph type="body" sz="half" idx="2"/>
          </p:nvPr>
        </p:nvSpPr>
        <p:spPr>
          <a:xfrm>
            <a:off x="4800600" y="1828800"/>
            <a:ext cx="4114800" cy="3657600"/>
          </a:xfrm>
        </p:spPr>
        <p:txBody>
          <a:bodyPr/>
          <a:lstStyle/>
          <a:p>
            <a:pPr marL="0" indent="0">
              <a:buFontTx/>
              <a:buNone/>
            </a:pPr>
            <a:r>
              <a:rPr lang="en-US" altLang="en-US" sz="2800" dirty="0" err="1">
                <a:ea typeface="ＭＳ Ｐゴシック" panose="020B0600070205080204" pitchFamily="34" charset="-128"/>
              </a:rPr>
              <a:t>Implantasi</a:t>
            </a:r>
            <a:r>
              <a:rPr lang="en-US" altLang="en-US" sz="2800" dirty="0">
                <a:ea typeface="ＭＳ Ｐゴシック" panose="020B0600070205080204" pitchFamily="34" charset="-128"/>
              </a:rPr>
              <a:t> di </a:t>
            </a:r>
            <a:r>
              <a:rPr lang="en-US" altLang="en-US" sz="2800" dirty="0" err="1">
                <a:ea typeface="ＭＳ Ｐゴシック" panose="020B0600070205080204" pitchFamily="34" charset="-128"/>
              </a:rPr>
              <a:t>tempat</a:t>
            </a:r>
            <a:r>
              <a:rPr lang="en-US" altLang="en-US" sz="2800" dirty="0">
                <a:ea typeface="ＭＳ Ｐゴシック" panose="020B0600070205080204" pitchFamily="34" charset="-128"/>
              </a:rPr>
              <a:t> lain </a:t>
            </a:r>
            <a:r>
              <a:rPr lang="en-US" altLang="en-US" sz="2800" dirty="0" err="1">
                <a:ea typeface="ＭＳ Ｐゴシック" panose="020B0600070205080204" pitchFamily="34" charset="-128"/>
              </a:rPr>
              <a:t>selain</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bagian</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atas</a:t>
            </a:r>
            <a:r>
              <a:rPr lang="en-US" altLang="en-US" sz="2800" dirty="0">
                <a:ea typeface="ＭＳ Ｐゴシック" panose="020B0600070205080204" pitchFamily="34" charset="-128"/>
              </a:rPr>
              <a:t> uterus</a:t>
            </a:r>
          </a:p>
          <a:p>
            <a:pPr marL="0" indent="0">
              <a:buFontTx/>
              <a:buNone/>
            </a:pPr>
            <a:endParaRPr lang="en-US" altLang="en-US" sz="2800" dirty="0">
              <a:ea typeface="ＭＳ Ｐゴシック" panose="020B0600070205080204" pitchFamily="34" charset="-128"/>
            </a:endParaRPr>
          </a:p>
          <a:p>
            <a:pPr marL="0" indent="0">
              <a:buFontTx/>
              <a:buNone/>
            </a:pPr>
            <a:r>
              <a:rPr lang="en-US" altLang="en-US" sz="2800" dirty="0">
                <a:ea typeface="ＭＳ Ｐゴシック" panose="020B0600070205080204" pitchFamily="34" charset="-128"/>
              </a:rPr>
              <a:t>“Rupture” </a:t>
            </a:r>
            <a:r>
              <a:rPr lang="en-US" altLang="en-US" sz="2800" dirty="0" err="1">
                <a:ea typeface="ＭＳ Ｐゴシック" panose="020B0600070205080204" pitchFamily="34" charset="-128"/>
              </a:rPr>
              <a:t>dapat</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menyebabkan</a:t>
            </a:r>
            <a:r>
              <a:rPr lang="en-US" altLang="en-US" sz="2800" dirty="0">
                <a:ea typeface="ＭＳ Ｐゴシック" panose="020B0600070205080204" pitchFamily="34" charset="-128"/>
              </a:rPr>
              <a:t> hemorrhage yang </a:t>
            </a:r>
            <a:r>
              <a:rPr lang="en-US" altLang="en-US" sz="2800" dirty="0" err="1">
                <a:ea typeface="ＭＳ Ｐゴシック" panose="020B0600070205080204" pitchFamily="34" charset="-128"/>
              </a:rPr>
              <a:t>membahayakan</a:t>
            </a:r>
            <a:r>
              <a:rPr lang="en-US" altLang="en-US" sz="2800" dirty="0">
                <a:ea typeface="ＭＳ Ｐゴシック" panose="020B0600070205080204" pitchFamily="34" charset="-128"/>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C10367A0-FF57-4C52-B85A-774CAD806A28}"/>
              </a:ext>
            </a:extLst>
          </p:cNvPr>
          <p:cNvSpPr>
            <a:spLocks noGrp="1" noChangeArrowheads="1"/>
          </p:cNvSpPr>
          <p:nvPr>
            <p:ph type="title"/>
          </p:nvPr>
        </p:nvSpPr>
        <p:spPr>
          <a:xfrm>
            <a:off x="685800" y="304800"/>
            <a:ext cx="7772400" cy="1143000"/>
          </a:xfrm>
        </p:spPr>
        <p:txBody>
          <a:bodyPr/>
          <a:lstStyle/>
          <a:p>
            <a:r>
              <a:rPr lang="en-US" altLang="en-US" dirty="0">
                <a:ea typeface="ＭＳ Ｐゴシック" panose="020B0600070205080204" pitchFamily="34" charset="-128"/>
              </a:rPr>
              <a:t>Tubal pregnancy</a:t>
            </a:r>
          </a:p>
        </p:txBody>
      </p:sp>
      <p:pic>
        <p:nvPicPr>
          <p:cNvPr id="24579" name="Picture 5">
            <a:extLst>
              <a:ext uri="{FF2B5EF4-FFF2-40B4-BE49-F238E27FC236}">
                <a16:creationId xmlns:a16="http://schemas.microsoft.com/office/drawing/2014/main" id="{342AB942-5B02-4C0D-B9FF-3E7590361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00150"/>
            <a:ext cx="80010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a:extLst>
              <a:ext uri="{FF2B5EF4-FFF2-40B4-BE49-F238E27FC236}">
                <a16:creationId xmlns:a16="http://schemas.microsoft.com/office/drawing/2014/main" id="{0D0A9B3B-72FA-4D10-9E8B-809EB5964909}"/>
              </a:ext>
            </a:extLst>
          </p:cNvPr>
          <p:cNvGraphicFramePr>
            <a:graphicFrameLocks noChangeAspect="1"/>
          </p:cNvGraphicFramePr>
          <p:nvPr>
            <p:extLst>
              <p:ext uri="{D42A27DB-BD31-4B8C-83A1-F6EECF244321}">
                <p14:modId xmlns:p14="http://schemas.microsoft.com/office/powerpoint/2010/main" val="3208247312"/>
              </p:ext>
            </p:extLst>
          </p:nvPr>
        </p:nvGraphicFramePr>
        <p:xfrm>
          <a:off x="1104900" y="4875213"/>
          <a:ext cx="7086600" cy="1982787"/>
        </p:xfrm>
        <a:graphic>
          <a:graphicData uri="http://schemas.openxmlformats.org/presentationml/2006/ole">
            <mc:AlternateContent xmlns:mc="http://schemas.openxmlformats.org/markup-compatibility/2006">
              <mc:Choice xmlns:v="urn:schemas-microsoft-com:vml" Requires="v">
                <p:oleObj spid="_x0000_s7190" name="Document" r:id="rId4" imgW="5486400" imgH="1536192" progId="Word.Document.8">
                  <p:embed/>
                </p:oleObj>
              </mc:Choice>
              <mc:Fallback>
                <p:oleObj name="Document" r:id="rId4" imgW="5486400" imgH="153619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4875213"/>
                        <a:ext cx="7086600" cy="198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171" name="Picture 3">
            <a:extLst>
              <a:ext uri="{FF2B5EF4-FFF2-40B4-BE49-F238E27FC236}">
                <a16:creationId xmlns:a16="http://schemas.microsoft.com/office/drawing/2014/main" id="{C80486A2-4D6B-466E-B208-2BBB924ED5A3}"/>
              </a:ext>
            </a:extLst>
          </p:cNvPr>
          <p:cNvPicPr>
            <a:picLocks noChangeAspect="1" noChangeArrowheads="1"/>
          </p:cNvPicPr>
          <p:nvPr/>
        </p:nvPicPr>
        <p:blipFill>
          <a:blip r:embed="rId6">
            <a:lum contrast="26000"/>
            <a:extLst>
              <a:ext uri="{28A0092B-C50C-407E-A947-70E740481C1C}">
                <a14:useLocalDpi xmlns:a14="http://schemas.microsoft.com/office/drawing/2010/main" val="0"/>
              </a:ext>
            </a:extLst>
          </a:blip>
          <a:srcRect t="50084"/>
          <a:stretch>
            <a:fillRect/>
          </a:stretch>
        </p:blipFill>
        <p:spPr bwMode="auto">
          <a:xfrm>
            <a:off x="-76200" y="519112"/>
            <a:ext cx="4267200" cy="222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a:extLst>
              <a:ext uri="{FF2B5EF4-FFF2-40B4-BE49-F238E27FC236}">
                <a16:creationId xmlns:a16="http://schemas.microsoft.com/office/drawing/2014/main" id="{9D99BF08-7B7E-4B20-9EC6-D075BDD09DBE}"/>
              </a:ext>
            </a:extLst>
          </p:cNvPr>
          <p:cNvSpPr>
            <a:spLocks noChangeArrowheads="1"/>
          </p:cNvSpPr>
          <p:nvPr/>
        </p:nvSpPr>
        <p:spPr bwMode="auto">
          <a:xfrm>
            <a:off x="2536825" y="5745163"/>
            <a:ext cx="1841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7173" name="TextBox 9">
            <a:extLst>
              <a:ext uri="{FF2B5EF4-FFF2-40B4-BE49-F238E27FC236}">
                <a16:creationId xmlns:a16="http://schemas.microsoft.com/office/drawing/2014/main" id="{B5B853CF-F558-4B3E-BC74-C21260B2FDD9}"/>
              </a:ext>
            </a:extLst>
          </p:cNvPr>
          <p:cNvSpPr txBox="1">
            <a:spLocks noChangeArrowheads="1"/>
          </p:cNvSpPr>
          <p:nvPr/>
        </p:nvSpPr>
        <p:spPr bwMode="auto">
          <a:xfrm>
            <a:off x="0" y="2776947"/>
            <a:ext cx="5638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r>
              <a:rPr lang="en-US" altLang="en-US" sz="2000" b="1" dirty="0">
                <a:latin typeface="Calibri" panose="020F0502020204030204" pitchFamily="34" charset="0"/>
              </a:rPr>
              <a:t>Embryologist</a:t>
            </a:r>
          </a:p>
          <a:p>
            <a:r>
              <a:rPr lang="en-US" altLang="en-US" sz="1800" dirty="0">
                <a:latin typeface="Calibri" panose="020F0502020204030204" pitchFamily="34" charset="0"/>
              </a:rPr>
              <a:t>Fertilization age: </a:t>
            </a:r>
            <a:r>
              <a:rPr lang="en-US" altLang="en-US" sz="1800" dirty="0" err="1">
                <a:latin typeface="Calibri" panose="020F0502020204030204" pitchFamily="34" charset="0"/>
              </a:rPr>
              <a:t>saat</a:t>
            </a:r>
            <a:r>
              <a:rPr lang="en-US" altLang="en-US" sz="1800" dirty="0">
                <a:latin typeface="Calibri" panose="020F0502020204030204" pitchFamily="34" charset="0"/>
              </a:rPr>
              <a:t> </a:t>
            </a:r>
            <a:r>
              <a:rPr lang="en-US" altLang="en-US" sz="1800" dirty="0" err="1">
                <a:latin typeface="Calibri" panose="020F0502020204030204" pitchFamily="34" charset="0"/>
              </a:rPr>
              <a:t>fertilisasi</a:t>
            </a:r>
            <a:r>
              <a:rPr lang="en-US" altLang="en-US" sz="1800" dirty="0">
                <a:latin typeface="Calibri" panose="020F0502020204030204" pitchFamily="34" charset="0"/>
              </a:rPr>
              <a:t> </a:t>
            </a:r>
            <a:r>
              <a:rPr lang="en-US" altLang="en-US" sz="1800" dirty="0" err="1">
                <a:latin typeface="Calibri" panose="020F0502020204030204" pitchFamily="34" charset="0"/>
              </a:rPr>
              <a:t>terjadi</a:t>
            </a:r>
            <a:endParaRPr lang="en-US" altLang="en-US" sz="1800" dirty="0">
              <a:latin typeface="Calibri" panose="020F0502020204030204" pitchFamily="34" charset="0"/>
            </a:endParaRPr>
          </a:p>
          <a:p>
            <a:r>
              <a:rPr lang="en-US" altLang="en-US" sz="1800" dirty="0">
                <a:latin typeface="Calibri" panose="020F0502020204030204" pitchFamily="34" charset="0"/>
              </a:rPr>
              <a:t>Division of pregnancy corresponding to development:</a:t>
            </a:r>
          </a:p>
          <a:p>
            <a:pPr lvl="1"/>
            <a:r>
              <a:rPr lang="en-US" altLang="en-US" sz="1800" dirty="0">
                <a:latin typeface="Calibri" panose="020F0502020204030204" pitchFamily="34" charset="0"/>
              </a:rPr>
              <a:t>0-3 weeks –early development</a:t>
            </a:r>
          </a:p>
          <a:p>
            <a:pPr lvl="1"/>
            <a:r>
              <a:rPr lang="en-US" altLang="en-US" sz="1800" dirty="0">
                <a:latin typeface="Calibri" panose="020F0502020204030204" pitchFamily="34" charset="0"/>
              </a:rPr>
              <a:t>3-8 weeks –embryonic period (organogenesis)</a:t>
            </a:r>
          </a:p>
          <a:p>
            <a:pPr lvl="1"/>
            <a:r>
              <a:rPr lang="en-US" altLang="en-US" sz="1800" dirty="0">
                <a:latin typeface="Calibri" panose="020F0502020204030204" pitchFamily="34" charset="0"/>
              </a:rPr>
              <a:t>8 </a:t>
            </a:r>
            <a:r>
              <a:rPr lang="en-US" altLang="en-US" sz="1800" dirty="0" err="1">
                <a:latin typeface="Calibri" panose="020F0502020204030204" pitchFamily="34" charset="0"/>
              </a:rPr>
              <a:t>wks</a:t>
            </a:r>
            <a:r>
              <a:rPr lang="en-US" altLang="en-US" sz="1800" dirty="0">
                <a:latin typeface="Calibri" panose="020F0502020204030204" pitchFamily="34" charset="0"/>
              </a:rPr>
              <a:t>-term –fetal period</a:t>
            </a:r>
          </a:p>
          <a:p>
            <a:r>
              <a:rPr lang="en-US" altLang="en-US" sz="1800" dirty="0">
                <a:latin typeface="Calibri" panose="020F0502020204030204" pitchFamily="34" charset="0"/>
              </a:rPr>
              <a:t>Total </a:t>
            </a:r>
            <a:r>
              <a:rPr lang="en-US" altLang="en-US" sz="1800" dirty="0" err="1">
                <a:latin typeface="Calibri" panose="020F0502020204030204" pitchFamily="34" charset="0"/>
              </a:rPr>
              <a:t>Kehamilam</a:t>
            </a:r>
            <a:r>
              <a:rPr lang="en-US" altLang="en-US" sz="1800" dirty="0">
                <a:latin typeface="Calibri" panose="020F0502020204030204" pitchFamily="34" charset="0"/>
              </a:rPr>
              <a:t>= 38 </a:t>
            </a:r>
            <a:r>
              <a:rPr lang="en-US" altLang="en-US" sz="1800" dirty="0" err="1">
                <a:latin typeface="Calibri" panose="020F0502020204030204" pitchFamily="34" charset="0"/>
              </a:rPr>
              <a:t>minggu</a:t>
            </a:r>
            <a:endParaRPr lang="en-US" altLang="en-US" sz="1800" dirty="0">
              <a:latin typeface="Calibri" panose="020F0502020204030204" pitchFamily="34" charset="0"/>
            </a:endParaRPr>
          </a:p>
        </p:txBody>
      </p:sp>
      <p:sp>
        <p:nvSpPr>
          <p:cNvPr id="7174" name="TextBox 10">
            <a:extLst>
              <a:ext uri="{FF2B5EF4-FFF2-40B4-BE49-F238E27FC236}">
                <a16:creationId xmlns:a16="http://schemas.microsoft.com/office/drawing/2014/main" id="{38444C93-1EC0-4629-8438-AEA52B48086D}"/>
              </a:ext>
            </a:extLst>
          </p:cNvPr>
          <p:cNvSpPr txBox="1">
            <a:spLocks noChangeArrowheads="1"/>
          </p:cNvSpPr>
          <p:nvPr/>
        </p:nvSpPr>
        <p:spPr bwMode="auto">
          <a:xfrm>
            <a:off x="4800600" y="1311736"/>
            <a:ext cx="4191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r>
              <a:rPr lang="en-US" altLang="en-US" sz="2000" b="1" dirty="0">
                <a:latin typeface="Calibri" panose="020F0502020204030204" pitchFamily="34" charset="0"/>
              </a:rPr>
              <a:t>Clinicians</a:t>
            </a:r>
          </a:p>
          <a:p>
            <a:r>
              <a:rPr lang="en-US" altLang="en-US" sz="1800" dirty="0" err="1">
                <a:latin typeface="Calibri" panose="020F0502020204030204" pitchFamily="34" charset="0"/>
              </a:rPr>
              <a:t>Umur</a:t>
            </a:r>
            <a:r>
              <a:rPr lang="en-US" altLang="en-US" sz="1800" dirty="0">
                <a:latin typeface="Calibri" panose="020F0502020204030204" pitchFamily="34" charset="0"/>
              </a:rPr>
              <a:t> </a:t>
            </a:r>
            <a:r>
              <a:rPr lang="en-US" altLang="en-US" sz="1800" dirty="0" err="1">
                <a:latin typeface="Calibri" panose="020F0502020204030204" pitchFamily="34" charset="0"/>
              </a:rPr>
              <a:t>menstruasi</a:t>
            </a:r>
            <a:r>
              <a:rPr lang="en-US" altLang="en-US" sz="1800" dirty="0">
                <a:latin typeface="Calibri" panose="020F0502020204030204" pitchFamily="34" charset="0"/>
              </a:rPr>
              <a:t>: </a:t>
            </a:r>
            <a:r>
              <a:rPr lang="en-US" altLang="en-US" sz="1800" dirty="0" err="1">
                <a:latin typeface="Calibri" panose="020F0502020204030204" pitchFamily="34" charset="0"/>
              </a:rPr>
              <a:t>saat</a:t>
            </a:r>
            <a:r>
              <a:rPr lang="en-US" altLang="en-US" sz="1800" dirty="0">
                <a:latin typeface="Calibri" panose="020F0502020204030204" pitchFamily="34" charset="0"/>
              </a:rPr>
              <a:t> </a:t>
            </a:r>
            <a:r>
              <a:rPr lang="en-US" altLang="en-US" sz="1800" dirty="0" err="1">
                <a:latin typeface="Calibri" panose="020F0502020204030204" pitchFamily="34" charset="0"/>
              </a:rPr>
              <a:t>menstruasi</a:t>
            </a:r>
            <a:r>
              <a:rPr lang="en-US" altLang="en-US" sz="1800" dirty="0">
                <a:latin typeface="Calibri" panose="020F0502020204030204" pitchFamily="34" charset="0"/>
              </a:rPr>
              <a:t> </a:t>
            </a:r>
            <a:r>
              <a:rPr lang="en-US" altLang="en-US" sz="1800" dirty="0" err="1">
                <a:latin typeface="Calibri" panose="020F0502020204030204" pitchFamily="34" charset="0"/>
              </a:rPr>
              <a:t>terakhir</a:t>
            </a:r>
            <a:endParaRPr lang="en-US" altLang="en-US" sz="1800" dirty="0">
              <a:latin typeface="Calibri" panose="020F0502020204030204" pitchFamily="34" charset="0"/>
            </a:endParaRPr>
          </a:p>
          <a:p>
            <a:r>
              <a:rPr lang="en-US" altLang="en-US" sz="1800" dirty="0" err="1">
                <a:latin typeface="Calibri" panose="020F0502020204030204" pitchFamily="34" charset="0"/>
              </a:rPr>
              <a:t>Membagi</a:t>
            </a:r>
            <a:r>
              <a:rPr lang="en-US" altLang="en-US" sz="1800" dirty="0">
                <a:latin typeface="Calibri" panose="020F0502020204030204" pitchFamily="34" charset="0"/>
              </a:rPr>
              <a:t> </a:t>
            </a:r>
            <a:r>
              <a:rPr lang="en-US" altLang="en-US" sz="1800" dirty="0" err="1">
                <a:latin typeface="Calibri" panose="020F0502020204030204" pitchFamily="34" charset="0"/>
              </a:rPr>
              <a:t>kehamilan</a:t>
            </a:r>
            <a:r>
              <a:rPr lang="en-US" altLang="en-US" sz="1800" dirty="0">
                <a:latin typeface="Calibri" panose="020F0502020204030204" pitchFamily="34" charset="0"/>
              </a:rPr>
              <a:t> </a:t>
            </a:r>
            <a:r>
              <a:rPr lang="en-US" altLang="en-US" sz="1800" dirty="0" err="1">
                <a:latin typeface="Calibri" panose="020F0502020204030204" pitchFamily="34" charset="0"/>
              </a:rPr>
              <a:t>dalam</a:t>
            </a:r>
            <a:r>
              <a:rPr lang="en-US" altLang="en-US" sz="1800" dirty="0">
                <a:latin typeface="Calibri" panose="020F0502020204030204" pitchFamily="34" charset="0"/>
              </a:rPr>
              <a:t> trimester</a:t>
            </a:r>
          </a:p>
          <a:p>
            <a:r>
              <a:rPr lang="en-US" altLang="en-US" sz="1800" dirty="0">
                <a:latin typeface="Calibri" panose="020F0502020204030204" pitchFamily="34" charset="0"/>
              </a:rPr>
              <a:t>Total </a:t>
            </a:r>
            <a:r>
              <a:rPr lang="en-US" altLang="en-US" sz="1800" dirty="0" err="1">
                <a:latin typeface="Calibri" panose="020F0502020204030204" pitchFamily="34" charset="0"/>
              </a:rPr>
              <a:t>waktu</a:t>
            </a:r>
            <a:r>
              <a:rPr lang="en-US" altLang="en-US" sz="1800" dirty="0">
                <a:latin typeface="Calibri" panose="020F0502020204030204" pitchFamily="34" charset="0"/>
              </a:rPr>
              <a:t> </a:t>
            </a:r>
            <a:r>
              <a:rPr lang="en-US" altLang="en-US" sz="1800" dirty="0" err="1">
                <a:latin typeface="Calibri" panose="020F0502020204030204" pitchFamily="34" charset="0"/>
              </a:rPr>
              <a:t>kehamilan</a:t>
            </a:r>
            <a:r>
              <a:rPr lang="en-US" altLang="en-US" sz="1800" dirty="0">
                <a:latin typeface="Calibri" panose="020F0502020204030204" pitchFamily="34" charset="0"/>
              </a:rPr>
              <a:t> = 40 </a:t>
            </a:r>
            <a:r>
              <a:rPr lang="en-US" altLang="en-US" sz="1800" dirty="0" err="1">
                <a:latin typeface="Calibri" panose="020F0502020204030204" pitchFamily="34" charset="0"/>
              </a:rPr>
              <a:t>minggu</a:t>
            </a:r>
            <a:endParaRPr lang="en-US" altLang="en-US" sz="1800" dirty="0">
              <a:latin typeface="Calibri" panose="020F0502020204030204" pitchFamily="34" charset="0"/>
            </a:endParaRPr>
          </a:p>
        </p:txBody>
      </p:sp>
      <p:sp>
        <p:nvSpPr>
          <p:cNvPr id="7175" name="Rectangle 8">
            <a:extLst>
              <a:ext uri="{FF2B5EF4-FFF2-40B4-BE49-F238E27FC236}">
                <a16:creationId xmlns:a16="http://schemas.microsoft.com/office/drawing/2014/main" id="{A3531F14-4180-4A10-B588-F9E4951AAD95}"/>
              </a:ext>
            </a:extLst>
          </p:cNvPr>
          <p:cNvSpPr>
            <a:spLocks noChangeArrowheads="1"/>
          </p:cNvSpPr>
          <p:nvPr/>
        </p:nvSpPr>
        <p:spPr bwMode="auto">
          <a:xfrm>
            <a:off x="4648200" y="672137"/>
            <a:ext cx="33650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3600" dirty="0" err="1">
                <a:latin typeface="Arial" panose="020B0604020202020204" pitchFamily="34" charset="0"/>
              </a:rPr>
              <a:t>Saat</a:t>
            </a:r>
            <a:r>
              <a:rPr lang="en-US" altLang="en-US" sz="3600" dirty="0">
                <a:latin typeface="Arial" panose="020B0604020202020204" pitchFamily="34" charset="0"/>
              </a:rPr>
              <a:t> </a:t>
            </a:r>
            <a:r>
              <a:rPr lang="en-US" altLang="en-US" sz="3600" dirty="0" err="1">
                <a:latin typeface="Arial" panose="020B0604020202020204" pitchFamily="34" charset="0"/>
              </a:rPr>
              <a:t>kehamilan</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31C2E8C-1CD3-4B62-98C9-D2C2A4D988B9}"/>
              </a:ext>
            </a:extLst>
          </p:cNvPr>
          <p:cNvSpPr>
            <a:spLocks noGrp="1" noChangeArrowheads="1"/>
          </p:cNvSpPr>
          <p:nvPr>
            <p:ph type="title"/>
          </p:nvPr>
        </p:nvSpPr>
        <p:spPr>
          <a:xfrm>
            <a:off x="4213225" y="1219200"/>
            <a:ext cx="4702175" cy="5638800"/>
          </a:xfrm>
        </p:spPr>
        <p:txBody>
          <a:bodyPr/>
          <a:lstStyle/>
          <a:p>
            <a:pPr algn="l" eaLnBrk="1" hangingPunct="1"/>
            <a:r>
              <a:rPr lang="en-US" altLang="en-US" sz="2400" b="1" dirty="0">
                <a:ea typeface="ＭＳ Ｐゴシック" panose="020B0600070205080204" pitchFamily="34" charset="-128"/>
              </a:rPr>
              <a:t> 1.  </a:t>
            </a:r>
            <a:r>
              <a:rPr lang="en-US" altLang="en-US" sz="2400" b="1" dirty="0" err="1">
                <a:ea typeface="ＭＳ Ｐゴシック" panose="020B0600070205080204" pitchFamily="34" charset="-128"/>
              </a:rPr>
              <a:t>Reaksi</a:t>
            </a:r>
            <a:r>
              <a:rPr lang="en-US" altLang="en-US" sz="2400" b="1" dirty="0">
                <a:ea typeface="ＭＳ Ｐゴシック" panose="020B0600070205080204" pitchFamily="34" charset="-128"/>
              </a:rPr>
              <a:t> Acrosome</a:t>
            </a:r>
            <a:br>
              <a:rPr lang="en-US" altLang="en-US" sz="2400" b="1" dirty="0">
                <a:ea typeface="ＭＳ Ｐゴシック" panose="020B0600070205080204" pitchFamily="34" charset="-128"/>
              </a:rPr>
            </a:br>
            <a:r>
              <a:rPr lang="en-US" altLang="en-US" sz="2400" dirty="0" err="1">
                <a:ea typeface="ＭＳ Ｐゴシック" panose="020B0600070205080204" pitchFamily="34" charset="-128"/>
              </a:rPr>
              <a:t>Sperma</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berikatan</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dengan</a:t>
            </a:r>
            <a:r>
              <a:rPr lang="en-US" altLang="en-US" sz="2400" dirty="0">
                <a:ea typeface="ＭＳ Ｐゴシック" panose="020B0600070205080204" pitchFamily="34" charset="-128"/>
              </a:rPr>
              <a:t> protein Zona Pellucida dan </a:t>
            </a:r>
            <a:r>
              <a:rPr lang="en-US" altLang="en-US" sz="2400" dirty="0" err="1">
                <a:ea typeface="ＭＳ Ｐゴシック" panose="020B0600070205080204" pitchFamily="34" charset="-128"/>
              </a:rPr>
              <a:t>menginisiasi</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produksi</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enzim</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dari</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sperma</a:t>
            </a:r>
            <a:r>
              <a:rPr lang="en-US" altLang="en-US" sz="2400" dirty="0">
                <a:ea typeface="ＭＳ Ｐゴシック" panose="020B0600070205080204" pitchFamily="34" charset="-128"/>
              </a:rPr>
              <a:t> yang </a:t>
            </a:r>
            <a:r>
              <a:rPr lang="en-US" altLang="en-US" sz="2400" dirty="0" err="1">
                <a:ea typeface="ＭＳ Ｐゴシック" panose="020B0600070205080204" pitchFamily="34" charset="-128"/>
              </a:rPr>
              <a:t>akan</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melubangi</a:t>
            </a:r>
            <a:r>
              <a:rPr lang="en-US" altLang="en-US" sz="2400" dirty="0">
                <a:ea typeface="ＭＳ Ｐゴシック" panose="020B0600070205080204" pitchFamily="34" charset="-128"/>
              </a:rPr>
              <a:t> zona pellucida.   </a:t>
            </a:r>
            <a:br>
              <a:rPr lang="en-US" altLang="en-US" sz="2400" dirty="0">
                <a:ea typeface="ＭＳ Ｐゴシック" panose="020B0600070205080204" pitchFamily="34" charset="-128"/>
              </a:rPr>
            </a:br>
            <a:r>
              <a:rPr lang="en-US" altLang="en-US" sz="2400" b="1" dirty="0">
                <a:ea typeface="ＭＳ Ｐゴシック" panose="020B0600070205080204" pitchFamily="34" charset="-128"/>
              </a:rPr>
              <a:t>2.  </a:t>
            </a:r>
            <a:r>
              <a:rPr lang="en-US" altLang="en-US" sz="2400" b="1" dirty="0" err="1">
                <a:ea typeface="ＭＳ Ｐゴシック" panose="020B0600070205080204" pitchFamily="34" charset="-128"/>
              </a:rPr>
              <a:t>Reaksi</a:t>
            </a:r>
            <a:r>
              <a:rPr lang="en-US" altLang="en-US" sz="2400" b="1" dirty="0">
                <a:ea typeface="ＭＳ Ｐゴシック" panose="020B0600070205080204" pitchFamily="34" charset="-128"/>
              </a:rPr>
              <a:t> Zona</a:t>
            </a:r>
            <a:br>
              <a:rPr lang="en-US" altLang="en-US" sz="2400" dirty="0">
                <a:ea typeface="ＭＳ Ｐゴシック" panose="020B0600070205080204" pitchFamily="34" charset="-128"/>
              </a:rPr>
            </a:br>
            <a:r>
              <a:rPr lang="en-US" altLang="en-US" sz="2400" dirty="0" err="1">
                <a:ea typeface="ＭＳ Ｐゴシック" panose="020B0600070205080204" pitchFamily="34" charset="-128"/>
              </a:rPr>
              <a:t>Ikatan</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sperma</a:t>
            </a:r>
            <a:r>
              <a:rPr lang="en-US" altLang="en-US" sz="2400" dirty="0">
                <a:ea typeface="ＭＳ Ｐゴシック" panose="020B0600070205080204" pitchFamily="34" charset="-128"/>
              </a:rPr>
              <a:t> dan membrane </a:t>
            </a:r>
            <a:r>
              <a:rPr lang="en-US" altLang="en-US" sz="2400" dirty="0" err="1">
                <a:ea typeface="ＭＳ Ｐゴシック" panose="020B0600070205080204" pitchFamily="34" charset="-128"/>
              </a:rPr>
              <a:t>sperma</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sel</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telur</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menginisiasi</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masuknya</a:t>
            </a:r>
            <a:r>
              <a:rPr lang="en-US" altLang="en-US" sz="2400" dirty="0">
                <a:ea typeface="ＭＳ Ｐゴシック" panose="020B0600070205080204" pitchFamily="34" charset="-128"/>
              </a:rPr>
              <a:t> Ca+ </a:t>
            </a:r>
            <a:r>
              <a:rPr lang="en-US" altLang="en-US" sz="2400" dirty="0" err="1">
                <a:ea typeface="ＭＳ Ｐゴシック" panose="020B0600070205080204" pitchFamily="34" charset="-128"/>
              </a:rPr>
              <a:t>ke</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telur</a:t>
            </a:r>
            <a:r>
              <a:rPr lang="en-US" altLang="en-US" sz="2400" dirty="0">
                <a:ea typeface="ＭＳ Ｐゴシック" panose="020B0600070205080204" pitchFamily="34" charset="-128"/>
              </a:rPr>
              <a:t> dan </a:t>
            </a:r>
            <a:r>
              <a:rPr lang="en-US" altLang="en-US" sz="2400" dirty="0" err="1">
                <a:ea typeface="ＭＳ Ｐゴシック" panose="020B0600070205080204" pitchFamily="34" charset="-128"/>
              </a:rPr>
              <a:t>telur</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melepaskan</a:t>
            </a:r>
            <a:r>
              <a:rPr lang="en-US" altLang="en-US" sz="2400" dirty="0">
                <a:ea typeface="ＭＳ Ｐゴシック" panose="020B0600070205080204" pitchFamily="34" charset="-128"/>
              </a:rPr>
              <a:t> </a:t>
            </a:r>
            <a:r>
              <a:rPr lang="en-US" altLang="en-US" sz="2400" b="1" dirty="0">
                <a:solidFill>
                  <a:srgbClr val="C00000"/>
                </a:solidFill>
                <a:ea typeface="ＭＳ Ｐゴシック" panose="020B0600070205080204" pitchFamily="34" charset="-128"/>
              </a:rPr>
              <a:t>cortical granules </a:t>
            </a:r>
            <a:r>
              <a:rPr lang="en-US" altLang="en-US" sz="2400" dirty="0" err="1">
                <a:ea typeface="ＭＳ Ｐゴシック" panose="020B0600070205080204" pitchFamily="34" charset="-128"/>
              </a:rPr>
              <a:t>untuk</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mengeblok</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sperma</a:t>
            </a:r>
            <a:r>
              <a:rPr lang="en-US" altLang="en-US" sz="2400" dirty="0">
                <a:ea typeface="ＭＳ Ｐゴシック" panose="020B0600070205080204" pitchFamily="34" charset="-128"/>
              </a:rPr>
              <a:t> lain </a:t>
            </a:r>
            <a:r>
              <a:rPr lang="en-US" altLang="en-US" sz="2400" dirty="0" err="1">
                <a:ea typeface="ＭＳ Ｐゴシック" panose="020B0600070205080204" pitchFamily="34" charset="-128"/>
              </a:rPr>
              <a:t>membuahi</a:t>
            </a:r>
            <a:r>
              <a:rPr lang="en-US" altLang="en-US" sz="2400" dirty="0">
                <a:ea typeface="ＭＳ Ｐゴシック" panose="020B0600070205080204" pitchFamily="34" charset="-128"/>
              </a:rPr>
              <a:t>. </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   </a:t>
            </a:r>
          </a:p>
        </p:txBody>
      </p:sp>
      <p:pic>
        <p:nvPicPr>
          <p:cNvPr id="8195" name="Picture 3">
            <a:extLst>
              <a:ext uri="{FF2B5EF4-FFF2-40B4-BE49-F238E27FC236}">
                <a16:creationId xmlns:a16="http://schemas.microsoft.com/office/drawing/2014/main" id="{122111CE-189F-43B0-85CE-6AEBDC837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13"/>
          <a:stretch>
            <a:fillRect/>
          </a:stretch>
        </p:blipFill>
        <p:spPr bwMode="auto">
          <a:xfrm>
            <a:off x="0" y="1674203"/>
            <a:ext cx="4213225" cy="472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5">
            <a:extLst>
              <a:ext uri="{FF2B5EF4-FFF2-40B4-BE49-F238E27FC236}">
                <a16:creationId xmlns:a16="http://schemas.microsoft.com/office/drawing/2014/main" id="{4FCF4866-4AA7-4057-9C4B-3BBD6A98F3E7}"/>
              </a:ext>
            </a:extLst>
          </p:cNvPr>
          <p:cNvSpPr txBox="1">
            <a:spLocks noChangeArrowheads="1"/>
          </p:cNvSpPr>
          <p:nvPr/>
        </p:nvSpPr>
        <p:spPr bwMode="auto">
          <a:xfrm>
            <a:off x="130175" y="619035"/>
            <a:ext cx="9013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dirty="0" err="1">
                <a:latin typeface="Calibri" panose="020F0502020204030204" pitchFamily="34" charset="0"/>
                <a:cs typeface="Calibri" panose="020F0502020204030204" pitchFamily="34" charset="0"/>
              </a:rPr>
              <a:t>Fertilisasi</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adalah</a:t>
            </a:r>
            <a:r>
              <a:rPr lang="en-US" altLang="en-US" dirty="0">
                <a:latin typeface="Calibri" panose="020F0502020204030204" pitchFamily="34" charset="0"/>
                <a:cs typeface="Calibri" panose="020F0502020204030204" pitchFamily="34" charset="0"/>
              </a:rPr>
              <a:t> proses multiple, </a:t>
            </a:r>
            <a:r>
              <a:rPr lang="en-US" altLang="en-US" dirty="0" err="1">
                <a:latin typeface="Calibri" panose="020F0502020204030204" pitchFamily="34" charset="0"/>
                <a:cs typeface="Calibri" panose="020F0502020204030204" pitchFamily="34" charset="0"/>
              </a:rPr>
              <a:t>saat</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beberapa</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sperma</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terikat</a:t>
            </a:r>
            <a:r>
              <a:rPr lang="en-US" altLang="en-US" dirty="0">
                <a:latin typeface="Calibri" panose="020F0502020204030204" pitchFamily="34" charset="0"/>
                <a:cs typeface="Calibri" panose="020F0502020204030204" pitchFamily="34" charset="0"/>
              </a:rPr>
              <a:t> pada </a:t>
            </a:r>
            <a:r>
              <a:rPr lang="en-US" altLang="en-US" b="1" dirty="0">
                <a:solidFill>
                  <a:srgbClr val="C00000"/>
                </a:solidFill>
                <a:latin typeface="Calibri" panose="020F0502020204030204" pitchFamily="34" charset="0"/>
                <a:cs typeface="Calibri" panose="020F0502020204030204" pitchFamily="34" charset="0"/>
              </a:rPr>
              <a:t>corona radiata</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tetapi</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biasanya</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hanya</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ada</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satu</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sperma</a:t>
            </a:r>
            <a:r>
              <a:rPr lang="en-US" altLang="en-US" dirty="0">
                <a:latin typeface="Calibri" panose="020F0502020204030204" pitchFamily="34" charset="0"/>
                <a:cs typeface="Calibri" panose="020F0502020204030204" pitchFamily="34" charset="0"/>
              </a:rPr>
              <a:t> yang </a:t>
            </a:r>
            <a:r>
              <a:rPr lang="en-US" altLang="en-US" dirty="0" err="1">
                <a:latin typeface="Calibri" panose="020F0502020204030204" pitchFamily="34" charset="0"/>
                <a:cs typeface="Calibri" panose="020F0502020204030204" pitchFamily="34" charset="0"/>
              </a:rPr>
              <a:t>akan</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membuahi</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sel</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telur</a:t>
            </a:r>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A3F0952B-9A50-422E-BA65-BE993BC15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52600"/>
            <a:ext cx="522783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a:extLst>
              <a:ext uri="{FF2B5EF4-FFF2-40B4-BE49-F238E27FC236}">
                <a16:creationId xmlns:a16="http://schemas.microsoft.com/office/drawing/2014/main" id="{7429830E-3424-4114-AAF0-090E8EE0EFCE}"/>
              </a:ext>
            </a:extLst>
          </p:cNvPr>
          <p:cNvSpPr>
            <a:spLocks noChangeArrowheads="1"/>
          </p:cNvSpPr>
          <p:nvPr/>
        </p:nvSpPr>
        <p:spPr bwMode="auto">
          <a:xfrm>
            <a:off x="20216" y="477189"/>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r>
              <a:rPr lang="en-US" altLang="en-US" sz="2800" dirty="0" err="1">
                <a:latin typeface="Calibri" panose="020F0502020204030204" pitchFamily="34" charset="0"/>
                <a:cs typeface="Calibri" panose="020F0502020204030204" pitchFamily="34" charset="0"/>
              </a:rPr>
              <a:t>Reaksi</a:t>
            </a:r>
            <a:r>
              <a:rPr lang="en-US" altLang="en-US" sz="2800" dirty="0">
                <a:latin typeface="Calibri" panose="020F0502020204030204" pitchFamily="34" charset="0"/>
                <a:cs typeface="Calibri" panose="020F0502020204030204" pitchFamily="34" charset="0"/>
              </a:rPr>
              <a:t> Cortical </a:t>
            </a:r>
            <a:r>
              <a:rPr lang="en-US" altLang="en-US" sz="2800" dirty="0" err="1">
                <a:latin typeface="Calibri" panose="020F0502020204030204" pitchFamily="34" charset="0"/>
                <a:cs typeface="Calibri" panose="020F0502020204030204" pitchFamily="34" charset="0"/>
              </a:rPr>
              <a:t>mencegah</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masuknya</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sperma</a:t>
            </a:r>
            <a:r>
              <a:rPr lang="en-US" altLang="en-US" sz="2800" dirty="0">
                <a:latin typeface="Calibri" panose="020F0502020204030204" pitchFamily="34" charset="0"/>
                <a:cs typeface="Calibri" panose="020F0502020204030204" pitchFamily="34" charset="0"/>
              </a:rPr>
              <a:t> lain </a:t>
            </a:r>
            <a:r>
              <a:rPr lang="en-US" altLang="en-US" sz="2800" dirty="0" err="1">
                <a:latin typeface="Calibri" panose="020F0502020204030204" pitchFamily="34" charset="0"/>
                <a:cs typeface="Calibri" panose="020F0502020204030204" pitchFamily="34" charset="0"/>
              </a:rPr>
              <a:t>membuahi</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sel</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telur</a:t>
            </a:r>
            <a:r>
              <a:rPr lang="en-US" altLang="en-US" sz="2800" dirty="0">
                <a:latin typeface="Calibri" panose="020F0502020204030204" pitchFamily="34" charset="0"/>
                <a:cs typeface="Calibri" panose="020F0502020204030204" pitchFamily="34" charset="0"/>
              </a:rPr>
              <a:t> ( </a:t>
            </a:r>
            <a:r>
              <a:rPr lang="en-US" altLang="en-US" sz="2800" dirty="0">
                <a:solidFill>
                  <a:srgbClr val="C00000"/>
                </a:solidFill>
                <a:latin typeface="Calibri" panose="020F0502020204030204" pitchFamily="34" charset="0"/>
                <a:cs typeface="Calibri" panose="020F0502020204030204" pitchFamily="34" charset="0"/>
              </a:rPr>
              <a:t>“polyspermy”)</a:t>
            </a:r>
          </a:p>
        </p:txBody>
      </p:sp>
      <p:sp>
        <p:nvSpPr>
          <p:cNvPr id="9220" name="TextBox 1">
            <a:extLst>
              <a:ext uri="{FF2B5EF4-FFF2-40B4-BE49-F238E27FC236}">
                <a16:creationId xmlns:a16="http://schemas.microsoft.com/office/drawing/2014/main" id="{1CC7EF05-AE06-4B6B-BDDA-62ECF9B0F8D8}"/>
              </a:ext>
            </a:extLst>
          </p:cNvPr>
          <p:cNvSpPr txBox="1">
            <a:spLocks noChangeArrowheads="1"/>
          </p:cNvSpPr>
          <p:nvPr/>
        </p:nvSpPr>
        <p:spPr bwMode="auto">
          <a:xfrm>
            <a:off x="152400" y="1565293"/>
            <a:ext cx="314089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dirty="0" err="1">
                <a:latin typeface="Calibri" panose="020F0502020204030204" pitchFamily="34" charset="0"/>
                <a:cs typeface="Calibri" panose="020F0502020204030204" pitchFamily="34" charset="0"/>
              </a:rPr>
              <a:t>Enzim</a:t>
            </a:r>
            <a:r>
              <a:rPr lang="en-US" altLang="en-US" dirty="0">
                <a:latin typeface="Calibri" panose="020F0502020204030204" pitchFamily="34" charset="0"/>
                <a:cs typeface="Calibri" panose="020F0502020204030204" pitchFamily="34" charset="0"/>
              </a:rPr>
              <a:t> Cortical granule </a:t>
            </a:r>
            <a:r>
              <a:rPr lang="en-US" altLang="en-US" dirty="0" err="1">
                <a:latin typeface="Calibri" panose="020F0502020204030204" pitchFamily="34" charset="0"/>
                <a:cs typeface="Calibri" panose="020F0502020204030204" pitchFamily="34" charset="0"/>
              </a:rPr>
              <a:t>dihancurkan</a:t>
            </a:r>
            <a:r>
              <a:rPr lang="en-US" altLang="en-US" dirty="0">
                <a:latin typeface="Calibri" panose="020F0502020204030204" pitchFamily="34" charset="0"/>
                <a:cs typeface="Calibri" panose="020F0502020204030204" pitchFamily="34" charset="0"/>
              </a:rPr>
              <a:t> protein ZP </a:t>
            </a:r>
            <a:r>
              <a:rPr lang="en-US" altLang="en-US" dirty="0" err="1">
                <a:latin typeface="Calibri" panose="020F0502020204030204" pitchFamily="34" charset="0"/>
                <a:cs typeface="Calibri" panose="020F0502020204030204" pitchFamily="34" charset="0"/>
              </a:rPr>
              <a:t>sehingga</a:t>
            </a:r>
            <a:r>
              <a:rPr lang="en-US" altLang="en-US" dirty="0">
                <a:latin typeface="Calibri" panose="020F0502020204030204" pitchFamily="34" charset="0"/>
                <a:cs typeface="Calibri" panose="020F0502020204030204" pitchFamily="34" charset="0"/>
              </a:rPr>
              <a:t> protein lain </a:t>
            </a:r>
            <a:r>
              <a:rPr lang="en-US" altLang="en-US" dirty="0" err="1">
                <a:latin typeface="Calibri" panose="020F0502020204030204" pitchFamily="34" charset="0"/>
                <a:cs typeface="Calibri" panose="020F0502020204030204" pitchFamily="34" charset="0"/>
              </a:rPr>
              <a:t>tidak</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dapat</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berikatan</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lagi</a:t>
            </a:r>
            <a:endParaRPr lang="en-US" altLang="en-US" dirty="0">
              <a:latin typeface="Calibri" panose="020F0502020204030204" pitchFamily="34" charset="0"/>
              <a:cs typeface="Calibri" panose="020F0502020204030204" pitchFamily="34" charset="0"/>
            </a:endParaRPr>
          </a:p>
          <a:p>
            <a:endParaRPr lang="en-US" altLang="en-US" dirty="0">
              <a:latin typeface="Calibri" panose="020F0502020204030204" pitchFamily="34" charset="0"/>
              <a:cs typeface="Calibri" panose="020F0502020204030204" pitchFamily="34" charset="0"/>
            </a:endParaRPr>
          </a:p>
          <a:p>
            <a:r>
              <a:rPr lang="en-US" altLang="en-US" dirty="0" err="1">
                <a:latin typeface="Calibri" panose="020F0502020204030204" pitchFamily="34" charset="0"/>
                <a:cs typeface="Calibri" panose="020F0502020204030204" pitchFamily="34" charset="0"/>
              </a:rPr>
              <a:t>Asam</a:t>
            </a:r>
            <a:r>
              <a:rPr lang="en-US" altLang="en-US" dirty="0">
                <a:latin typeface="Calibri" panose="020F0502020204030204" pitchFamily="34" charset="0"/>
                <a:cs typeface="Calibri" panose="020F0502020204030204" pitchFamily="34" charset="0"/>
              </a:rPr>
              <a:t> Hyaluronic and proteoglycans lain </a:t>
            </a:r>
            <a:r>
              <a:rPr lang="en-US" altLang="en-US" dirty="0" err="1">
                <a:latin typeface="Calibri" panose="020F0502020204030204" pitchFamily="34" charset="0"/>
                <a:cs typeface="Calibri" panose="020F0502020204030204" pitchFamily="34" charset="0"/>
              </a:rPr>
              <a:t>dilepaskan</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sehingga</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terhidrasi</a:t>
            </a:r>
            <a:r>
              <a:rPr lang="en-US" altLang="en-US" dirty="0">
                <a:latin typeface="Calibri" panose="020F0502020204030204" pitchFamily="34" charset="0"/>
                <a:cs typeface="Calibri" panose="020F0502020204030204" pitchFamily="34" charset="0"/>
              </a:rPr>
              <a:t> dan </a:t>
            </a:r>
            <a:r>
              <a:rPr lang="en-US" altLang="en-US" dirty="0" err="1">
                <a:latin typeface="Calibri" panose="020F0502020204030204" pitchFamily="34" charset="0"/>
                <a:cs typeface="Calibri" panose="020F0502020204030204" pitchFamily="34" charset="0"/>
              </a:rPr>
              <a:t>mengembang</a:t>
            </a:r>
            <a:r>
              <a:rPr lang="en-US" altLang="en-US" dirty="0">
                <a:latin typeface="Calibri" panose="020F0502020204030204" pitchFamily="34" charset="0"/>
                <a:cs typeface="Calibri" panose="020F0502020204030204" pitchFamily="34" charset="0"/>
              </a:rPr>
              <a:t> dan </a:t>
            </a:r>
            <a:r>
              <a:rPr lang="en-US" altLang="en-US" dirty="0" err="1">
                <a:latin typeface="Calibri" panose="020F0502020204030204" pitchFamily="34" charset="0"/>
                <a:cs typeface="Calibri" panose="020F0502020204030204" pitchFamily="34" charset="0"/>
              </a:rPr>
              <a:t>mendorong</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sperma</a:t>
            </a:r>
            <a:r>
              <a:rPr lang="en-US" altLang="en-US" dirty="0">
                <a:latin typeface="Calibri" panose="020F0502020204030204" pitchFamily="34" charset="0"/>
                <a:cs typeface="Calibri" panose="020F0502020204030204" pitchFamily="34" charset="0"/>
              </a:rPr>
              <a:t> lain </a:t>
            </a:r>
            <a:r>
              <a:rPr lang="en-US" altLang="en-US" dirty="0" err="1">
                <a:latin typeface="Calibri" panose="020F0502020204030204" pitchFamily="34" charset="0"/>
                <a:cs typeface="Calibri" panose="020F0502020204030204" pitchFamily="34" charset="0"/>
              </a:rPr>
              <a:t>menjauh</a:t>
            </a:r>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9822BA68-9DAE-4C7D-82D2-96818EC90A68}"/>
              </a:ext>
            </a:extLst>
          </p:cNvPr>
          <p:cNvSpPr>
            <a:spLocks noChangeArrowheads="1"/>
          </p:cNvSpPr>
          <p:nvPr/>
        </p:nvSpPr>
        <p:spPr bwMode="auto">
          <a:xfrm>
            <a:off x="5029200" y="1219200"/>
            <a:ext cx="4114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b="1" dirty="0">
                <a:ln/>
                <a:solidFill>
                  <a:schemeClr val="accent6">
                    <a:lumMod val="75000"/>
                  </a:schemeClr>
                </a:solidFill>
                <a:latin typeface="Calibri" panose="020F0502020204030204" pitchFamily="34" charset="0"/>
              </a:rPr>
              <a:t>Meiosis II </a:t>
            </a:r>
            <a:r>
              <a:rPr lang="en-US" altLang="en-US" b="1" dirty="0" err="1">
                <a:ln/>
                <a:solidFill>
                  <a:schemeClr val="accent6">
                    <a:lumMod val="75000"/>
                  </a:schemeClr>
                </a:solidFill>
                <a:latin typeface="Calibri" panose="020F0502020204030204" pitchFamily="34" charset="0"/>
              </a:rPr>
              <a:t>komplet</a:t>
            </a:r>
            <a:endParaRPr lang="en-US" altLang="en-US" b="1" dirty="0">
              <a:ln/>
              <a:solidFill>
                <a:schemeClr val="accent6">
                  <a:lumMod val="75000"/>
                </a:schemeClr>
              </a:solidFill>
              <a:latin typeface="Calibri" panose="020F0502020204030204" pitchFamily="34" charset="0"/>
            </a:endParaRPr>
          </a:p>
          <a:p>
            <a:endParaRPr lang="en-US" altLang="en-US" b="1" dirty="0">
              <a:ln/>
              <a:solidFill>
                <a:schemeClr val="accent6">
                  <a:lumMod val="75000"/>
                </a:schemeClr>
              </a:solidFill>
              <a:latin typeface="Calibri" panose="020F0502020204030204" pitchFamily="34" charset="0"/>
            </a:endParaRPr>
          </a:p>
          <a:p>
            <a:r>
              <a:rPr lang="en-US" altLang="en-US" b="1" dirty="0" err="1">
                <a:ln/>
                <a:solidFill>
                  <a:schemeClr val="accent6">
                    <a:lumMod val="75000"/>
                  </a:schemeClr>
                </a:solidFill>
                <a:latin typeface="Calibri" panose="020F0502020204030204" pitchFamily="34" charset="0"/>
              </a:rPr>
              <a:t>Formasi</a:t>
            </a:r>
            <a:r>
              <a:rPr lang="en-US" altLang="en-US" b="1" dirty="0">
                <a:ln/>
                <a:solidFill>
                  <a:schemeClr val="accent6">
                    <a:lumMod val="75000"/>
                  </a:schemeClr>
                </a:solidFill>
                <a:latin typeface="Calibri" panose="020F0502020204030204" pitchFamily="34" charset="0"/>
              </a:rPr>
              <a:t> pronuclei </a:t>
            </a:r>
            <a:r>
              <a:rPr lang="en-US" altLang="en-US" b="1" dirty="0" err="1">
                <a:ln/>
                <a:solidFill>
                  <a:schemeClr val="accent6">
                    <a:lumMod val="75000"/>
                  </a:schemeClr>
                </a:solidFill>
                <a:latin typeface="Calibri" panose="020F0502020204030204" pitchFamily="34" charset="0"/>
              </a:rPr>
              <a:t>laki-laki</a:t>
            </a:r>
            <a:r>
              <a:rPr lang="en-US" altLang="en-US" b="1" dirty="0">
                <a:ln/>
                <a:solidFill>
                  <a:schemeClr val="accent6">
                    <a:lumMod val="75000"/>
                  </a:schemeClr>
                </a:solidFill>
                <a:latin typeface="Calibri" panose="020F0502020204030204" pitchFamily="34" charset="0"/>
              </a:rPr>
              <a:t> </a:t>
            </a:r>
            <a:r>
              <a:rPr lang="en-US" altLang="en-US" b="1" dirty="0" err="1">
                <a:ln/>
                <a:solidFill>
                  <a:schemeClr val="accent6">
                    <a:lumMod val="75000"/>
                  </a:schemeClr>
                </a:solidFill>
                <a:latin typeface="Calibri" panose="020F0502020204030204" pitchFamily="34" charset="0"/>
              </a:rPr>
              <a:t>atau</a:t>
            </a:r>
            <a:r>
              <a:rPr lang="en-US" altLang="en-US" b="1" dirty="0">
                <a:ln/>
                <a:solidFill>
                  <a:schemeClr val="accent6">
                    <a:lumMod val="75000"/>
                  </a:schemeClr>
                </a:solidFill>
                <a:latin typeface="Calibri" panose="020F0502020204030204" pitchFamily="34" charset="0"/>
              </a:rPr>
              <a:t> </a:t>
            </a:r>
            <a:r>
              <a:rPr lang="en-US" altLang="en-US" b="1" dirty="0" err="1">
                <a:ln/>
                <a:solidFill>
                  <a:schemeClr val="accent6">
                    <a:lumMod val="75000"/>
                  </a:schemeClr>
                </a:solidFill>
                <a:latin typeface="Calibri" panose="020F0502020204030204" pitchFamily="34" charset="0"/>
              </a:rPr>
              <a:t>perempuan</a:t>
            </a:r>
            <a:endParaRPr lang="en-US" altLang="en-US" b="1" dirty="0">
              <a:ln/>
              <a:solidFill>
                <a:schemeClr val="accent6">
                  <a:lumMod val="75000"/>
                </a:schemeClr>
              </a:solidFill>
              <a:latin typeface="Calibri" panose="020F0502020204030204" pitchFamily="34" charset="0"/>
            </a:endParaRPr>
          </a:p>
          <a:p>
            <a:endParaRPr lang="en-US" altLang="en-US" b="1" dirty="0">
              <a:ln/>
              <a:solidFill>
                <a:schemeClr val="accent6">
                  <a:lumMod val="75000"/>
                </a:schemeClr>
              </a:solidFill>
              <a:latin typeface="Calibri" panose="020F0502020204030204" pitchFamily="34" charset="0"/>
            </a:endParaRPr>
          </a:p>
          <a:p>
            <a:r>
              <a:rPr lang="en-US" altLang="en-US" b="1" dirty="0" err="1">
                <a:ln/>
                <a:solidFill>
                  <a:schemeClr val="accent6">
                    <a:lumMod val="75000"/>
                  </a:schemeClr>
                </a:solidFill>
                <a:latin typeface="Calibri" panose="020F0502020204030204" pitchFamily="34" charset="0"/>
              </a:rPr>
              <a:t>Dekondensasi</a:t>
            </a:r>
            <a:r>
              <a:rPr lang="en-US" altLang="en-US" b="1" dirty="0">
                <a:ln/>
                <a:solidFill>
                  <a:schemeClr val="accent6">
                    <a:lumMod val="75000"/>
                  </a:schemeClr>
                </a:solidFill>
                <a:latin typeface="Calibri" panose="020F0502020204030204" pitchFamily="34" charset="0"/>
              </a:rPr>
              <a:t> </a:t>
            </a:r>
            <a:r>
              <a:rPr lang="en-US" altLang="en-US" b="1" dirty="0" err="1">
                <a:ln/>
                <a:solidFill>
                  <a:schemeClr val="accent6">
                    <a:lumMod val="75000"/>
                  </a:schemeClr>
                </a:solidFill>
                <a:latin typeface="Calibri" panose="020F0502020204030204" pitchFamily="34" charset="0"/>
              </a:rPr>
              <a:t>kromosom</a:t>
            </a:r>
            <a:r>
              <a:rPr lang="en-US" altLang="en-US" b="1" dirty="0">
                <a:ln/>
                <a:solidFill>
                  <a:schemeClr val="accent6">
                    <a:lumMod val="75000"/>
                  </a:schemeClr>
                </a:solidFill>
                <a:latin typeface="Calibri" panose="020F0502020204030204" pitchFamily="34" charset="0"/>
              </a:rPr>
              <a:t> </a:t>
            </a:r>
            <a:r>
              <a:rPr lang="en-US" altLang="en-US" b="1" dirty="0" err="1">
                <a:ln/>
                <a:solidFill>
                  <a:schemeClr val="accent6">
                    <a:lumMod val="75000"/>
                  </a:schemeClr>
                </a:solidFill>
                <a:latin typeface="Calibri" panose="020F0502020204030204" pitchFamily="34" charset="0"/>
              </a:rPr>
              <a:t>laki-laki</a:t>
            </a:r>
            <a:endParaRPr lang="en-US" altLang="en-US" b="1" dirty="0">
              <a:ln/>
              <a:solidFill>
                <a:schemeClr val="accent6">
                  <a:lumMod val="75000"/>
                </a:schemeClr>
              </a:solidFill>
              <a:latin typeface="Calibri" panose="020F0502020204030204" pitchFamily="34" charset="0"/>
            </a:endParaRPr>
          </a:p>
          <a:p>
            <a:r>
              <a:rPr lang="en-US" altLang="en-US" b="1" dirty="0" err="1">
                <a:ln/>
                <a:solidFill>
                  <a:schemeClr val="accent6">
                    <a:lumMod val="75000"/>
                  </a:schemeClr>
                </a:solidFill>
                <a:latin typeface="Calibri" panose="020F0502020204030204" pitchFamily="34" charset="0"/>
              </a:rPr>
              <a:t>Fusi</a:t>
            </a:r>
            <a:r>
              <a:rPr lang="en-US" altLang="en-US" b="1" dirty="0">
                <a:ln/>
                <a:solidFill>
                  <a:schemeClr val="accent6">
                    <a:lumMod val="75000"/>
                  </a:schemeClr>
                </a:solidFill>
                <a:latin typeface="Calibri" panose="020F0502020204030204" pitchFamily="34" charset="0"/>
              </a:rPr>
              <a:t> pronuclei</a:t>
            </a:r>
          </a:p>
          <a:p>
            <a:endParaRPr lang="en-US" altLang="en-US" b="1" dirty="0">
              <a:ln/>
              <a:solidFill>
                <a:schemeClr val="accent6">
                  <a:lumMod val="75000"/>
                </a:schemeClr>
              </a:solidFill>
              <a:latin typeface="Calibri" panose="020F0502020204030204" pitchFamily="34" charset="0"/>
            </a:endParaRPr>
          </a:p>
          <a:p>
            <a:r>
              <a:rPr lang="en-US" altLang="en-US" b="1" dirty="0">
                <a:ln/>
                <a:solidFill>
                  <a:schemeClr val="accent6">
                    <a:lumMod val="75000"/>
                  </a:schemeClr>
                </a:solidFill>
                <a:latin typeface="Calibri" panose="020F0502020204030204" pitchFamily="34" charset="0"/>
              </a:rPr>
              <a:t>Zygote</a:t>
            </a:r>
          </a:p>
          <a:p>
            <a:endParaRPr lang="en-US" altLang="en-US" b="1" dirty="0">
              <a:ln/>
              <a:solidFill>
                <a:schemeClr val="accent4"/>
              </a:solidFill>
              <a:latin typeface="Calibri" panose="020F0502020204030204" pitchFamily="34" charset="0"/>
            </a:endParaRPr>
          </a:p>
        </p:txBody>
      </p:sp>
      <p:pic>
        <p:nvPicPr>
          <p:cNvPr id="10243" name="Picture 4">
            <a:extLst>
              <a:ext uri="{FF2B5EF4-FFF2-40B4-BE49-F238E27FC236}">
                <a16:creationId xmlns:a16="http://schemas.microsoft.com/office/drawing/2014/main" id="{FF0FD067-ED65-4FD8-91CB-C27D44A78DFD}"/>
              </a:ext>
            </a:extLst>
          </p:cNvPr>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304801" y="1674624"/>
            <a:ext cx="4495800" cy="458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5">
            <a:extLst>
              <a:ext uri="{FF2B5EF4-FFF2-40B4-BE49-F238E27FC236}">
                <a16:creationId xmlns:a16="http://schemas.microsoft.com/office/drawing/2014/main" id="{E5370137-335B-4C1C-8A04-03B33EA67FC7}"/>
              </a:ext>
            </a:extLst>
          </p:cNvPr>
          <p:cNvSpPr>
            <a:spLocks noGrp="1" noChangeArrowheads="1"/>
          </p:cNvSpPr>
          <p:nvPr>
            <p:ph type="title"/>
          </p:nvPr>
        </p:nvSpPr>
        <p:spPr>
          <a:xfrm>
            <a:off x="609600" y="381000"/>
            <a:ext cx="7772400" cy="838200"/>
          </a:xfrm>
        </p:spPr>
        <p:txBody>
          <a:bodyPr/>
          <a:lstStyle/>
          <a:p>
            <a:r>
              <a:rPr lang="en-US" altLang="en-US" dirty="0" err="1">
                <a:solidFill>
                  <a:schemeClr val="tx1"/>
                </a:solidFill>
                <a:ea typeface="ＭＳ Ｐゴシック" panose="020B0600070205080204" pitchFamily="34" charset="-128"/>
              </a:rPr>
              <a:t>Fertilisasi</a:t>
            </a:r>
            <a:endParaRPr lang="en-US" altLang="en-US" dirty="0">
              <a:solidFill>
                <a:schemeClr val="tx1"/>
              </a:solidFill>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465D069-FE22-4070-87FB-B0BB9C940CCD}"/>
              </a:ext>
            </a:extLst>
          </p:cNvPr>
          <p:cNvSpPr>
            <a:spLocks noGrp="1" noChangeArrowheads="1"/>
          </p:cNvSpPr>
          <p:nvPr>
            <p:ph type="title"/>
          </p:nvPr>
        </p:nvSpPr>
        <p:spPr/>
        <p:txBody>
          <a:bodyPr/>
          <a:lstStyle/>
          <a:p>
            <a:pPr eaLnBrk="1" hangingPunct="1">
              <a:defRPr/>
            </a:pPr>
            <a:r>
              <a:rPr lang="en-US" dirty="0" err="1">
                <a:latin typeface="+mn-lt"/>
              </a:rPr>
              <a:t>Minggu</a:t>
            </a:r>
            <a:r>
              <a:rPr lang="en-US" dirty="0">
                <a:latin typeface="+mn-lt"/>
              </a:rPr>
              <a:t> 1:  </a:t>
            </a:r>
            <a:r>
              <a:rPr lang="en-US" dirty="0" err="1">
                <a:latin typeface="+mn-lt"/>
              </a:rPr>
              <a:t>hari</a:t>
            </a:r>
            <a:r>
              <a:rPr lang="en-US" dirty="0">
                <a:latin typeface="+mn-lt"/>
              </a:rPr>
              <a:t> 1-6</a:t>
            </a:r>
          </a:p>
        </p:txBody>
      </p:sp>
      <p:sp>
        <p:nvSpPr>
          <p:cNvPr id="18435" name="Rectangle 3">
            <a:extLst>
              <a:ext uri="{FF2B5EF4-FFF2-40B4-BE49-F238E27FC236}">
                <a16:creationId xmlns:a16="http://schemas.microsoft.com/office/drawing/2014/main" id="{4AD82744-4DE8-4949-B3A7-B2525FE9D614}"/>
              </a:ext>
            </a:extLst>
          </p:cNvPr>
          <p:cNvSpPr>
            <a:spLocks noGrp="1" noChangeArrowheads="1"/>
          </p:cNvSpPr>
          <p:nvPr>
            <p:ph idx="1"/>
          </p:nvPr>
        </p:nvSpPr>
        <p:spPr/>
        <p:txBody>
          <a:bodyPr/>
          <a:lstStyle/>
          <a:p>
            <a:pPr eaLnBrk="1" hangingPunct="1">
              <a:defRPr/>
            </a:pPr>
            <a:r>
              <a:rPr lang="en-US" dirty="0" err="1">
                <a:latin typeface="+mn-lt"/>
              </a:rPr>
              <a:t>Fertilisasi</a:t>
            </a:r>
            <a:r>
              <a:rPr lang="en-US" dirty="0">
                <a:latin typeface="+mn-lt"/>
              </a:rPr>
              <a:t>, </a:t>
            </a:r>
            <a:r>
              <a:rPr lang="en-US" dirty="0" err="1">
                <a:latin typeface="+mn-lt"/>
              </a:rPr>
              <a:t>hari</a:t>
            </a:r>
            <a:r>
              <a:rPr lang="en-US" dirty="0">
                <a:latin typeface="+mn-lt"/>
              </a:rPr>
              <a:t> 1</a:t>
            </a:r>
          </a:p>
          <a:p>
            <a:pPr eaLnBrk="1" hangingPunct="1">
              <a:defRPr/>
            </a:pPr>
            <a:r>
              <a:rPr lang="en-US" dirty="0" err="1"/>
              <a:t>Membelah</a:t>
            </a:r>
            <a:r>
              <a:rPr lang="en-US" dirty="0">
                <a:latin typeface="+mn-lt"/>
              </a:rPr>
              <a:t>, </a:t>
            </a:r>
            <a:r>
              <a:rPr lang="en-US" dirty="0" err="1">
                <a:latin typeface="+mn-lt"/>
              </a:rPr>
              <a:t>hari</a:t>
            </a:r>
            <a:r>
              <a:rPr lang="en-US" dirty="0">
                <a:latin typeface="+mn-lt"/>
              </a:rPr>
              <a:t> 2-3</a:t>
            </a:r>
          </a:p>
          <a:p>
            <a:pPr eaLnBrk="1" hangingPunct="1">
              <a:defRPr/>
            </a:pPr>
            <a:r>
              <a:rPr lang="en-US" dirty="0" err="1"/>
              <a:t>Menjadi</a:t>
            </a:r>
            <a:r>
              <a:rPr lang="en-US" dirty="0"/>
              <a:t> </a:t>
            </a:r>
            <a:r>
              <a:rPr lang="en-US" dirty="0" err="1"/>
              <a:t>padat</a:t>
            </a:r>
            <a:r>
              <a:rPr lang="en-US" dirty="0"/>
              <a:t> </a:t>
            </a:r>
            <a:r>
              <a:rPr lang="en-US" dirty="0">
                <a:latin typeface="+mn-lt"/>
              </a:rPr>
              <a:t>, </a:t>
            </a:r>
            <a:r>
              <a:rPr lang="en-US" dirty="0" err="1">
                <a:latin typeface="+mn-lt"/>
              </a:rPr>
              <a:t>hari</a:t>
            </a:r>
            <a:r>
              <a:rPr lang="en-US" dirty="0">
                <a:latin typeface="+mn-lt"/>
              </a:rPr>
              <a:t> 3</a:t>
            </a:r>
          </a:p>
          <a:p>
            <a:pPr eaLnBrk="1" hangingPunct="1">
              <a:defRPr/>
            </a:pPr>
            <a:r>
              <a:rPr lang="en-US" dirty="0" err="1">
                <a:latin typeface="+mn-lt"/>
              </a:rPr>
              <a:t>Pembentukan</a:t>
            </a:r>
            <a:r>
              <a:rPr lang="en-US" dirty="0">
                <a:latin typeface="+mn-lt"/>
              </a:rPr>
              <a:t> blastocyst, </a:t>
            </a:r>
            <a:r>
              <a:rPr lang="en-US" dirty="0" err="1"/>
              <a:t>hari</a:t>
            </a:r>
            <a:r>
              <a:rPr lang="en-US" dirty="0">
                <a:latin typeface="+mn-lt"/>
              </a:rPr>
              <a:t> 4</a:t>
            </a:r>
          </a:p>
          <a:p>
            <a:pPr eaLnBrk="1" hangingPunct="1">
              <a:defRPr/>
            </a:pPr>
            <a:r>
              <a:rPr lang="en-US" dirty="0" err="1">
                <a:latin typeface="+mn-lt"/>
              </a:rPr>
              <a:t>Akhir</a:t>
            </a:r>
            <a:r>
              <a:rPr lang="en-US" dirty="0">
                <a:latin typeface="+mn-lt"/>
              </a:rPr>
              <a:t> </a:t>
            </a:r>
            <a:r>
              <a:rPr lang="en-US" dirty="0" err="1">
                <a:latin typeface="+mn-lt"/>
              </a:rPr>
              <a:t>implantasi</a:t>
            </a:r>
            <a:r>
              <a:rPr lang="en-US" dirty="0">
                <a:latin typeface="+mn-lt"/>
              </a:rPr>
              <a:t>, </a:t>
            </a:r>
            <a:r>
              <a:rPr lang="en-US" dirty="0" err="1">
                <a:latin typeface="+mn-lt"/>
              </a:rPr>
              <a:t>hari</a:t>
            </a:r>
            <a:r>
              <a:rPr lang="en-US" dirty="0">
                <a:latin typeface="+mn-lt"/>
              </a:rPr>
              <a:t> 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E4BADC73-B55A-4A8E-8710-1B774772892B}"/>
              </a:ext>
            </a:extLst>
          </p:cNvPr>
          <p:cNvSpPr>
            <a:spLocks noChangeArrowheads="1"/>
          </p:cNvSpPr>
          <p:nvPr/>
        </p:nvSpPr>
        <p:spPr bwMode="auto">
          <a:xfrm>
            <a:off x="6019800" y="1828800"/>
            <a:ext cx="3124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dirty="0" err="1">
                <a:latin typeface="Calibri" panose="020F0502020204030204" pitchFamily="34" charset="0"/>
                <a:cs typeface="Calibri" panose="020F0502020204030204" pitchFamily="34" charset="0"/>
              </a:rPr>
              <a:t>Telur</a:t>
            </a:r>
            <a:r>
              <a:rPr lang="en-US" altLang="en-US" dirty="0">
                <a:latin typeface="Calibri" panose="020F0502020204030204" pitchFamily="34" charset="0"/>
                <a:cs typeface="Calibri" panose="020F0502020204030204" pitchFamily="34" charset="0"/>
              </a:rPr>
              <a:t> yang </a:t>
            </a:r>
            <a:r>
              <a:rPr lang="en-US" altLang="en-US" dirty="0" err="1">
                <a:latin typeface="Calibri" panose="020F0502020204030204" pitchFamily="34" charset="0"/>
                <a:cs typeface="Calibri" panose="020F0502020204030204" pitchFamily="34" charset="0"/>
              </a:rPr>
              <a:t>dibuahi</a:t>
            </a:r>
            <a:r>
              <a:rPr lang="en-US" altLang="en-US" dirty="0">
                <a:latin typeface="Calibri" panose="020F0502020204030204" pitchFamily="34" charset="0"/>
                <a:cs typeface="Calibri" panose="020F0502020204030204" pitchFamily="34" charset="0"/>
              </a:rPr>
              <a:t> (fertilized)</a:t>
            </a:r>
          </a:p>
          <a:p>
            <a:r>
              <a:rPr lang="en-US" altLang="en-US" dirty="0">
                <a:latin typeface="Calibri" panose="020F0502020204030204" pitchFamily="34" charset="0"/>
                <a:cs typeface="Calibri" panose="020F0502020204030204" pitchFamily="34" charset="0"/>
              </a:rPr>
              <a:t>2 </a:t>
            </a:r>
            <a:r>
              <a:rPr lang="en-US" altLang="en-US" dirty="0" err="1">
                <a:latin typeface="Calibri" panose="020F0502020204030204" pitchFamily="34" charset="0"/>
                <a:cs typeface="Calibri" panose="020F0502020204030204" pitchFamily="34" charset="0"/>
              </a:rPr>
              <a:t>kutub</a:t>
            </a:r>
            <a:endParaRPr lang="en-US" altLang="en-US"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2 pronuclei</a:t>
            </a:r>
          </a:p>
          <a:p>
            <a:endParaRPr lang="en-US" altLang="en-US"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Hari 1</a:t>
            </a:r>
          </a:p>
          <a:p>
            <a:r>
              <a:rPr lang="en-US" altLang="en-US" dirty="0">
                <a:latin typeface="Calibri" panose="020F0502020204030204" pitchFamily="34" charset="0"/>
                <a:cs typeface="Calibri" panose="020F0502020204030204" pitchFamily="34" charset="0"/>
              </a:rPr>
              <a:t>0.1 mm</a:t>
            </a:r>
          </a:p>
        </p:txBody>
      </p:sp>
      <p:pic>
        <p:nvPicPr>
          <p:cNvPr id="12291" name="Picture 4">
            <a:extLst>
              <a:ext uri="{FF2B5EF4-FFF2-40B4-BE49-F238E27FC236}">
                <a16:creationId xmlns:a16="http://schemas.microsoft.com/office/drawing/2014/main" id="{D9B22756-4B3B-424A-93F5-272080A11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47" r="9796" b="7912"/>
          <a:stretch>
            <a:fillRect/>
          </a:stretch>
        </p:blipFill>
        <p:spPr bwMode="auto">
          <a:xfrm>
            <a:off x="609600" y="1367267"/>
            <a:ext cx="4724400" cy="485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1">
            <a:extLst>
              <a:ext uri="{FF2B5EF4-FFF2-40B4-BE49-F238E27FC236}">
                <a16:creationId xmlns:a16="http://schemas.microsoft.com/office/drawing/2014/main" id="{BFB502DB-F650-4706-85F2-77130006C3F6}"/>
              </a:ext>
            </a:extLst>
          </p:cNvPr>
          <p:cNvSpPr txBox="1">
            <a:spLocks noChangeArrowheads="1"/>
          </p:cNvSpPr>
          <p:nvPr/>
        </p:nvSpPr>
        <p:spPr bwMode="auto">
          <a:xfrm>
            <a:off x="228600" y="60257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r>
              <a:rPr lang="en-US" altLang="en-US" sz="3600" dirty="0" err="1">
                <a:latin typeface="Calibri" panose="020F0502020204030204" pitchFamily="34" charset="0"/>
                <a:cs typeface="Calibri" panose="020F0502020204030204" pitchFamily="34" charset="0"/>
              </a:rPr>
              <a:t>Fertilisasi</a:t>
            </a:r>
            <a:r>
              <a:rPr lang="en-US" altLang="en-US" sz="3600" dirty="0">
                <a:latin typeface="Calibri" panose="020F0502020204030204" pitchFamily="34" charset="0"/>
                <a:cs typeface="Calibri" panose="020F0502020204030204" pitchFamily="34" charset="0"/>
              </a:rPr>
              <a:t> </a:t>
            </a:r>
            <a:r>
              <a:rPr lang="en-US" altLang="en-US" sz="3600" dirty="0" err="1">
                <a:latin typeface="Calibri" panose="020F0502020204030204" pitchFamily="34" charset="0"/>
                <a:cs typeface="Calibri" panose="020F0502020204030204" pitchFamily="34" charset="0"/>
              </a:rPr>
              <a:t>telur</a:t>
            </a:r>
            <a:r>
              <a:rPr lang="en-US" altLang="en-US" sz="3600" dirty="0">
                <a:latin typeface="Calibri" panose="020F0502020204030204" pitchFamily="34" charset="0"/>
                <a:cs typeface="Calibri" panose="020F0502020204030204" pitchFamily="34" charset="0"/>
              </a:rPr>
              <a:t>(zygote)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1361F79-66D3-4200-BB50-B4B0393E7E6C}"/>
              </a:ext>
            </a:extLst>
          </p:cNvPr>
          <p:cNvSpPr>
            <a:spLocks noGrp="1" noChangeArrowheads="1"/>
          </p:cNvSpPr>
          <p:nvPr>
            <p:ph type="title"/>
          </p:nvPr>
        </p:nvSpPr>
        <p:spPr>
          <a:xfrm>
            <a:off x="0" y="609600"/>
            <a:ext cx="9144000" cy="1143000"/>
          </a:xfrm>
        </p:spPr>
        <p:txBody>
          <a:bodyPr/>
          <a:lstStyle/>
          <a:p>
            <a:pPr eaLnBrk="1" hangingPunct="1"/>
            <a:r>
              <a:rPr lang="en-US" altLang="en-US" sz="4000" b="1" dirty="0" err="1">
                <a:ea typeface="ＭＳ Ｐゴシック" panose="020B0600070205080204" pitchFamily="34" charset="-128"/>
              </a:rPr>
              <a:t>Pembelahan</a:t>
            </a:r>
            <a:endParaRPr lang="en-US" altLang="en-US" b="1" dirty="0">
              <a:ea typeface="ＭＳ Ｐゴシック" panose="020B0600070205080204" pitchFamily="34" charset="-128"/>
            </a:endParaRPr>
          </a:p>
        </p:txBody>
      </p:sp>
      <p:pic>
        <p:nvPicPr>
          <p:cNvPr id="13315" name="Picture 3">
            <a:extLst>
              <a:ext uri="{FF2B5EF4-FFF2-40B4-BE49-F238E27FC236}">
                <a16:creationId xmlns:a16="http://schemas.microsoft.com/office/drawing/2014/main" id="{9733B3BB-5DFA-47B8-AF13-B0C203A473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3136" t="9367" r="13136" b="9367"/>
          <a:stretch>
            <a:fillRect/>
          </a:stretch>
        </p:blipFill>
        <p:spPr bwMode="auto">
          <a:xfrm>
            <a:off x="351064" y="2323306"/>
            <a:ext cx="3847104" cy="301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a:extLst>
              <a:ext uri="{FF2B5EF4-FFF2-40B4-BE49-F238E27FC236}">
                <a16:creationId xmlns:a16="http://schemas.microsoft.com/office/drawing/2014/main" id="{A78F6283-CE04-4563-A305-9386529E9B86}"/>
              </a:ext>
            </a:extLst>
          </p:cNvPr>
          <p:cNvSpPr>
            <a:spLocks noChangeArrowheads="1"/>
          </p:cNvSpPr>
          <p:nvPr/>
        </p:nvSpPr>
        <p:spPr bwMode="auto">
          <a:xfrm>
            <a:off x="4438650" y="1447800"/>
            <a:ext cx="44767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Pembelahan</a:t>
            </a:r>
            <a:r>
              <a:rPr lang="en-US" altLang="en-US" dirty="0">
                <a:latin typeface="Calibri" panose="020F0502020204030204" pitchFamily="34" charset="0"/>
                <a:cs typeface="Calibri" panose="020F0502020204030204" pitchFamily="34" charset="0"/>
              </a:rPr>
              <a:t> = </a:t>
            </a:r>
            <a:r>
              <a:rPr lang="en-US" altLang="en-US" dirty="0" err="1">
                <a:latin typeface="Calibri" panose="020F0502020204030204" pitchFamily="34" charset="0"/>
                <a:cs typeface="Calibri" panose="020F0502020204030204" pitchFamily="34" charset="0"/>
              </a:rPr>
              <a:t>Sel</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terbelah</a:t>
            </a:r>
            <a:endParaRPr lang="en-US" altLang="en-US" dirty="0">
              <a:latin typeface="Calibri" panose="020F0502020204030204" pitchFamily="34" charset="0"/>
              <a:cs typeface="Calibri" panose="020F0502020204030204" pitchFamily="34" charset="0"/>
            </a:endParaRPr>
          </a:p>
          <a:p>
            <a:endParaRPr lang="en-US" altLang="en-US"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Tujuan</a:t>
            </a:r>
            <a:r>
              <a:rPr lang="en-US" altLang="en-US" dirty="0">
                <a:latin typeface="Calibri" panose="020F0502020204030204" pitchFamily="34" charset="0"/>
                <a:cs typeface="Calibri" panose="020F0502020204030204" pitchFamily="34" charset="0"/>
              </a:rPr>
              <a:t> :  zygote  </a:t>
            </a:r>
            <a:r>
              <a:rPr lang="en-US" altLang="en-US" dirty="0" err="1">
                <a:latin typeface="Calibri" panose="020F0502020204030204" pitchFamily="34" charset="0"/>
                <a:cs typeface="Calibri" panose="020F0502020204030204" pitchFamily="34" charset="0"/>
              </a:rPr>
              <a:t>uniselluler</a:t>
            </a:r>
            <a:endParaRPr lang="en-US" altLang="en-US"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menjadi</a:t>
            </a:r>
            <a:r>
              <a:rPr lang="en-US" altLang="en-US" dirty="0">
                <a:latin typeface="Calibri" panose="020F0502020204030204" pitchFamily="34" charset="0"/>
                <a:cs typeface="Calibri" panose="020F0502020204030204" pitchFamily="34" charset="0"/>
              </a:rPr>
              <a:t> embryo </a:t>
            </a:r>
            <a:r>
              <a:rPr lang="en-US" altLang="en-US" dirty="0" err="1">
                <a:latin typeface="Calibri" panose="020F0502020204030204" pitchFamily="34" charset="0"/>
                <a:cs typeface="Calibri" panose="020F0502020204030204" pitchFamily="34" charset="0"/>
              </a:rPr>
              <a:t>multiselluler</a:t>
            </a:r>
            <a:endParaRPr lang="en-US" altLang="en-US"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Pembelahan</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sangat</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lambat</a:t>
            </a:r>
            <a:r>
              <a:rPr lang="en-US" altLang="en-US" dirty="0">
                <a:latin typeface="Calibri" panose="020F0502020204030204" pitchFamily="34" charset="0"/>
                <a:cs typeface="Calibri" panose="020F0502020204030204" pitchFamily="34" charset="0"/>
              </a:rPr>
              <a:t> :  12 - 24h </a:t>
            </a:r>
            <a:r>
              <a:rPr lang="en-US" altLang="en-US" dirty="0" err="1">
                <a:latin typeface="Calibri" panose="020F0502020204030204" pitchFamily="34" charset="0"/>
                <a:cs typeface="Calibri" panose="020F0502020204030204" pitchFamily="34" charset="0"/>
              </a:rPr>
              <a:t>masing-masing</a:t>
            </a:r>
            <a:endParaRPr lang="en-US" altLang="en-US"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Tidak</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ada</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pertumbuhan</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embrio</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tetap</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bertahan</a:t>
            </a:r>
            <a:r>
              <a:rPr lang="en-US" altLang="en-US" dirty="0">
                <a:latin typeface="Calibri" panose="020F0502020204030204" pitchFamily="34" charset="0"/>
                <a:cs typeface="Calibri" panose="020F0502020204030204" pitchFamily="34" charset="0"/>
              </a:rPr>
              <a:t> pada  Diameter ~100 um</a:t>
            </a:r>
          </a:p>
          <a:p>
            <a:r>
              <a:rPr lang="en-US" altLang="en-US" dirty="0" err="1">
                <a:latin typeface="Calibri" panose="020F0502020204030204" pitchFamily="34" charset="0"/>
                <a:cs typeface="Calibri" panose="020F0502020204030204" pitchFamily="34" charset="0"/>
              </a:rPr>
              <a:t>Pembelahan</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dimulai</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setelah</a:t>
            </a:r>
            <a:r>
              <a:rPr lang="en-US" altLang="en-US" dirty="0">
                <a:latin typeface="Calibri" panose="020F0502020204030204" pitchFamily="34" charset="0"/>
                <a:cs typeface="Calibri" panose="020F0502020204030204" pitchFamily="34" charset="0"/>
              </a:rPr>
              <a:t> 24 jam </a:t>
            </a:r>
            <a:r>
              <a:rPr lang="en-US" altLang="en-US" dirty="0" err="1">
                <a:latin typeface="Calibri" panose="020F0502020204030204" pitchFamily="34" charset="0"/>
                <a:cs typeface="Calibri" panose="020F0502020204030204" pitchFamily="34" charset="0"/>
              </a:rPr>
              <a:t>fusi</a:t>
            </a:r>
            <a:r>
              <a:rPr lang="en-US" altLang="en-US" dirty="0">
                <a:latin typeface="Calibri" panose="020F0502020204030204" pitchFamily="34" charset="0"/>
                <a:cs typeface="Calibri" panose="020F0502020204030204" pitchFamily="34" charset="0"/>
              </a:rPr>
              <a:t> pronuclear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5F69B07-7B1D-4EBB-BABB-4F9B1051AD0B}"/>
              </a:ext>
            </a:extLst>
          </p:cNvPr>
          <p:cNvSpPr>
            <a:spLocks noGrp="1" noChangeArrowheads="1"/>
          </p:cNvSpPr>
          <p:nvPr>
            <p:ph type="title"/>
          </p:nvPr>
        </p:nvSpPr>
        <p:spPr>
          <a:xfrm>
            <a:off x="0" y="499188"/>
            <a:ext cx="9144000" cy="838200"/>
          </a:xfrm>
        </p:spPr>
        <p:txBody>
          <a:bodyPr/>
          <a:lstStyle/>
          <a:p>
            <a:r>
              <a:rPr lang="en-US" altLang="en-US" dirty="0" err="1">
                <a:ea typeface="ＭＳ Ｐゴシック" panose="020B0600070205080204" pitchFamily="34" charset="-128"/>
              </a:rPr>
              <a:t>Tahapan</a:t>
            </a:r>
            <a:r>
              <a:rPr lang="en-US" altLang="en-US" dirty="0">
                <a:ea typeface="ＭＳ Ｐゴシック" panose="020B0600070205080204" pitchFamily="34" charset="-128"/>
              </a:rPr>
              <a:t> </a:t>
            </a:r>
            <a:r>
              <a:rPr lang="en-US" altLang="en-US" dirty="0" err="1">
                <a:ea typeface="ＭＳ Ｐゴシック" panose="020B0600070205080204" pitchFamily="34" charset="-128"/>
              </a:rPr>
              <a:t>terbentuk</a:t>
            </a:r>
            <a:r>
              <a:rPr lang="en-US" altLang="en-US" dirty="0">
                <a:ea typeface="ＭＳ Ｐゴシック" panose="020B0600070205080204" pitchFamily="34" charset="-128"/>
              </a:rPr>
              <a:t> 2 </a:t>
            </a:r>
            <a:r>
              <a:rPr lang="en-US" altLang="en-US" dirty="0" err="1">
                <a:ea typeface="ＭＳ Ｐゴシック" panose="020B0600070205080204" pitchFamily="34" charset="-128"/>
              </a:rPr>
              <a:t>sel</a:t>
            </a:r>
            <a:endParaRPr lang="en-US" altLang="en-US" dirty="0">
              <a:ea typeface="ＭＳ Ｐゴシック" panose="020B0600070205080204" pitchFamily="34" charset="-128"/>
            </a:endParaRPr>
          </a:p>
        </p:txBody>
      </p:sp>
      <p:sp>
        <p:nvSpPr>
          <p:cNvPr id="14339" name="Rectangle 3">
            <a:extLst>
              <a:ext uri="{FF2B5EF4-FFF2-40B4-BE49-F238E27FC236}">
                <a16:creationId xmlns:a16="http://schemas.microsoft.com/office/drawing/2014/main" id="{8F908B29-BEFB-432E-8168-DE4698C898C8}"/>
              </a:ext>
            </a:extLst>
          </p:cNvPr>
          <p:cNvSpPr>
            <a:spLocks noChangeArrowheads="1"/>
          </p:cNvSpPr>
          <p:nvPr/>
        </p:nvSpPr>
        <p:spPr bwMode="auto">
          <a:xfrm>
            <a:off x="1697038" y="34512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latin typeface="Calibri" panose="020F0502020204030204" pitchFamily="34" charset="0"/>
              <a:cs typeface="Calibri" panose="020F0502020204030204" pitchFamily="34" charset="0"/>
            </a:endParaRPr>
          </a:p>
        </p:txBody>
      </p:sp>
      <p:sp>
        <p:nvSpPr>
          <p:cNvPr id="14340" name="Rectangle 5">
            <a:extLst>
              <a:ext uri="{FF2B5EF4-FFF2-40B4-BE49-F238E27FC236}">
                <a16:creationId xmlns:a16="http://schemas.microsoft.com/office/drawing/2014/main" id="{B19B3825-AEB0-4762-813F-E8AF7D575A1D}"/>
              </a:ext>
            </a:extLst>
          </p:cNvPr>
          <p:cNvSpPr>
            <a:spLocks noChangeArrowheads="1"/>
          </p:cNvSpPr>
          <p:nvPr/>
        </p:nvSpPr>
        <p:spPr bwMode="auto">
          <a:xfrm>
            <a:off x="304800" y="1524000"/>
            <a:ext cx="4267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dirty="0" err="1">
                <a:latin typeface="Calibri" panose="020F0502020204030204" pitchFamily="34" charset="0"/>
                <a:cs typeface="Calibri" panose="020F0502020204030204" pitchFamily="34" charset="0"/>
              </a:rPr>
              <a:t>Setiap</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sel</a:t>
            </a:r>
            <a:r>
              <a:rPr lang="en-US" altLang="en-US" dirty="0">
                <a:latin typeface="Calibri" panose="020F0502020204030204" pitchFamily="34" charset="0"/>
                <a:cs typeface="Calibri" panose="020F0502020204030204" pitchFamily="34" charset="0"/>
              </a:rPr>
              <a:t> = blastomeres</a:t>
            </a:r>
          </a:p>
          <a:p>
            <a:endParaRPr lang="en-US" altLang="en-US" dirty="0">
              <a:latin typeface="Calibri" panose="020F0502020204030204" pitchFamily="34" charset="0"/>
              <a:cs typeface="Calibri" panose="020F0502020204030204" pitchFamily="34" charset="0"/>
            </a:endParaRPr>
          </a:p>
          <a:p>
            <a:r>
              <a:rPr lang="en-US" altLang="en-US" dirty="0" err="1">
                <a:latin typeface="Calibri" panose="020F0502020204030204" pitchFamily="34" charset="0"/>
                <a:cs typeface="Calibri" panose="020F0502020204030204" pitchFamily="34" charset="0"/>
              </a:rPr>
              <a:t>Pembelahan</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tetap</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mempertahankan</a:t>
            </a:r>
            <a:r>
              <a:rPr lang="en-US" altLang="en-US" dirty="0">
                <a:latin typeface="Calibri" panose="020F0502020204030204" pitchFamily="34" charset="0"/>
                <a:cs typeface="Calibri" panose="020F0502020204030204" pitchFamily="34" charset="0"/>
              </a:rPr>
              <a:t> </a:t>
            </a:r>
          </a:p>
          <a:p>
            <a:r>
              <a:rPr lang="en-US" altLang="en-US" dirty="0">
                <a:latin typeface="Calibri" panose="020F0502020204030204" pitchFamily="34" charset="0"/>
                <a:cs typeface="Calibri" panose="020F0502020204030204" pitchFamily="34" charset="0"/>
              </a:rPr>
              <a:t>2N (diploid)</a:t>
            </a:r>
          </a:p>
          <a:p>
            <a:endParaRPr lang="en-US" altLang="en-US" dirty="0">
              <a:latin typeface="Calibri" panose="020F0502020204030204" pitchFamily="34" charset="0"/>
              <a:cs typeface="Calibri" panose="020F0502020204030204" pitchFamily="34" charset="0"/>
            </a:endParaRPr>
          </a:p>
          <a:p>
            <a:r>
              <a:rPr lang="en-US" altLang="en-US" dirty="0" err="1">
                <a:latin typeface="Calibri" panose="020F0502020204030204" pitchFamily="34" charset="0"/>
                <a:cs typeface="Calibri" panose="020F0502020204030204" pitchFamily="34" charset="0"/>
              </a:rPr>
              <a:t>Sel</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menjadi</a:t>
            </a: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kecil</a:t>
            </a:r>
            <a:endParaRPr lang="en-US" altLang="en-US" u="sng" dirty="0">
              <a:latin typeface="Calibri" panose="020F0502020204030204" pitchFamily="34" charset="0"/>
              <a:cs typeface="Calibri" panose="020F0502020204030204" pitchFamily="34" charset="0"/>
            </a:endParaRPr>
          </a:p>
          <a:p>
            <a:endParaRPr lang="en-US" altLang="en-US"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Blastomeres </a:t>
            </a:r>
            <a:r>
              <a:rPr lang="en-US" altLang="en-US" dirty="0" err="1">
                <a:latin typeface="Calibri" panose="020F0502020204030204" pitchFamily="34" charset="0"/>
                <a:cs typeface="Calibri" panose="020F0502020204030204" pitchFamily="34" charset="0"/>
              </a:rPr>
              <a:t>ekuivalen</a:t>
            </a:r>
            <a:r>
              <a:rPr lang="en-US" altLang="en-US" dirty="0">
                <a:latin typeface="Calibri" panose="020F0502020204030204" pitchFamily="34" charset="0"/>
                <a:cs typeface="Calibri" panose="020F0502020204030204" pitchFamily="34" charset="0"/>
              </a:rPr>
              <a:t> (aka totipotent).</a:t>
            </a:r>
          </a:p>
        </p:txBody>
      </p:sp>
      <p:pic>
        <p:nvPicPr>
          <p:cNvPr id="14341" name="Picture 6">
            <a:extLst>
              <a:ext uri="{FF2B5EF4-FFF2-40B4-BE49-F238E27FC236}">
                <a16:creationId xmlns:a16="http://schemas.microsoft.com/office/drawing/2014/main" id="{D8443B17-9FC9-4A5B-8311-1E57C97B8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8872" b="57130"/>
          <a:stretch>
            <a:fillRect/>
          </a:stretch>
        </p:blipFill>
        <p:spPr bwMode="auto">
          <a:xfrm>
            <a:off x="4572000" y="12192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a:extLst>
              <a:ext uri="{FF2B5EF4-FFF2-40B4-BE49-F238E27FC236}">
                <a16:creationId xmlns:a16="http://schemas.microsoft.com/office/drawing/2014/main" id="{A698F1AD-C8DB-4D87-B52A-3535BA266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275" y="1371600"/>
            <a:ext cx="2625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a:extLst>
              <a:ext uri="{FF2B5EF4-FFF2-40B4-BE49-F238E27FC236}">
                <a16:creationId xmlns:a16="http://schemas.microsoft.com/office/drawing/2014/main" id="{B3A242B7-97E0-42BD-B3DE-38549C321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191000"/>
            <a:ext cx="2590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 id="{181BFA7E-2E6B-4CE9-AE9B-A76D4AF840BD}" vid="{CB2ACEFC-D31A-45AB-9578-54FBBE40AD8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EU</Template>
  <TotalTime>1377</TotalTime>
  <Words>433</Words>
  <Application>Microsoft Office PowerPoint</Application>
  <PresentationFormat>On-screen Show (4:3)</PresentationFormat>
  <Paragraphs>90</Paragraphs>
  <Slides>19</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Arial Black</vt:lpstr>
      <vt:lpstr>Calibri</vt:lpstr>
      <vt:lpstr>Times</vt:lpstr>
      <vt:lpstr>EU</vt:lpstr>
      <vt:lpstr>Document</vt:lpstr>
      <vt:lpstr>Kuliah Teknologi Reproduksi 6 Fertilisasi</vt:lpstr>
      <vt:lpstr>PowerPoint Presentation</vt:lpstr>
      <vt:lpstr> 1.  Reaksi Acrosome Sperma berikatan dengan protein Zona Pellucida dan menginisiasi produksi enzim dari sperma yang akan melubangi zona pellucida.    2.  Reaksi Zona Ikatan sperma dan membrane sperma sel telur menginisiasi masuknya Ca+ ke telur dan telur melepaskan cortical granules untuk mengeblok sperma lain membuahi.     </vt:lpstr>
      <vt:lpstr>PowerPoint Presentation</vt:lpstr>
      <vt:lpstr>Fertilisasi</vt:lpstr>
      <vt:lpstr>Minggu 1:  hari 1-6</vt:lpstr>
      <vt:lpstr>PowerPoint Presentation</vt:lpstr>
      <vt:lpstr>Pembelahan</vt:lpstr>
      <vt:lpstr>Tahapan terbentuk 2 sel</vt:lpstr>
      <vt:lpstr>4 sel; pembelahan kedua</vt:lpstr>
      <vt:lpstr>Tahapan 8 sel Blastomeres tetap sama</vt:lpstr>
      <vt:lpstr>Embrio menuju penyatuan setelah tahap 8 sel: diferensiasi pertama</vt:lpstr>
      <vt:lpstr>Formasi blastocyst</vt:lpstr>
      <vt:lpstr>PowerPoint Presentation</vt:lpstr>
      <vt:lpstr>PowerPoint Presentation</vt:lpstr>
      <vt:lpstr>Kembar monozygot membelah saat tahap blastocyst</vt:lpstr>
      <vt:lpstr>“Hatching” blastocyst: penyiapan untuk implantasi</vt:lpstr>
      <vt:lpstr>Ectopic Implantation</vt:lpstr>
      <vt:lpstr>Tubal pregnancy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oshea</dc:creator>
  <cp:lastModifiedBy>Aroem Naroeni</cp:lastModifiedBy>
  <cp:revision>84</cp:revision>
  <cp:lastPrinted>2005-08-15T13:02:13Z</cp:lastPrinted>
  <dcterms:created xsi:type="dcterms:W3CDTF">2010-04-25T18:42:01Z</dcterms:created>
  <dcterms:modified xsi:type="dcterms:W3CDTF">2019-04-28T17:09:25Z</dcterms:modified>
</cp:coreProperties>
</file>