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2"/>
  </p:notesMasterIdLst>
  <p:sldIdLst>
    <p:sldId id="256" r:id="rId2"/>
    <p:sldId id="432" r:id="rId3"/>
    <p:sldId id="436" r:id="rId4"/>
    <p:sldId id="433" r:id="rId5"/>
    <p:sldId id="437" r:id="rId6"/>
    <p:sldId id="434" r:id="rId7"/>
    <p:sldId id="438" r:id="rId8"/>
    <p:sldId id="435" r:id="rId9"/>
    <p:sldId id="440" r:id="rId10"/>
    <p:sldId id="441"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12C5E-64CB-4BFC-9FA4-C5586DA2BE21}" type="datetimeFigureOut">
              <a:rPr lang="en-US" smtClean="0"/>
              <a:t>6/24/2019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444AA-D8C5-4325-A0E2-A2FC893C6973}" type="slidenum">
              <a:rPr lang="en-US" smtClean="0"/>
              <a:t>‹#›</a:t>
            </a:fld>
            <a:endParaRPr lang="en-US"/>
          </a:p>
        </p:txBody>
      </p:sp>
    </p:spTree>
    <p:extLst>
      <p:ext uri="{BB962C8B-B14F-4D97-AF65-F5344CB8AC3E}">
        <p14:creationId xmlns:p14="http://schemas.microsoft.com/office/powerpoint/2010/main" val="248991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E497DC2-23BF-4E9A-9B77-4657E4C1C644}" type="datetimeFigureOut">
              <a:rPr lang="en-US" smtClean="0"/>
              <a:t>6/24/2019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1C1236-4398-499D-9877-97982562A908}"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17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E497DC2-23BF-4E9A-9B77-4657E4C1C644}" type="datetimeFigureOut">
              <a:rPr lang="en-US" smtClean="0"/>
              <a:t>6/24/2019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1C1236-4398-499D-9877-97982562A908}"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92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E497DC2-23BF-4E9A-9B77-4657E4C1C644}" type="datetimeFigureOut">
              <a:rPr lang="en-US" smtClean="0"/>
              <a:t>6/24/2019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1C1236-4398-499D-9877-97982562A908}"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11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E497DC2-23BF-4E9A-9B77-4657E4C1C644}" type="datetimeFigureOut">
              <a:rPr lang="en-US" smtClean="0"/>
              <a:t>6/24/2019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1C1236-4398-499D-9877-97982562A908}"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83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E497DC2-23BF-4E9A-9B77-4657E4C1C644}" type="datetimeFigureOut">
              <a:rPr lang="en-US" smtClean="0"/>
              <a:t>6/24/2019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1C1236-4398-499D-9877-97982562A908}"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50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8E497DC2-23BF-4E9A-9B77-4657E4C1C644}" type="datetimeFigureOut">
              <a:rPr lang="en-US" smtClean="0"/>
              <a:t>6/24/2019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41C1236-4398-499D-9877-97982562A908}"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43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8E497DC2-23BF-4E9A-9B77-4657E4C1C644}" type="datetimeFigureOut">
              <a:rPr lang="en-US" smtClean="0"/>
              <a:t>6/24/2019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A41C1236-4398-499D-9877-97982562A908}" type="slidenum">
              <a:rPr lang="en-US" smtClean="0"/>
              <a:t>‹#›</a:t>
            </a:fld>
            <a:endParaRPr lang="en-US"/>
          </a:p>
        </p:txBody>
      </p:sp>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31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8E497DC2-23BF-4E9A-9B77-4657E4C1C644}" type="datetimeFigureOut">
              <a:rPr lang="en-US" smtClean="0"/>
              <a:t>6/24/2019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41C1236-4398-499D-9877-97982562A908}" type="slidenum">
              <a:rPr lang="en-US" smtClean="0"/>
              <a:t>‹#›</a:t>
            </a:fld>
            <a:endParaRPr 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3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E497DC2-23BF-4E9A-9B77-4657E4C1C644}" type="datetimeFigureOut">
              <a:rPr lang="en-US" smtClean="0"/>
              <a:t>6/24/2019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41C1236-4398-499D-9877-97982562A908}" type="slidenum">
              <a:rPr lang="en-US" smtClean="0"/>
              <a:t>‹#›</a:t>
            </a:fld>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83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E497DC2-23BF-4E9A-9B77-4657E4C1C644}" type="datetimeFigureOut">
              <a:rPr lang="en-US" smtClean="0"/>
              <a:t>6/24/2019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41C1236-4398-499D-9877-97982562A908}"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78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E497DC2-23BF-4E9A-9B77-4657E4C1C644}" type="datetimeFigureOut">
              <a:rPr lang="en-US" smtClean="0"/>
              <a:t>6/24/2019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41C1236-4398-499D-9877-97982562A908}"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84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8E497DC2-23BF-4E9A-9B77-4657E4C1C644}" type="datetimeFigureOut">
              <a:rPr lang="en-US" smtClean="0"/>
              <a:t>6/24/2019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fld id="{A41C1236-4398-499D-9877-97982562A908}" type="slidenum">
              <a:rPr lang="en-US" smtClean="0"/>
              <a:t>‹#›</a:t>
            </a:fld>
            <a:endParaRPr lang="en-US"/>
          </a:p>
        </p:txBody>
      </p:sp>
    </p:spTree>
    <p:extLst>
      <p:ext uri="{BB962C8B-B14F-4D97-AF65-F5344CB8AC3E}">
        <p14:creationId xmlns:p14="http://schemas.microsoft.com/office/powerpoint/2010/main" val="33869637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FD4E-AECB-4718-9B17-89EECEB0856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1567291-9DB0-4957-8EB7-A9126465A2BD}"/>
              </a:ext>
            </a:extLst>
          </p:cNvPr>
          <p:cNvSpPr>
            <a:spLocks noGrp="1"/>
          </p:cNvSpPr>
          <p:nvPr>
            <p:ph type="subTitle" idx="1"/>
          </p:nvPr>
        </p:nvSpPr>
        <p:spPr/>
        <p:txBody>
          <a:bodyPr/>
          <a:lstStyle/>
          <a:p>
            <a:endParaRPr lang="en-US"/>
          </a:p>
        </p:txBody>
      </p:sp>
      <p:pic>
        <p:nvPicPr>
          <p:cNvPr id="4" name="Picture 2" descr="C:\Users\arsil\Desktop\Smartcreative.jpg">
            <a:extLst>
              <a:ext uri="{FF2B5EF4-FFF2-40B4-BE49-F238E27FC236}">
                <a16:creationId xmlns:a16="http://schemas.microsoft.com/office/drawing/2014/main" id="{ABA0F068-E4EB-485B-AD59-5E96C453A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CB5A6453-F6E4-4346-ADC3-71067B9B87C1}"/>
              </a:ext>
            </a:extLst>
          </p:cNvPr>
          <p:cNvSpPr txBox="1">
            <a:spLocks/>
          </p:cNvSpPr>
          <p:nvPr/>
        </p:nvSpPr>
        <p:spPr bwMode="auto">
          <a:xfrm>
            <a:off x="3048000" y="35814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err="1"/>
              <a:t>Kuliah</a:t>
            </a:r>
            <a:r>
              <a:rPr lang="en-US" sz="3600" dirty="0"/>
              <a:t> </a:t>
            </a:r>
            <a:r>
              <a:rPr lang="en-US" sz="3600" dirty="0" err="1"/>
              <a:t>Teknologi</a:t>
            </a:r>
            <a:r>
              <a:rPr lang="en-US" sz="3600" dirty="0"/>
              <a:t> </a:t>
            </a:r>
            <a:r>
              <a:rPr lang="en-US" sz="3600" dirty="0" err="1"/>
              <a:t>Reproduksi</a:t>
            </a:r>
            <a:r>
              <a:rPr lang="en-US" sz="3600"/>
              <a:t> 8</a:t>
            </a:r>
            <a:br>
              <a:rPr lang="en-US" sz="3600" dirty="0"/>
            </a:br>
            <a:r>
              <a:rPr lang="en-US" sz="3600" dirty="0" err="1"/>
              <a:t>Fertilisasi</a:t>
            </a:r>
            <a:r>
              <a:rPr lang="en-US" sz="3600" dirty="0"/>
              <a:t> (2)</a:t>
            </a:r>
          </a:p>
        </p:txBody>
      </p:sp>
    </p:spTree>
    <p:extLst>
      <p:ext uri="{BB962C8B-B14F-4D97-AF65-F5344CB8AC3E}">
        <p14:creationId xmlns:p14="http://schemas.microsoft.com/office/powerpoint/2010/main" val="173097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D0B4-F729-45C1-A49C-DBAD2A72C774}"/>
              </a:ext>
            </a:extLst>
          </p:cNvPr>
          <p:cNvSpPr>
            <a:spLocks noGrp="1"/>
          </p:cNvSpPr>
          <p:nvPr>
            <p:ph type="title"/>
          </p:nvPr>
        </p:nvSpPr>
        <p:spPr/>
        <p:txBody>
          <a:bodyPr/>
          <a:lstStyle/>
          <a:p>
            <a:endParaRPr lang="en-US"/>
          </a:p>
        </p:txBody>
      </p:sp>
      <p:pic>
        <p:nvPicPr>
          <p:cNvPr id="5122" name="Picture 2" descr="Image result for miscarriage cause">
            <a:extLst>
              <a:ext uri="{FF2B5EF4-FFF2-40B4-BE49-F238E27FC236}">
                <a16:creationId xmlns:a16="http://schemas.microsoft.com/office/drawing/2014/main" id="{8692347A-06DC-495C-85E5-A7DB0BBAD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413"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67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2CFB-ED3B-40E5-8C0B-9A2D7D17316E}"/>
              </a:ext>
            </a:extLst>
          </p:cNvPr>
          <p:cNvSpPr>
            <a:spLocks noGrp="1"/>
          </p:cNvSpPr>
          <p:nvPr>
            <p:ph type="title"/>
          </p:nvPr>
        </p:nvSpPr>
        <p:spPr>
          <a:xfrm>
            <a:off x="379520" y="2230230"/>
            <a:ext cx="8384959" cy="2397540"/>
          </a:xfrm>
        </p:spPr>
        <p:txBody>
          <a:bodyPr/>
          <a:lstStyle/>
          <a:p>
            <a:pPr algn="l"/>
            <a:r>
              <a:rPr lang="en-US" sz="2400" b="1" dirty="0" err="1"/>
              <a:t>Kelainan</a:t>
            </a:r>
            <a:r>
              <a:rPr lang="en-US" sz="2400" b="1" dirty="0"/>
              <a:t> pada </a:t>
            </a:r>
            <a:r>
              <a:rPr lang="en-US" sz="2400" b="1" dirty="0" err="1"/>
              <a:t>Kehamilan</a:t>
            </a:r>
            <a:br>
              <a:rPr lang="en-US" sz="2400" b="1" dirty="0"/>
            </a:br>
            <a:r>
              <a:rPr lang="en-US" sz="2400" dirty="0" err="1"/>
              <a:t>Untuk</a:t>
            </a:r>
            <a:r>
              <a:rPr lang="en-US" sz="2400" dirty="0"/>
              <a:t> </a:t>
            </a:r>
            <a:r>
              <a:rPr lang="en-US" sz="2400" dirty="0" err="1"/>
              <a:t>meminimalkan</a:t>
            </a:r>
            <a:r>
              <a:rPr lang="en-US" sz="2400" dirty="0"/>
              <a:t> </a:t>
            </a:r>
            <a:r>
              <a:rPr lang="en-US" sz="2400" dirty="0" err="1"/>
              <a:t>risiko</a:t>
            </a:r>
            <a:r>
              <a:rPr lang="en-US" sz="2400" dirty="0"/>
              <a:t>, </a:t>
            </a:r>
            <a:r>
              <a:rPr lang="en-US" sz="2400" dirty="0" err="1"/>
              <a:t>ibu</a:t>
            </a:r>
            <a:r>
              <a:rPr lang="en-US" sz="2400" dirty="0"/>
              <a:t> </a:t>
            </a:r>
            <a:r>
              <a:rPr lang="en-US" sz="2400" dirty="0" err="1"/>
              <a:t>perlu</a:t>
            </a:r>
            <a:r>
              <a:rPr lang="en-US" sz="2400" dirty="0"/>
              <a:t> </a:t>
            </a:r>
            <a:r>
              <a:rPr lang="en-US" sz="2400" dirty="0" err="1"/>
              <a:t>tahu</a:t>
            </a:r>
            <a:r>
              <a:rPr lang="en-US" sz="2400" dirty="0"/>
              <a:t> </a:t>
            </a:r>
            <a:r>
              <a:rPr lang="en-US" sz="2400" dirty="0" err="1"/>
              <a:t>apa</a:t>
            </a:r>
            <a:r>
              <a:rPr lang="en-US" sz="2400" dirty="0"/>
              <a:t> </a:t>
            </a:r>
            <a:r>
              <a:rPr lang="en-US" sz="2400" dirty="0" err="1"/>
              <a:t>saja</a:t>
            </a:r>
            <a:r>
              <a:rPr lang="en-US" sz="2400" dirty="0"/>
              <a:t> </a:t>
            </a:r>
            <a:r>
              <a:rPr lang="en-US" sz="2400" dirty="0" err="1"/>
              <a:t>jenis</a:t>
            </a:r>
            <a:r>
              <a:rPr lang="en-US" sz="2400" dirty="0"/>
              <a:t> dan </a:t>
            </a:r>
            <a:r>
              <a:rPr lang="en-US" sz="2400" dirty="0" err="1"/>
              <a:t>ciri</a:t>
            </a:r>
            <a:r>
              <a:rPr lang="en-US" sz="2400" dirty="0"/>
              <a:t> </a:t>
            </a:r>
            <a:r>
              <a:rPr lang="en-US" sz="2400" dirty="0" err="1"/>
              <a:t>kelainan</a:t>
            </a:r>
            <a:r>
              <a:rPr lang="en-US" sz="2400" dirty="0"/>
              <a:t> pada </a:t>
            </a:r>
            <a:r>
              <a:rPr lang="en-US" sz="2400" dirty="0" err="1"/>
              <a:t>kehamilan</a:t>
            </a:r>
            <a:r>
              <a:rPr lang="en-US" sz="2400" dirty="0"/>
              <a:t>. </a:t>
            </a:r>
            <a:r>
              <a:rPr lang="en-US" sz="2400" dirty="0" err="1"/>
              <a:t>Berikut</a:t>
            </a:r>
            <a:r>
              <a:rPr lang="en-US" sz="2400" dirty="0"/>
              <a:t> </a:t>
            </a:r>
            <a:r>
              <a:rPr lang="en-US" sz="2400" dirty="0" err="1"/>
              <a:t>adalah</a:t>
            </a:r>
            <a:r>
              <a:rPr lang="en-US" sz="2400" dirty="0"/>
              <a:t> </a:t>
            </a:r>
            <a:r>
              <a:rPr lang="en-US" sz="2400" dirty="0" err="1"/>
              <a:t>beberapa</a:t>
            </a:r>
            <a:r>
              <a:rPr lang="en-US" sz="2400" dirty="0"/>
              <a:t> </a:t>
            </a:r>
            <a:r>
              <a:rPr lang="en-US" sz="2400" dirty="0" err="1"/>
              <a:t>jenis</a:t>
            </a:r>
            <a:r>
              <a:rPr lang="en-US" sz="2400" dirty="0"/>
              <a:t> </a:t>
            </a:r>
            <a:r>
              <a:rPr lang="en-US" sz="2400" dirty="0" err="1"/>
              <a:t>kelainan</a:t>
            </a:r>
            <a:r>
              <a:rPr lang="en-US" sz="2400" dirty="0"/>
              <a:t> pada </a:t>
            </a:r>
            <a:r>
              <a:rPr lang="en-US" sz="2400" dirty="0" err="1"/>
              <a:t>kehamilan</a:t>
            </a:r>
            <a:r>
              <a:rPr lang="en-US" sz="2400" dirty="0"/>
              <a:t> yang </a:t>
            </a:r>
            <a:r>
              <a:rPr lang="en-US" sz="2400" dirty="0" err="1"/>
              <a:t>perlu</a:t>
            </a:r>
            <a:r>
              <a:rPr lang="en-US" sz="2400" dirty="0"/>
              <a:t> </a:t>
            </a:r>
            <a:r>
              <a:rPr lang="en-US" sz="2400" dirty="0" err="1"/>
              <a:t>diketahui</a:t>
            </a:r>
            <a:r>
              <a:rPr lang="en-US" sz="2400" dirty="0"/>
              <a:t>:</a:t>
            </a:r>
            <a:br>
              <a:rPr lang="en-US" sz="2400" dirty="0"/>
            </a:br>
            <a:br>
              <a:rPr lang="en-US" sz="2400" dirty="0"/>
            </a:br>
            <a:r>
              <a:rPr lang="en-US" sz="2400" b="1" dirty="0"/>
              <a:t>1. </a:t>
            </a:r>
            <a:r>
              <a:rPr lang="en-US" sz="2400" b="1" dirty="0" err="1"/>
              <a:t>Plasenta</a:t>
            </a:r>
            <a:r>
              <a:rPr lang="en-US" sz="2400" b="1" dirty="0"/>
              <a:t> Previa</a:t>
            </a:r>
            <a:br>
              <a:rPr lang="en-US" sz="2400" dirty="0"/>
            </a:br>
            <a:r>
              <a:rPr lang="en-US" sz="2400" dirty="0" err="1"/>
              <a:t>Plasenta</a:t>
            </a:r>
            <a:r>
              <a:rPr lang="en-US" sz="2400" dirty="0"/>
              <a:t> previa </a:t>
            </a:r>
            <a:r>
              <a:rPr lang="en-US" sz="2400" dirty="0" err="1"/>
              <a:t>adalah</a:t>
            </a:r>
            <a:r>
              <a:rPr lang="en-US" sz="2400" dirty="0"/>
              <a:t> </a:t>
            </a:r>
            <a:r>
              <a:rPr lang="en-US" sz="2400" dirty="0" err="1"/>
              <a:t>kondisi</a:t>
            </a:r>
            <a:r>
              <a:rPr lang="en-US" sz="2400" dirty="0"/>
              <a:t> di mana </a:t>
            </a:r>
            <a:r>
              <a:rPr lang="en-US" sz="2400" dirty="0" err="1"/>
              <a:t>sebagian</a:t>
            </a:r>
            <a:r>
              <a:rPr lang="en-US" sz="2400" dirty="0"/>
              <a:t> </a:t>
            </a:r>
            <a:r>
              <a:rPr lang="en-US" sz="2400" dirty="0" err="1"/>
              <a:t>atau</a:t>
            </a:r>
            <a:r>
              <a:rPr lang="en-US" sz="2400" dirty="0"/>
              <a:t> </a:t>
            </a:r>
            <a:r>
              <a:rPr lang="en-US" sz="2400" dirty="0" err="1"/>
              <a:t>seluruh</a:t>
            </a:r>
            <a:r>
              <a:rPr lang="en-US" sz="2400" dirty="0"/>
              <a:t> </a:t>
            </a:r>
            <a:r>
              <a:rPr lang="en-US" sz="2400" dirty="0" err="1"/>
              <a:t>plasenta</a:t>
            </a:r>
            <a:r>
              <a:rPr lang="en-US" sz="2400" dirty="0"/>
              <a:t> </a:t>
            </a:r>
            <a:r>
              <a:rPr lang="en-US" sz="2400" dirty="0" err="1"/>
              <a:t>menutupi</a:t>
            </a:r>
            <a:r>
              <a:rPr lang="en-US" sz="2400" dirty="0"/>
              <a:t> </a:t>
            </a:r>
            <a:r>
              <a:rPr lang="en-US" sz="2400" dirty="0" err="1"/>
              <a:t>mulut</a:t>
            </a:r>
            <a:r>
              <a:rPr lang="en-US" sz="2400" dirty="0"/>
              <a:t> </a:t>
            </a:r>
            <a:r>
              <a:rPr lang="en-US" sz="2400" dirty="0" err="1"/>
              <a:t>rahim</a:t>
            </a:r>
            <a:r>
              <a:rPr lang="en-US" sz="2400" dirty="0"/>
              <a:t>. </a:t>
            </a:r>
            <a:r>
              <a:rPr lang="en-US" sz="2400" dirty="0" err="1"/>
              <a:t>Kondisi</a:t>
            </a:r>
            <a:r>
              <a:rPr lang="en-US" sz="2400" dirty="0"/>
              <a:t> </a:t>
            </a:r>
            <a:r>
              <a:rPr lang="en-US" sz="2400" dirty="0" err="1"/>
              <a:t>ini</a:t>
            </a:r>
            <a:r>
              <a:rPr lang="en-US" sz="2400" dirty="0"/>
              <a:t> </a:t>
            </a:r>
            <a:r>
              <a:rPr lang="en-US" sz="2400" dirty="0" err="1"/>
              <a:t>umumnya</a:t>
            </a:r>
            <a:r>
              <a:rPr lang="en-US" sz="2400" dirty="0"/>
              <a:t> </a:t>
            </a:r>
            <a:r>
              <a:rPr lang="en-US" sz="2400" dirty="0" err="1"/>
              <a:t>terdeteksi</a:t>
            </a:r>
            <a:r>
              <a:rPr lang="en-US" sz="2400" dirty="0"/>
              <a:t> </a:t>
            </a:r>
            <a:r>
              <a:rPr lang="en-US" sz="2400" dirty="0" err="1"/>
              <a:t>melalui</a:t>
            </a:r>
            <a:r>
              <a:rPr lang="en-US" sz="2400" dirty="0"/>
              <a:t> </a:t>
            </a:r>
            <a:r>
              <a:rPr lang="en-US" sz="2400" dirty="0" err="1"/>
              <a:t>pemeriksaan</a:t>
            </a:r>
            <a:r>
              <a:rPr lang="en-US" sz="2400" dirty="0"/>
              <a:t> </a:t>
            </a:r>
            <a:r>
              <a:rPr lang="en-US" sz="2400" i="1" dirty="0"/>
              <a:t>ultrasonography </a:t>
            </a:r>
            <a:r>
              <a:rPr lang="en-US" sz="2400" dirty="0"/>
              <a:t>(USG) pada trimester </a:t>
            </a:r>
            <a:r>
              <a:rPr lang="en-US" sz="2400" dirty="0" err="1"/>
              <a:t>kedua</a:t>
            </a:r>
            <a:r>
              <a:rPr lang="en-US" sz="2400" dirty="0"/>
              <a:t>, </a:t>
            </a:r>
            <a:r>
              <a:rPr lang="en-US" sz="2400" dirty="0" err="1"/>
              <a:t>yaitu</a:t>
            </a:r>
            <a:r>
              <a:rPr lang="en-US" sz="2400" dirty="0"/>
              <a:t> </a:t>
            </a:r>
            <a:r>
              <a:rPr lang="en-US" sz="2400" dirty="0" err="1"/>
              <a:t>saat</a:t>
            </a:r>
            <a:r>
              <a:rPr lang="en-US" sz="2400" dirty="0"/>
              <a:t> </a:t>
            </a:r>
            <a:r>
              <a:rPr lang="en-US" sz="2400" dirty="0" err="1"/>
              <a:t>usia</a:t>
            </a:r>
            <a:r>
              <a:rPr lang="en-US" sz="2400" dirty="0"/>
              <a:t> </a:t>
            </a:r>
            <a:r>
              <a:rPr lang="en-US" sz="2400" dirty="0" err="1"/>
              <a:t>kehamilan</a:t>
            </a:r>
            <a:r>
              <a:rPr lang="en-US" sz="2400" dirty="0"/>
              <a:t> 18-21 </a:t>
            </a:r>
            <a:r>
              <a:rPr lang="en-US" sz="2400" dirty="0" err="1"/>
              <a:t>minggu</a:t>
            </a:r>
            <a:r>
              <a:rPr lang="en-US" sz="2400" dirty="0"/>
              <a:t>. </a:t>
            </a:r>
            <a:r>
              <a:rPr lang="en-US" sz="2400" dirty="0" err="1"/>
              <a:t>Gejala</a:t>
            </a:r>
            <a:r>
              <a:rPr lang="en-US" sz="2400" dirty="0"/>
              <a:t> </a:t>
            </a:r>
            <a:r>
              <a:rPr lang="en-US" sz="2400" dirty="0" err="1"/>
              <a:t>utamanya</a:t>
            </a:r>
            <a:r>
              <a:rPr lang="en-US" sz="2400" dirty="0"/>
              <a:t> </a:t>
            </a:r>
            <a:r>
              <a:rPr lang="en-US" sz="2400" dirty="0" err="1"/>
              <a:t>adalah</a:t>
            </a:r>
            <a:r>
              <a:rPr lang="en-US" sz="2400" dirty="0"/>
              <a:t> </a:t>
            </a:r>
            <a:r>
              <a:rPr lang="en-US" sz="2400" dirty="0" err="1"/>
              <a:t>perdarahan</a:t>
            </a:r>
            <a:r>
              <a:rPr lang="en-US" sz="2400" dirty="0"/>
              <a:t> </a:t>
            </a:r>
            <a:r>
              <a:rPr lang="en-US" sz="2400" dirty="0" err="1"/>
              <a:t>tanpa</a:t>
            </a:r>
            <a:r>
              <a:rPr lang="en-US" sz="2400" dirty="0"/>
              <a:t> </a:t>
            </a:r>
            <a:r>
              <a:rPr lang="en-US" sz="2400" dirty="0" err="1"/>
              <a:t>disertai</a:t>
            </a:r>
            <a:r>
              <a:rPr lang="en-US" sz="2400" dirty="0"/>
              <a:t> rasa </a:t>
            </a:r>
            <a:r>
              <a:rPr lang="en-US" sz="2400" dirty="0" err="1"/>
              <a:t>rakit</a:t>
            </a:r>
            <a:r>
              <a:rPr lang="en-US" sz="2400" dirty="0"/>
              <a:t> dan </a:t>
            </a:r>
            <a:r>
              <a:rPr lang="en-US" sz="2400" dirty="0" err="1"/>
              <a:t>biasanya</a:t>
            </a:r>
            <a:r>
              <a:rPr lang="en-US" sz="2400" dirty="0"/>
              <a:t> </a:t>
            </a:r>
            <a:r>
              <a:rPr lang="en-US" sz="2400" dirty="0" err="1"/>
              <a:t>berlangsung</a:t>
            </a:r>
            <a:r>
              <a:rPr lang="en-US" sz="2400" dirty="0"/>
              <a:t> pada 3 </a:t>
            </a:r>
            <a:r>
              <a:rPr lang="en-US" sz="2400" dirty="0" err="1"/>
              <a:t>bulan</a:t>
            </a:r>
            <a:r>
              <a:rPr lang="en-US" sz="2400" dirty="0"/>
              <a:t> </a:t>
            </a:r>
            <a:r>
              <a:rPr lang="en-US" sz="2400" dirty="0" err="1"/>
              <a:t>terakhir</a:t>
            </a:r>
            <a:r>
              <a:rPr lang="en-US" sz="2400" dirty="0"/>
              <a:t> masa </a:t>
            </a:r>
            <a:r>
              <a:rPr lang="en-US" sz="2400" dirty="0" err="1"/>
              <a:t>kehamilan</a:t>
            </a:r>
            <a:r>
              <a:rPr lang="en-US" sz="2400" dirty="0"/>
              <a:t>. </a:t>
            </a:r>
            <a:r>
              <a:rPr lang="en-US" sz="2400" dirty="0" err="1"/>
              <a:t>Kelainan</a:t>
            </a:r>
            <a:r>
              <a:rPr lang="en-US" sz="2400" dirty="0"/>
              <a:t> </a:t>
            </a:r>
            <a:r>
              <a:rPr lang="en-US" sz="2400" dirty="0" err="1"/>
              <a:t>ini</a:t>
            </a:r>
            <a:r>
              <a:rPr lang="en-US" sz="2400" dirty="0"/>
              <a:t> </a:t>
            </a:r>
            <a:r>
              <a:rPr lang="en-US" sz="2400" dirty="0" err="1"/>
              <a:t>rentan</a:t>
            </a:r>
            <a:r>
              <a:rPr lang="en-US" sz="2400" dirty="0"/>
              <a:t> </a:t>
            </a:r>
            <a:r>
              <a:rPr lang="en-US" sz="2400" dirty="0" err="1"/>
              <a:t>dialami</a:t>
            </a:r>
            <a:r>
              <a:rPr lang="en-US" sz="2400" dirty="0"/>
              <a:t> oleh </a:t>
            </a:r>
            <a:r>
              <a:rPr lang="en-US" sz="2400" dirty="0" err="1"/>
              <a:t>wanita</a:t>
            </a:r>
            <a:r>
              <a:rPr lang="en-US" sz="2400" dirty="0"/>
              <a:t> yang </a:t>
            </a:r>
            <a:r>
              <a:rPr lang="en-US" sz="2400" dirty="0" err="1"/>
              <a:t>hamil</a:t>
            </a:r>
            <a:r>
              <a:rPr lang="en-US" sz="2400" dirty="0"/>
              <a:t> </a:t>
            </a:r>
            <a:r>
              <a:rPr lang="en-US" sz="2400" dirty="0" err="1"/>
              <a:t>tua</a:t>
            </a:r>
            <a:r>
              <a:rPr lang="en-US" sz="2400" dirty="0"/>
              <a:t> (</a:t>
            </a:r>
            <a:r>
              <a:rPr lang="en-US" sz="2400" dirty="0" err="1"/>
              <a:t>usia</a:t>
            </a:r>
            <a:r>
              <a:rPr lang="en-US" sz="2400" dirty="0"/>
              <a:t> </a:t>
            </a:r>
            <a:r>
              <a:rPr lang="en-US" sz="2400" dirty="0" err="1"/>
              <a:t>lebih</a:t>
            </a:r>
            <a:r>
              <a:rPr lang="en-US" sz="2400" dirty="0"/>
              <a:t> </a:t>
            </a:r>
            <a:r>
              <a:rPr lang="en-US" sz="2400" dirty="0" err="1"/>
              <a:t>dari</a:t>
            </a:r>
            <a:r>
              <a:rPr lang="en-US" sz="2400" dirty="0"/>
              <a:t> 35 </a:t>
            </a:r>
            <a:r>
              <a:rPr lang="en-US" sz="2400" dirty="0" err="1"/>
              <a:t>tahun</a:t>
            </a:r>
            <a:r>
              <a:rPr lang="en-US" sz="2400" dirty="0"/>
              <a:t>), </a:t>
            </a:r>
            <a:r>
              <a:rPr lang="en-US" sz="2400" dirty="0" err="1"/>
              <a:t>kebiasaan</a:t>
            </a:r>
            <a:r>
              <a:rPr lang="en-US" sz="2400" dirty="0"/>
              <a:t> </a:t>
            </a:r>
            <a:r>
              <a:rPr lang="en-US" sz="2400" dirty="0" err="1"/>
              <a:t>merokok</a:t>
            </a:r>
            <a:r>
              <a:rPr lang="en-US" sz="2400" dirty="0"/>
              <a:t>, dan </a:t>
            </a:r>
            <a:r>
              <a:rPr lang="en-US" sz="2400" dirty="0" err="1"/>
              <a:t>memiliki</a:t>
            </a:r>
            <a:r>
              <a:rPr lang="en-US" sz="2400" dirty="0"/>
              <a:t> </a:t>
            </a:r>
            <a:r>
              <a:rPr lang="en-US" sz="2400" dirty="0" err="1"/>
              <a:t>riwayat</a:t>
            </a:r>
            <a:r>
              <a:rPr lang="en-US" sz="2400" dirty="0"/>
              <a:t> </a:t>
            </a:r>
            <a:r>
              <a:rPr lang="en-US" sz="2400" dirty="0" err="1"/>
              <a:t>kehamilan</a:t>
            </a:r>
            <a:r>
              <a:rPr lang="en-US" sz="2400" dirty="0"/>
              <a:t> </a:t>
            </a:r>
            <a:r>
              <a:rPr lang="en-US" sz="2400" dirty="0" err="1"/>
              <a:t>bayi</a:t>
            </a:r>
            <a:r>
              <a:rPr lang="en-US" sz="2400" dirty="0"/>
              <a:t> </a:t>
            </a:r>
            <a:r>
              <a:rPr lang="en-US" sz="2400" dirty="0" err="1"/>
              <a:t>kembar</a:t>
            </a:r>
            <a:r>
              <a:rPr lang="en-US" sz="2400" dirty="0"/>
              <a:t>, </a:t>
            </a:r>
            <a:r>
              <a:rPr lang="en-US" sz="2400" dirty="0" err="1"/>
              <a:t>riwayat</a:t>
            </a:r>
            <a:r>
              <a:rPr lang="en-US" sz="2400" dirty="0"/>
              <a:t> </a:t>
            </a:r>
            <a:r>
              <a:rPr lang="en-US" sz="2400" dirty="0" err="1"/>
              <a:t>plasenta</a:t>
            </a:r>
            <a:r>
              <a:rPr lang="en-US" sz="2400" dirty="0"/>
              <a:t> previa </a:t>
            </a:r>
            <a:r>
              <a:rPr lang="en-US" sz="2400" dirty="0" err="1"/>
              <a:t>sebelumnya</a:t>
            </a:r>
            <a:r>
              <a:rPr lang="en-US" sz="2400" dirty="0"/>
              <a:t>, </a:t>
            </a:r>
            <a:r>
              <a:rPr lang="en-US" sz="2400" dirty="0" err="1"/>
              <a:t>serta</a:t>
            </a:r>
            <a:r>
              <a:rPr lang="en-US" sz="2400" dirty="0"/>
              <a:t> </a:t>
            </a:r>
            <a:r>
              <a:rPr lang="en-US" sz="2400" dirty="0" err="1"/>
              <a:t>operasi</a:t>
            </a:r>
            <a:r>
              <a:rPr lang="en-US" sz="2400" dirty="0"/>
              <a:t> </a:t>
            </a:r>
            <a:r>
              <a:rPr lang="en-US" sz="2400" i="1" dirty="0" err="1"/>
              <a:t>caesar</a:t>
            </a:r>
            <a:r>
              <a:rPr lang="en-US" sz="2400" i="1" dirty="0"/>
              <a:t>.</a:t>
            </a:r>
            <a:br>
              <a:rPr lang="en-US" sz="2400" dirty="0"/>
            </a:br>
            <a:endParaRPr lang="en-US" sz="2400" dirty="0"/>
          </a:p>
        </p:txBody>
      </p:sp>
    </p:spTree>
    <p:extLst>
      <p:ext uri="{BB962C8B-B14F-4D97-AF65-F5344CB8AC3E}">
        <p14:creationId xmlns:p14="http://schemas.microsoft.com/office/powerpoint/2010/main" val="105767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lacenta previa">
            <a:extLst>
              <a:ext uri="{FF2B5EF4-FFF2-40B4-BE49-F238E27FC236}">
                <a16:creationId xmlns:a16="http://schemas.microsoft.com/office/drawing/2014/main" id="{104A6C57-32B6-427F-9820-09595408E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840" y="1575094"/>
            <a:ext cx="4080630" cy="326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1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B693-633A-4260-95F8-DF8563E8C931}"/>
              </a:ext>
            </a:extLst>
          </p:cNvPr>
          <p:cNvSpPr>
            <a:spLocks noGrp="1"/>
          </p:cNvSpPr>
          <p:nvPr>
            <p:ph type="title"/>
          </p:nvPr>
        </p:nvSpPr>
        <p:spPr>
          <a:xfrm>
            <a:off x="679142" y="3213146"/>
            <a:ext cx="8229600" cy="1143000"/>
          </a:xfrm>
        </p:spPr>
        <p:txBody>
          <a:bodyPr/>
          <a:lstStyle/>
          <a:p>
            <a:pPr algn="l"/>
            <a:r>
              <a:rPr lang="en-US" sz="2800" b="1" dirty="0"/>
              <a:t>2. </a:t>
            </a:r>
            <a:r>
              <a:rPr lang="en-US" sz="2800" b="1" dirty="0" err="1"/>
              <a:t>Kehamilan</a:t>
            </a:r>
            <a:r>
              <a:rPr lang="en-US" sz="2800" b="1" dirty="0"/>
              <a:t> </a:t>
            </a:r>
            <a:r>
              <a:rPr lang="en-US" sz="2800" b="1" dirty="0" err="1"/>
              <a:t>Ektopik</a:t>
            </a:r>
            <a:br>
              <a:rPr lang="en-US" sz="2800" dirty="0"/>
            </a:br>
            <a:r>
              <a:rPr lang="en-US" sz="2800" dirty="0" err="1"/>
              <a:t>Kehamilan</a:t>
            </a:r>
            <a:r>
              <a:rPr lang="en-US" sz="2800" dirty="0"/>
              <a:t> </a:t>
            </a:r>
            <a:r>
              <a:rPr lang="en-US" sz="2800" dirty="0" err="1"/>
              <a:t>ektopik</a:t>
            </a:r>
            <a:r>
              <a:rPr lang="en-US" sz="2800" dirty="0"/>
              <a:t> </a:t>
            </a:r>
            <a:r>
              <a:rPr lang="en-US" sz="2800" dirty="0" err="1"/>
              <a:t>adalah</a:t>
            </a:r>
            <a:r>
              <a:rPr lang="en-US" sz="2800" dirty="0"/>
              <a:t> </a:t>
            </a:r>
            <a:r>
              <a:rPr lang="en-US" sz="2800" dirty="0" err="1"/>
              <a:t>kondisi</a:t>
            </a:r>
            <a:r>
              <a:rPr lang="en-US" sz="2800" dirty="0"/>
              <a:t> </a:t>
            </a:r>
            <a:r>
              <a:rPr lang="en-US" sz="2800" dirty="0" err="1"/>
              <a:t>saat</a:t>
            </a:r>
            <a:r>
              <a:rPr lang="en-US" sz="2800" dirty="0"/>
              <a:t> </a:t>
            </a:r>
            <a:r>
              <a:rPr lang="en-US" sz="2800" dirty="0" err="1"/>
              <a:t>pembuahan</a:t>
            </a:r>
            <a:r>
              <a:rPr lang="en-US" sz="2800" dirty="0"/>
              <a:t> </a:t>
            </a:r>
            <a:r>
              <a:rPr lang="en-US" sz="2800" dirty="0" err="1"/>
              <a:t>sel</a:t>
            </a:r>
            <a:r>
              <a:rPr lang="en-US" sz="2800" dirty="0"/>
              <a:t> </a:t>
            </a:r>
            <a:r>
              <a:rPr lang="en-US" sz="2800" dirty="0" err="1"/>
              <a:t>telur</a:t>
            </a:r>
            <a:r>
              <a:rPr lang="en-US" sz="2800" dirty="0"/>
              <a:t> </a:t>
            </a:r>
            <a:r>
              <a:rPr lang="en-US" sz="2800" dirty="0" err="1"/>
              <a:t>terjadi</a:t>
            </a:r>
            <a:r>
              <a:rPr lang="en-US" sz="2800" dirty="0"/>
              <a:t> di </a:t>
            </a:r>
            <a:r>
              <a:rPr lang="en-US" sz="2800" dirty="0" err="1"/>
              <a:t>luar</a:t>
            </a:r>
            <a:r>
              <a:rPr lang="en-US" sz="2800" dirty="0"/>
              <a:t> </a:t>
            </a:r>
            <a:r>
              <a:rPr lang="en-US" sz="2800" dirty="0" err="1"/>
              <a:t>rahim</a:t>
            </a:r>
            <a:r>
              <a:rPr lang="en-US" sz="2800" dirty="0"/>
              <a:t>, </a:t>
            </a:r>
            <a:r>
              <a:rPr lang="en-US" sz="2800" dirty="0" err="1"/>
              <a:t>biasanya</a:t>
            </a:r>
            <a:r>
              <a:rPr lang="en-US" sz="2800" dirty="0"/>
              <a:t> </a:t>
            </a:r>
            <a:r>
              <a:rPr lang="en-US" sz="2800" dirty="0" err="1"/>
              <a:t>terjadi</a:t>
            </a:r>
            <a:r>
              <a:rPr lang="en-US" sz="2800" dirty="0"/>
              <a:t> di salah </a:t>
            </a:r>
            <a:r>
              <a:rPr lang="en-US" sz="2800" dirty="0" err="1"/>
              <a:t>satu</a:t>
            </a:r>
            <a:r>
              <a:rPr lang="en-US" sz="2800" dirty="0"/>
              <a:t> tuba </a:t>
            </a:r>
            <a:r>
              <a:rPr lang="en-US" sz="2800" dirty="0" err="1"/>
              <a:t>falopi</a:t>
            </a:r>
            <a:r>
              <a:rPr lang="en-US" sz="2800" dirty="0"/>
              <a:t>. </a:t>
            </a:r>
            <a:r>
              <a:rPr lang="en-US" sz="2800" dirty="0" err="1"/>
              <a:t>Kondisi</a:t>
            </a:r>
            <a:r>
              <a:rPr lang="en-US" sz="2800" dirty="0"/>
              <a:t> </a:t>
            </a:r>
            <a:r>
              <a:rPr lang="en-US" sz="2800" dirty="0" err="1"/>
              <a:t>ini</a:t>
            </a:r>
            <a:r>
              <a:rPr lang="en-US" sz="2800" dirty="0"/>
              <a:t> </a:t>
            </a:r>
            <a:r>
              <a:rPr lang="en-US" sz="2800" dirty="0" err="1"/>
              <a:t>bisa</a:t>
            </a:r>
            <a:r>
              <a:rPr lang="en-US" sz="2800" dirty="0"/>
              <a:t> </a:t>
            </a:r>
            <a:r>
              <a:rPr lang="en-US" sz="2800" dirty="0" err="1"/>
              <a:t>dideteksi</a:t>
            </a:r>
            <a:r>
              <a:rPr lang="en-US" sz="2800" dirty="0"/>
              <a:t> </a:t>
            </a:r>
            <a:r>
              <a:rPr lang="en-US" sz="2800" dirty="0" err="1"/>
              <a:t>dengan</a:t>
            </a:r>
            <a:r>
              <a:rPr lang="en-US" sz="2800" dirty="0"/>
              <a:t> </a:t>
            </a:r>
            <a:r>
              <a:rPr lang="en-US" sz="2800" dirty="0" err="1"/>
              <a:t>pemeriksaan</a:t>
            </a:r>
            <a:r>
              <a:rPr lang="en-US" sz="2800" dirty="0"/>
              <a:t> </a:t>
            </a:r>
            <a:r>
              <a:rPr lang="en-US" sz="2800" dirty="0" err="1"/>
              <a:t>fisik</a:t>
            </a:r>
            <a:r>
              <a:rPr lang="en-US" sz="2800" dirty="0"/>
              <a:t>, USG, </a:t>
            </a:r>
            <a:r>
              <a:rPr lang="en-US" sz="2800" dirty="0" err="1"/>
              <a:t>atau</a:t>
            </a:r>
            <a:r>
              <a:rPr lang="en-US" sz="2800" dirty="0"/>
              <a:t> </a:t>
            </a:r>
            <a:r>
              <a:rPr lang="en-US" sz="2800" dirty="0" err="1"/>
              <a:t>tes</a:t>
            </a:r>
            <a:r>
              <a:rPr lang="en-US" sz="2800" dirty="0"/>
              <a:t> </a:t>
            </a:r>
            <a:r>
              <a:rPr lang="en-US" sz="2800" dirty="0" err="1"/>
              <a:t>darah</a:t>
            </a:r>
            <a:r>
              <a:rPr lang="en-US" sz="2800" dirty="0"/>
              <a:t>. </a:t>
            </a:r>
            <a:r>
              <a:rPr lang="en-US" sz="2800" dirty="0" err="1"/>
              <a:t>Namun</a:t>
            </a:r>
            <a:r>
              <a:rPr lang="en-US" sz="2800" dirty="0"/>
              <a:t>, </a:t>
            </a:r>
            <a:r>
              <a:rPr lang="en-US" sz="2800" dirty="0" err="1"/>
              <a:t>kondisi</a:t>
            </a:r>
            <a:r>
              <a:rPr lang="en-US" sz="2800" dirty="0"/>
              <a:t> </a:t>
            </a:r>
            <a:r>
              <a:rPr lang="en-US" sz="2800" dirty="0" err="1"/>
              <a:t>ini</a:t>
            </a:r>
            <a:r>
              <a:rPr lang="en-US" sz="2800" dirty="0"/>
              <a:t> </a:t>
            </a:r>
            <a:r>
              <a:rPr lang="en-US" sz="2800" dirty="0" err="1"/>
              <a:t>baru</a:t>
            </a:r>
            <a:r>
              <a:rPr lang="en-US" sz="2800" dirty="0"/>
              <a:t> </a:t>
            </a:r>
            <a:r>
              <a:rPr lang="en-US" sz="2800" dirty="0" err="1"/>
              <a:t>diketahui</a:t>
            </a:r>
            <a:r>
              <a:rPr lang="en-US" sz="2800" dirty="0"/>
              <a:t> </a:t>
            </a:r>
            <a:r>
              <a:rPr lang="en-US" sz="2800" dirty="0" err="1"/>
              <a:t>setelah</a:t>
            </a:r>
            <a:r>
              <a:rPr lang="en-US" sz="2800" dirty="0"/>
              <a:t> </a:t>
            </a:r>
            <a:r>
              <a:rPr lang="en-US" sz="2800" dirty="0" err="1"/>
              <a:t>timbulnya</a:t>
            </a:r>
            <a:r>
              <a:rPr lang="en-US" sz="2800" dirty="0"/>
              <a:t> </a:t>
            </a:r>
            <a:r>
              <a:rPr lang="en-US" sz="2800" dirty="0" err="1"/>
              <a:t>gejala</a:t>
            </a:r>
            <a:r>
              <a:rPr lang="en-US" sz="2800" dirty="0"/>
              <a:t> </a:t>
            </a:r>
            <a:r>
              <a:rPr lang="en-US" sz="2800" dirty="0" err="1"/>
              <a:t>seperti</a:t>
            </a:r>
            <a:r>
              <a:rPr lang="en-US" sz="2800" dirty="0"/>
              <a:t> </a:t>
            </a:r>
            <a:r>
              <a:rPr lang="en-US" sz="2800" dirty="0" err="1"/>
              <a:t>sakit</a:t>
            </a:r>
            <a:r>
              <a:rPr lang="en-US" sz="2800" dirty="0"/>
              <a:t> pada </a:t>
            </a:r>
            <a:r>
              <a:rPr lang="en-US" sz="2800" dirty="0" err="1"/>
              <a:t>perut</a:t>
            </a:r>
            <a:r>
              <a:rPr lang="en-US" sz="2800" dirty="0"/>
              <a:t>, </a:t>
            </a:r>
            <a:r>
              <a:rPr lang="en-US" sz="2800" dirty="0" err="1"/>
              <a:t>nyeri</a:t>
            </a:r>
            <a:r>
              <a:rPr lang="en-US" sz="2800" dirty="0"/>
              <a:t> pada </a:t>
            </a:r>
            <a:r>
              <a:rPr lang="en-US" sz="2800" dirty="0" err="1"/>
              <a:t>tulang</a:t>
            </a:r>
            <a:r>
              <a:rPr lang="en-US" sz="2800" dirty="0"/>
              <a:t> </a:t>
            </a:r>
            <a:r>
              <a:rPr lang="en-US" sz="2800" dirty="0" err="1"/>
              <a:t>panggul</a:t>
            </a:r>
            <a:r>
              <a:rPr lang="en-US" sz="2800" dirty="0"/>
              <a:t>, </a:t>
            </a:r>
            <a:r>
              <a:rPr lang="en-US" sz="2800" dirty="0" err="1"/>
              <a:t>pendarahan</a:t>
            </a:r>
            <a:r>
              <a:rPr lang="en-US" sz="2800" dirty="0"/>
              <a:t> </a:t>
            </a:r>
            <a:r>
              <a:rPr lang="en-US" sz="2800" dirty="0" err="1"/>
              <a:t>ringan</a:t>
            </a:r>
            <a:r>
              <a:rPr lang="en-US" sz="2800" dirty="0"/>
              <a:t> </a:t>
            </a:r>
            <a:r>
              <a:rPr lang="en-US" sz="2800" dirty="0" err="1"/>
              <a:t>dari</a:t>
            </a:r>
            <a:r>
              <a:rPr lang="en-US" sz="2800" dirty="0"/>
              <a:t> Miss V, </a:t>
            </a:r>
            <a:r>
              <a:rPr lang="en-US" sz="2800" dirty="0" err="1"/>
              <a:t>mual</a:t>
            </a:r>
            <a:r>
              <a:rPr lang="en-US" sz="2800" dirty="0"/>
              <a:t>, dan </a:t>
            </a:r>
            <a:r>
              <a:rPr lang="en-US" sz="2800" dirty="0" err="1"/>
              <a:t>muntah</a:t>
            </a:r>
            <a:r>
              <a:rPr lang="en-US" sz="2800" dirty="0"/>
              <a:t>. </a:t>
            </a:r>
            <a:r>
              <a:rPr lang="en-US" sz="2800" dirty="0" err="1"/>
              <a:t>Kelainan</a:t>
            </a:r>
            <a:r>
              <a:rPr lang="en-US" sz="2800" dirty="0"/>
              <a:t> </a:t>
            </a:r>
            <a:r>
              <a:rPr lang="en-US" sz="2800" dirty="0" err="1"/>
              <a:t>ini</a:t>
            </a:r>
            <a:r>
              <a:rPr lang="en-US" sz="2800" dirty="0"/>
              <a:t> </a:t>
            </a:r>
            <a:r>
              <a:rPr lang="en-US" sz="2800" dirty="0" err="1"/>
              <a:t>rentan</a:t>
            </a:r>
            <a:r>
              <a:rPr lang="en-US" sz="2800" dirty="0"/>
              <a:t> </a:t>
            </a:r>
            <a:r>
              <a:rPr lang="en-US" sz="2800" dirty="0" err="1"/>
              <a:t>dialami</a:t>
            </a:r>
            <a:r>
              <a:rPr lang="en-US" sz="2800" dirty="0"/>
              <a:t> oleh </a:t>
            </a:r>
            <a:r>
              <a:rPr lang="en-US" sz="2800" dirty="0" err="1"/>
              <a:t>wanita</a:t>
            </a:r>
            <a:r>
              <a:rPr lang="en-US" sz="2800" dirty="0"/>
              <a:t> yang </a:t>
            </a:r>
            <a:r>
              <a:rPr lang="en-US" sz="2800" dirty="0" err="1"/>
              <a:t>mengalami</a:t>
            </a:r>
            <a:r>
              <a:rPr lang="en-US" sz="2800" dirty="0"/>
              <a:t> </a:t>
            </a:r>
            <a:r>
              <a:rPr lang="en-US" sz="2800" dirty="0" err="1"/>
              <a:t>kerusakan</a:t>
            </a:r>
            <a:r>
              <a:rPr lang="en-US" sz="2800" dirty="0"/>
              <a:t> tuba </a:t>
            </a:r>
            <a:r>
              <a:rPr lang="en-US" sz="2800" dirty="0" err="1"/>
              <a:t>falopi</a:t>
            </a:r>
            <a:r>
              <a:rPr lang="en-US" sz="2800" dirty="0"/>
              <a:t>, </a:t>
            </a:r>
            <a:r>
              <a:rPr lang="en-US" sz="2800" dirty="0" err="1"/>
              <a:t>ketidakseimbangan</a:t>
            </a:r>
            <a:r>
              <a:rPr lang="en-US" sz="2800" dirty="0"/>
              <a:t> </a:t>
            </a:r>
            <a:r>
              <a:rPr lang="en-US" sz="2800" dirty="0" err="1"/>
              <a:t>hormon</a:t>
            </a:r>
            <a:r>
              <a:rPr lang="en-US" sz="2800" dirty="0"/>
              <a:t>, dan </a:t>
            </a:r>
            <a:r>
              <a:rPr lang="en-US" sz="2800" dirty="0" err="1"/>
              <a:t>perkembangan</a:t>
            </a:r>
            <a:r>
              <a:rPr lang="en-US" sz="2800" dirty="0"/>
              <a:t> </a:t>
            </a:r>
            <a:r>
              <a:rPr lang="en-US" sz="2800" dirty="0" err="1"/>
              <a:t>abormal</a:t>
            </a:r>
            <a:r>
              <a:rPr lang="en-US" sz="2800" dirty="0"/>
              <a:t> pada </a:t>
            </a:r>
            <a:r>
              <a:rPr lang="en-US" sz="2800" dirty="0" err="1"/>
              <a:t>sel</a:t>
            </a:r>
            <a:r>
              <a:rPr lang="en-US" sz="2800" dirty="0"/>
              <a:t> </a:t>
            </a:r>
            <a:r>
              <a:rPr lang="en-US" sz="2800" dirty="0" err="1"/>
              <a:t>telur</a:t>
            </a:r>
            <a:r>
              <a:rPr lang="en-US" sz="2800" dirty="0"/>
              <a:t> yang </a:t>
            </a:r>
            <a:r>
              <a:rPr lang="en-US" sz="2800" dirty="0" err="1"/>
              <a:t>tidak</a:t>
            </a:r>
            <a:r>
              <a:rPr lang="en-US" sz="2800" dirty="0"/>
              <a:t> </a:t>
            </a:r>
            <a:r>
              <a:rPr lang="en-US" sz="2800" dirty="0" err="1"/>
              <a:t>dibuahi</a:t>
            </a:r>
            <a:r>
              <a:rPr lang="en-US" sz="2800" dirty="0"/>
              <a:t>.</a:t>
            </a:r>
            <a:br>
              <a:rPr lang="en-US" dirty="0"/>
            </a:br>
            <a:endParaRPr lang="en-US" dirty="0"/>
          </a:p>
        </p:txBody>
      </p:sp>
    </p:spTree>
    <p:extLst>
      <p:ext uri="{BB962C8B-B14F-4D97-AF65-F5344CB8AC3E}">
        <p14:creationId xmlns:p14="http://schemas.microsoft.com/office/powerpoint/2010/main" val="227140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kehamilan ektopik dan normal">
            <a:extLst>
              <a:ext uri="{FF2B5EF4-FFF2-40B4-BE49-F238E27FC236}">
                <a16:creationId xmlns:a16="http://schemas.microsoft.com/office/drawing/2014/main" id="{71EFAB3A-A341-4C2C-B610-09EC60CD4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537" y="1429305"/>
            <a:ext cx="5331476" cy="438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33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19DF-E382-447E-B80D-7885A7A653FF}"/>
              </a:ext>
            </a:extLst>
          </p:cNvPr>
          <p:cNvSpPr>
            <a:spLocks noGrp="1"/>
          </p:cNvSpPr>
          <p:nvPr>
            <p:ph type="title"/>
          </p:nvPr>
        </p:nvSpPr>
        <p:spPr>
          <a:xfrm>
            <a:off x="723530" y="2857500"/>
            <a:ext cx="8229600" cy="1143000"/>
          </a:xfrm>
        </p:spPr>
        <p:txBody>
          <a:bodyPr/>
          <a:lstStyle/>
          <a:p>
            <a:pPr algn="l"/>
            <a:r>
              <a:rPr lang="en-US" sz="2800" b="1" dirty="0"/>
              <a:t>3. </a:t>
            </a:r>
            <a:r>
              <a:rPr lang="en-US" sz="2800" b="1" dirty="0" err="1"/>
              <a:t>Hamil</a:t>
            </a:r>
            <a:r>
              <a:rPr lang="en-US" sz="2800" b="1" dirty="0"/>
              <a:t> </a:t>
            </a:r>
            <a:r>
              <a:rPr lang="en-US" sz="2800" b="1" dirty="0" err="1"/>
              <a:t>Anggur</a:t>
            </a:r>
            <a:br>
              <a:rPr lang="en-US" sz="2800" dirty="0"/>
            </a:br>
            <a:r>
              <a:rPr lang="en-US" sz="2800" dirty="0" err="1"/>
              <a:t>Hamil</a:t>
            </a:r>
            <a:r>
              <a:rPr lang="en-US" sz="2800" dirty="0"/>
              <a:t> </a:t>
            </a:r>
            <a:r>
              <a:rPr lang="en-US" sz="2800" dirty="0" err="1"/>
              <a:t>anggur</a:t>
            </a:r>
            <a:r>
              <a:rPr lang="en-US" sz="2800" dirty="0"/>
              <a:t> </a:t>
            </a:r>
            <a:r>
              <a:rPr lang="en-US" sz="2800" dirty="0" err="1"/>
              <a:t>adalah</a:t>
            </a:r>
            <a:r>
              <a:rPr lang="en-US" sz="2800" dirty="0"/>
              <a:t> </a:t>
            </a:r>
            <a:r>
              <a:rPr lang="en-US" sz="2800" dirty="0" err="1"/>
              <a:t>kehamilan</a:t>
            </a:r>
            <a:r>
              <a:rPr lang="en-US" sz="2800" dirty="0"/>
              <a:t> yang </a:t>
            </a:r>
            <a:r>
              <a:rPr lang="en-US" sz="2800" dirty="0" err="1"/>
              <a:t>gagal</a:t>
            </a:r>
            <a:r>
              <a:rPr lang="en-US" sz="2800" dirty="0"/>
              <a:t>. </a:t>
            </a:r>
            <a:r>
              <a:rPr lang="en-US" sz="2800" dirty="0" err="1"/>
              <a:t>Ini</a:t>
            </a:r>
            <a:r>
              <a:rPr lang="en-US" sz="2800" dirty="0"/>
              <a:t> </a:t>
            </a:r>
            <a:r>
              <a:rPr lang="en-US" sz="2800" dirty="0" err="1"/>
              <a:t>terjadi</a:t>
            </a:r>
            <a:r>
              <a:rPr lang="en-US" sz="2800" dirty="0"/>
              <a:t> </a:t>
            </a:r>
            <a:r>
              <a:rPr lang="en-US" sz="2800" dirty="0" err="1"/>
              <a:t>karena</a:t>
            </a:r>
            <a:r>
              <a:rPr lang="en-US" sz="2800" dirty="0"/>
              <a:t> </a:t>
            </a:r>
            <a:r>
              <a:rPr lang="en-US" sz="2800" dirty="0" err="1"/>
              <a:t>adanya</a:t>
            </a:r>
            <a:r>
              <a:rPr lang="en-US" sz="2800" dirty="0"/>
              <a:t> </a:t>
            </a:r>
            <a:r>
              <a:rPr lang="en-US" sz="2800" dirty="0" err="1"/>
              <a:t>kelainan</a:t>
            </a:r>
            <a:r>
              <a:rPr lang="en-US" sz="2800" dirty="0"/>
              <a:t> pada proses </a:t>
            </a:r>
            <a:r>
              <a:rPr lang="en-US" sz="2800" dirty="0" err="1"/>
              <a:t>perkembangan</a:t>
            </a:r>
            <a:r>
              <a:rPr lang="en-US" sz="2800" dirty="0"/>
              <a:t> </a:t>
            </a:r>
            <a:r>
              <a:rPr lang="en-US" sz="2800" dirty="0" err="1"/>
              <a:t>sel</a:t>
            </a:r>
            <a:r>
              <a:rPr lang="en-US" sz="2800" dirty="0"/>
              <a:t> </a:t>
            </a:r>
            <a:r>
              <a:rPr lang="en-US" sz="2800" dirty="0" err="1"/>
              <a:t>telur</a:t>
            </a:r>
            <a:r>
              <a:rPr lang="en-US" sz="2800" dirty="0"/>
              <a:t> </a:t>
            </a:r>
            <a:r>
              <a:rPr lang="en-US" sz="2800" dirty="0" err="1"/>
              <a:t>setelah</a:t>
            </a:r>
            <a:r>
              <a:rPr lang="en-US" sz="2800" dirty="0"/>
              <a:t> </a:t>
            </a:r>
            <a:r>
              <a:rPr lang="en-US" sz="2800" dirty="0" err="1"/>
              <a:t>dibuahi</a:t>
            </a:r>
            <a:r>
              <a:rPr lang="en-US" sz="2800" dirty="0"/>
              <a:t>, </a:t>
            </a:r>
            <a:r>
              <a:rPr lang="en-US" sz="2800" dirty="0" err="1"/>
              <a:t>sehingga</a:t>
            </a:r>
            <a:r>
              <a:rPr lang="en-US" sz="2800" dirty="0"/>
              <a:t> </a:t>
            </a:r>
            <a:r>
              <a:rPr lang="en-US" sz="2800" dirty="0" err="1"/>
              <a:t>janin</a:t>
            </a:r>
            <a:r>
              <a:rPr lang="en-US" sz="2800" dirty="0"/>
              <a:t> </a:t>
            </a:r>
            <a:r>
              <a:rPr lang="en-US" sz="2800" dirty="0" err="1"/>
              <a:t>gagal</a:t>
            </a:r>
            <a:r>
              <a:rPr lang="en-US" sz="2800" dirty="0"/>
              <a:t> </a:t>
            </a:r>
            <a:r>
              <a:rPr lang="en-US" sz="2800" dirty="0" err="1"/>
              <a:t>tumbuh</a:t>
            </a:r>
            <a:r>
              <a:rPr lang="en-US" sz="2800" dirty="0"/>
              <a:t> </a:t>
            </a:r>
            <a:r>
              <a:rPr lang="en-US" sz="2800" dirty="0" err="1"/>
              <a:t>menjadi</a:t>
            </a:r>
            <a:r>
              <a:rPr lang="en-US" sz="2800" dirty="0"/>
              <a:t> </a:t>
            </a:r>
            <a:r>
              <a:rPr lang="en-US" sz="2800" dirty="0" err="1"/>
              <a:t>seorang</a:t>
            </a:r>
            <a:r>
              <a:rPr lang="en-US" sz="2800" dirty="0"/>
              <a:t> </a:t>
            </a:r>
            <a:r>
              <a:rPr lang="en-US" sz="2800" dirty="0" err="1"/>
              <a:t>bayi</a:t>
            </a:r>
            <a:r>
              <a:rPr lang="en-US" sz="2800" dirty="0"/>
              <a:t>. Pada </a:t>
            </a:r>
            <a:r>
              <a:rPr lang="en-US" sz="2800" dirty="0" err="1"/>
              <a:t>hamil</a:t>
            </a:r>
            <a:r>
              <a:rPr lang="en-US" sz="2800" dirty="0"/>
              <a:t> </a:t>
            </a:r>
            <a:r>
              <a:rPr lang="en-US" sz="2800" dirty="0" err="1"/>
              <a:t>anggur</a:t>
            </a:r>
            <a:r>
              <a:rPr lang="en-US" sz="2800" dirty="0"/>
              <a:t>, </a:t>
            </a:r>
            <a:r>
              <a:rPr lang="en-US" sz="2800" dirty="0" err="1"/>
              <a:t>sel-sel</a:t>
            </a:r>
            <a:r>
              <a:rPr lang="en-US" sz="2800" dirty="0"/>
              <a:t> </a:t>
            </a:r>
            <a:r>
              <a:rPr lang="en-US" sz="2800" dirty="0" err="1"/>
              <a:t>telur</a:t>
            </a:r>
            <a:r>
              <a:rPr lang="en-US" sz="2800" dirty="0"/>
              <a:t> dan </a:t>
            </a:r>
            <a:r>
              <a:rPr lang="en-US" sz="2800" dirty="0" err="1"/>
              <a:t>plasenta</a:t>
            </a:r>
            <a:r>
              <a:rPr lang="en-US" sz="2800" dirty="0"/>
              <a:t> yang </a:t>
            </a:r>
            <a:r>
              <a:rPr lang="en-US" sz="2800" dirty="0" err="1"/>
              <a:t>tidak</a:t>
            </a:r>
            <a:r>
              <a:rPr lang="en-US" sz="2800" dirty="0"/>
              <a:t> </a:t>
            </a:r>
            <a:r>
              <a:rPr lang="en-US" sz="2800" dirty="0" err="1"/>
              <a:t>berkembang</a:t>
            </a:r>
            <a:r>
              <a:rPr lang="en-US" sz="2800" dirty="0"/>
              <a:t> </a:t>
            </a:r>
            <a:r>
              <a:rPr lang="en-US" sz="2800" dirty="0" err="1"/>
              <a:t>ini</a:t>
            </a:r>
            <a:r>
              <a:rPr lang="en-US" sz="2800" dirty="0"/>
              <a:t> </a:t>
            </a:r>
            <a:r>
              <a:rPr lang="en-US" sz="2800" dirty="0" err="1"/>
              <a:t>akan</a:t>
            </a:r>
            <a:r>
              <a:rPr lang="en-US" sz="2800" dirty="0"/>
              <a:t> </a:t>
            </a:r>
            <a:r>
              <a:rPr lang="en-US" sz="2800" dirty="0" err="1"/>
              <a:t>membentuk</a:t>
            </a:r>
            <a:r>
              <a:rPr lang="en-US" sz="2800" dirty="0"/>
              <a:t> </a:t>
            </a:r>
            <a:r>
              <a:rPr lang="en-US" sz="2800" dirty="0" err="1"/>
              <a:t>kista</a:t>
            </a:r>
            <a:r>
              <a:rPr lang="en-US" sz="2800" dirty="0"/>
              <a:t> yang </a:t>
            </a:r>
            <a:r>
              <a:rPr lang="en-US" sz="2800" dirty="0" err="1"/>
              <a:t>menyerupai</a:t>
            </a:r>
            <a:r>
              <a:rPr lang="en-US" sz="2800" dirty="0"/>
              <a:t> </a:t>
            </a:r>
            <a:r>
              <a:rPr lang="en-US" sz="2800" dirty="0" err="1"/>
              <a:t>anggur</a:t>
            </a:r>
            <a:r>
              <a:rPr lang="en-US" sz="2800" dirty="0"/>
              <a:t> </a:t>
            </a:r>
            <a:r>
              <a:rPr lang="en-US" sz="2800" dirty="0" err="1"/>
              <a:t>putih</a:t>
            </a:r>
            <a:r>
              <a:rPr lang="en-US" sz="2800" dirty="0"/>
              <a:t>. </a:t>
            </a:r>
            <a:r>
              <a:rPr lang="en-US" sz="2800" dirty="0" err="1"/>
              <a:t>Kondisi</a:t>
            </a:r>
            <a:r>
              <a:rPr lang="en-US" sz="2800" dirty="0"/>
              <a:t> </a:t>
            </a:r>
            <a:r>
              <a:rPr lang="en-US" sz="2800" dirty="0" err="1"/>
              <a:t>ini</a:t>
            </a:r>
            <a:r>
              <a:rPr lang="en-US" sz="2800" dirty="0"/>
              <a:t> </a:t>
            </a:r>
            <a:r>
              <a:rPr lang="en-US" sz="2800" dirty="0" err="1"/>
              <a:t>terjadi</a:t>
            </a:r>
            <a:r>
              <a:rPr lang="en-US" sz="2800" dirty="0"/>
              <a:t> </a:t>
            </a:r>
            <a:r>
              <a:rPr lang="en-US" sz="2800" dirty="0" err="1"/>
              <a:t>akibat</a:t>
            </a:r>
            <a:r>
              <a:rPr lang="en-US" sz="2800" dirty="0"/>
              <a:t> </a:t>
            </a:r>
            <a:r>
              <a:rPr lang="en-US" sz="2800" dirty="0" err="1"/>
              <a:t>ketidakseimbangan</a:t>
            </a:r>
            <a:r>
              <a:rPr lang="en-US" sz="2800" dirty="0"/>
              <a:t> </a:t>
            </a:r>
            <a:r>
              <a:rPr lang="en-US" sz="2800" dirty="0" err="1"/>
              <a:t>kromosom</a:t>
            </a:r>
            <a:r>
              <a:rPr lang="en-US" sz="2800" dirty="0"/>
              <a:t> </a:t>
            </a:r>
            <a:r>
              <a:rPr lang="en-US" sz="2800" dirty="0" err="1"/>
              <a:t>selama</a:t>
            </a:r>
            <a:r>
              <a:rPr lang="en-US" sz="2800" dirty="0"/>
              <a:t> </a:t>
            </a:r>
            <a:r>
              <a:rPr lang="en-US" sz="2800" dirty="0" err="1"/>
              <a:t>kehamilan</a:t>
            </a:r>
            <a:r>
              <a:rPr lang="en-US" sz="2800" dirty="0"/>
              <a:t>. </a:t>
            </a:r>
            <a:r>
              <a:rPr lang="en-US" sz="2800" dirty="0" err="1"/>
              <a:t>Kelainan</a:t>
            </a:r>
            <a:r>
              <a:rPr lang="en-US" sz="2800" dirty="0"/>
              <a:t> </a:t>
            </a:r>
            <a:r>
              <a:rPr lang="en-US" sz="2800" dirty="0" err="1"/>
              <a:t>ini</a:t>
            </a:r>
            <a:r>
              <a:rPr lang="en-US" sz="2800" dirty="0"/>
              <a:t> </a:t>
            </a:r>
            <a:r>
              <a:rPr lang="en-US" sz="2800" dirty="0" err="1"/>
              <a:t>bisa</a:t>
            </a:r>
            <a:r>
              <a:rPr lang="en-US" sz="2800" dirty="0"/>
              <a:t> </a:t>
            </a:r>
            <a:r>
              <a:rPr lang="en-US" sz="2800" dirty="0" err="1"/>
              <a:t>dideteksi</a:t>
            </a:r>
            <a:r>
              <a:rPr lang="en-US" sz="2800" dirty="0"/>
              <a:t> pada trimester </a:t>
            </a:r>
            <a:r>
              <a:rPr lang="en-US" sz="2800" dirty="0" err="1"/>
              <a:t>pertama</a:t>
            </a:r>
            <a:r>
              <a:rPr lang="en-US" sz="2800" dirty="0"/>
              <a:t> </a:t>
            </a:r>
            <a:r>
              <a:rPr lang="en-US" sz="2800" dirty="0" err="1"/>
              <a:t>kehamilan</a:t>
            </a:r>
            <a:r>
              <a:rPr lang="en-US" sz="2800" dirty="0"/>
              <a:t>, </a:t>
            </a:r>
            <a:r>
              <a:rPr lang="en-US" sz="2800" dirty="0" err="1"/>
              <a:t>tepatnya</a:t>
            </a:r>
            <a:r>
              <a:rPr lang="en-US" sz="2800" dirty="0"/>
              <a:t> </a:t>
            </a:r>
            <a:r>
              <a:rPr lang="en-US" sz="2800" dirty="0" err="1"/>
              <a:t>minggu</a:t>
            </a:r>
            <a:r>
              <a:rPr lang="en-US" sz="2800" dirty="0"/>
              <a:t> ke-8 dan ke-9, </a:t>
            </a:r>
            <a:r>
              <a:rPr lang="en-US" sz="2800" dirty="0" err="1"/>
              <a:t>melalui</a:t>
            </a:r>
            <a:r>
              <a:rPr lang="en-US" sz="2800" dirty="0"/>
              <a:t> </a:t>
            </a:r>
            <a:r>
              <a:rPr lang="en-US" sz="2800" dirty="0" err="1"/>
              <a:t>pemeriksaan</a:t>
            </a:r>
            <a:r>
              <a:rPr lang="en-US" sz="2800" dirty="0"/>
              <a:t> </a:t>
            </a:r>
            <a:r>
              <a:rPr lang="en-US" sz="2800" dirty="0" err="1"/>
              <a:t>darah</a:t>
            </a:r>
            <a:r>
              <a:rPr lang="en-US" sz="2800" dirty="0"/>
              <a:t> dan USG.</a:t>
            </a:r>
            <a:br>
              <a:rPr lang="en-US" dirty="0"/>
            </a:br>
            <a:endParaRPr lang="en-US" dirty="0"/>
          </a:p>
        </p:txBody>
      </p:sp>
    </p:spTree>
    <p:extLst>
      <p:ext uri="{BB962C8B-B14F-4D97-AF65-F5344CB8AC3E}">
        <p14:creationId xmlns:p14="http://schemas.microsoft.com/office/powerpoint/2010/main" val="132256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amil anggur">
            <a:extLst>
              <a:ext uri="{FF2B5EF4-FFF2-40B4-BE49-F238E27FC236}">
                <a16:creationId xmlns:a16="http://schemas.microsoft.com/office/drawing/2014/main" id="{BEB74B50-4BB2-46EB-9280-0887F0F89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962" y="1779232"/>
            <a:ext cx="6770066" cy="344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96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BD4D0-6241-467B-8414-629FA21C3DE7}"/>
              </a:ext>
            </a:extLst>
          </p:cNvPr>
          <p:cNvSpPr>
            <a:spLocks noGrp="1"/>
          </p:cNvSpPr>
          <p:nvPr>
            <p:ph type="title"/>
          </p:nvPr>
        </p:nvSpPr>
        <p:spPr>
          <a:xfrm>
            <a:off x="554855" y="2946277"/>
            <a:ext cx="8229600" cy="1143000"/>
          </a:xfrm>
        </p:spPr>
        <p:txBody>
          <a:bodyPr/>
          <a:lstStyle/>
          <a:p>
            <a:pPr algn="l"/>
            <a:r>
              <a:rPr lang="en-US" b="1" dirty="0"/>
              <a:t>4. </a:t>
            </a:r>
            <a:r>
              <a:rPr lang="en-US" sz="1800" b="1" dirty="0" err="1"/>
              <a:t>Keguguran</a:t>
            </a:r>
            <a:br>
              <a:rPr lang="en-US" sz="1800" dirty="0"/>
            </a:br>
            <a:r>
              <a:rPr lang="en-US" sz="1800" dirty="0" err="1"/>
              <a:t>Keguguran</a:t>
            </a:r>
            <a:r>
              <a:rPr lang="en-US" sz="1800" dirty="0"/>
              <a:t> </a:t>
            </a:r>
            <a:r>
              <a:rPr lang="en-US" sz="1800" dirty="0" err="1"/>
              <a:t>adalah</a:t>
            </a:r>
            <a:r>
              <a:rPr lang="en-US" sz="1800" dirty="0"/>
              <a:t> </a:t>
            </a:r>
            <a:r>
              <a:rPr lang="en-US" sz="1800" dirty="0" err="1"/>
              <a:t>keluarnya</a:t>
            </a:r>
            <a:r>
              <a:rPr lang="en-US" sz="1800" dirty="0"/>
              <a:t> </a:t>
            </a:r>
            <a:r>
              <a:rPr lang="en-US" sz="1800" dirty="0" err="1"/>
              <a:t>embrio</a:t>
            </a:r>
            <a:r>
              <a:rPr lang="en-US" sz="1800" dirty="0"/>
              <a:t> </a:t>
            </a:r>
            <a:r>
              <a:rPr lang="en-US" sz="1800" dirty="0" err="1"/>
              <a:t>secara</a:t>
            </a:r>
            <a:r>
              <a:rPr lang="en-US" sz="1800" dirty="0"/>
              <a:t> </a:t>
            </a:r>
            <a:r>
              <a:rPr lang="en-US" sz="1800" dirty="0" err="1"/>
              <a:t>spontan</a:t>
            </a:r>
            <a:r>
              <a:rPr lang="en-US" sz="1800" dirty="0"/>
              <a:t> </a:t>
            </a:r>
            <a:r>
              <a:rPr lang="en-US" sz="1800" dirty="0" err="1"/>
              <a:t>dari</a:t>
            </a:r>
            <a:r>
              <a:rPr lang="en-US" sz="1800" dirty="0"/>
              <a:t> </a:t>
            </a:r>
            <a:r>
              <a:rPr lang="en-US" sz="1800" dirty="0" err="1"/>
              <a:t>dalam</a:t>
            </a:r>
            <a:r>
              <a:rPr lang="en-US" sz="1800" dirty="0"/>
              <a:t> </a:t>
            </a:r>
            <a:r>
              <a:rPr lang="en-US" sz="1800" dirty="0" err="1"/>
              <a:t>kandungan</a:t>
            </a:r>
            <a:r>
              <a:rPr lang="en-US" sz="1800" dirty="0"/>
              <a:t> </a:t>
            </a:r>
            <a:r>
              <a:rPr lang="en-US" sz="1800" dirty="0" err="1"/>
              <a:t>sebelum</a:t>
            </a:r>
            <a:r>
              <a:rPr lang="en-US" sz="1800" dirty="0"/>
              <a:t> </a:t>
            </a:r>
            <a:r>
              <a:rPr lang="en-US" sz="1800" dirty="0" err="1"/>
              <a:t>usia</a:t>
            </a:r>
            <a:r>
              <a:rPr lang="en-US" sz="1800" dirty="0"/>
              <a:t> 20 </a:t>
            </a:r>
            <a:r>
              <a:rPr lang="en-US" sz="1800" dirty="0" err="1"/>
              <a:t>minggu</a:t>
            </a:r>
            <a:r>
              <a:rPr lang="en-US" sz="1800" dirty="0"/>
              <a:t> </a:t>
            </a:r>
            <a:r>
              <a:rPr lang="en-US" sz="1800" dirty="0" err="1"/>
              <a:t>kehamilan</a:t>
            </a:r>
            <a:r>
              <a:rPr lang="en-US" sz="1800" dirty="0"/>
              <a:t>. </a:t>
            </a:r>
            <a:r>
              <a:rPr lang="en-US" sz="1800" dirty="0" err="1"/>
              <a:t>Sayangnya</a:t>
            </a:r>
            <a:r>
              <a:rPr lang="en-US" sz="1800" dirty="0"/>
              <a:t>, </a:t>
            </a:r>
            <a:r>
              <a:rPr lang="en-US" sz="1800" dirty="0" err="1"/>
              <a:t>penyebab</a:t>
            </a:r>
            <a:r>
              <a:rPr lang="en-US" sz="1800" dirty="0"/>
              <a:t> </a:t>
            </a:r>
            <a:r>
              <a:rPr lang="en-US" sz="1800" dirty="0" err="1"/>
              <a:t>keguguran</a:t>
            </a:r>
            <a:r>
              <a:rPr lang="en-US" sz="1800" dirty="0"/>
              <a:t> </a:t>
            </a:r>
            <a:r>
              <a:rPr lang="en-US" sz="1800" dirty="0" err="1"/>
              <a:t>belum</a:t>
            </a:r>
            <a:r>
              <a:rPr lang="en-US" sz="1800" dirty="0"/>
              <a:t> </a:t>
            </a:r>
            <a:r>
              <a:rPr lang="en-US" sz="1800" dirty="0" err="1"/>
              <a:t>diketahui</a:t>
            </a:r>
            <a:r>
              <a:rPr lang="en-US" sz="1800" dirty="0"/>
              <a:t> </a:t>
            </a:r>
            <a:r>
              <a:rPr lang="en-US" sz="1800" dirty="0" err="1"/>
              <a:t>secara</a:t>
            </a:r>
            <a:r>
              <a:rPr lang="en-US" sz="1800" dirty="0"/>
              <a:t> </a:t>
            </a:r>
            <a:r>
              <a:rPr lang="en-US" sz="1800" dirty="0" err="1"/>
              <a:t>pasti</a:t>
            </a:r>
            <a:r>
              <a:rPr lang="en-US" sz="1800" dirty="0"/>
              <a:t>. </a:t>
            </a:r>
            <a:r>
              <a:rPr lang="en-US" sz="1800" dirty="0" err="1"/>
              <a:t>Namun</a:t>
            </a:r>
            <a:r>
              <a:rPr lang="en-US" sz="1800" dirty="0"/>
              <a:t>, para </a:t>
            </a:r>
            <a:r>
              <a:rPr lang="en-US" sz="1800" dirty="0" err="1"/>
              <a:t>ahli</a:t>
            </a:r>
            <a:r>
              <a:rPr lang="en-US" sz="1800" dirty="0"/>
              <a:t> </a:t>
            </a:r>
            <a:r>
              <a:rPr lang="en-US" sz="1800" dirty="0" err="1"/>
              <a:t>memperkirakan</a:t>
            </a:r>
            <a:r>
              <a:rPr lang="en-US" sz="1800" dirty="0"/>
              <a:t> </a:t>
            </a:r>
            <a:r>
              <a:rPr lang="en-US" sz="1800" dirty="0" err="1"/>
              <a:t>bahwa</a:t>
            </a:r>
            <a:r>
              <a:rPr lang="en-US" sz="1800" dirty="0"/>
              <a:t> </a:t>
            </a:r>
            <a:r>
              <a:rPr lang="en-US" sz="1800" dirty="0" err="1"/>
              <a:t>keguguran</a:t>
            </a:r>
            <a:r>
              <a:rPr lang="en-US" sz="1800" dirty="0"/>
              <a:t> </a:t>
            </a:r>
            <a:r>
              <a:rPr lang="en-US" sz="1800" dirty="0" err="1"/>
              <a:t>dapat</a:t>
            </a:r>
            <a:r>
              <a:rPr lang="en-US" sz="1800" dirty="0"/>
              <a:t> </a:t>
            </a:r>
            <a:r>
              <a:rPr lang="en-US" sz="1800" dirty="0" err="1"/>
              <a:t>disebabkan</a:t>
            </a:r>
            <a:r>
              <a:rPr lang="en-US" sz="1800" dirty="0"/>
              <a:t> oleh </a:t>
            </a:r>
            <a:r>
              <a:rPr lang="en-US" sz="1800" dirty="0" err="1"/>
              <a:t>adanya</a:t>
            </a:r>
            <a:r>
              <a:rPr lang="en-US" sz="1800" dirty="0"/>
              <a:t> </a:t>
            </a:r>
            <a:r>
              <a:rPr lang="en-US" sz="1800" dirty="0" err="1"/>
              <a:t>keabnormalan</a:t>
            </a:r>
            <a:r>
              <a:rPr lang="en-US" sz="1800" dirty="0"/>
              <a:t> pada </a:t>
            </a:r>
            <a:r>
              <a:rPr lang="en-US" sz="1800" dirty="0" err="1"/>
              <a:t>kromosom</a:t>
            </a:r>
            <a:r>
              <a:rPr lang="en-US" sz="1800" dirty="0"/>
              <a:t> </a:t>
            </a:r>
            <a:r>
              <a:rPr lang="en-US" sz="1800" dirty="0" err="1"/>
              <a:t>janin</a:t>
            </a:r>
            <a:r>
              <a:rPr lang="en-US" sz="1800" dirty="0"/>
              <a:t> (</a:t>
            </a:r>
            <a:r>
              <a:rPr lang="en-US" sz="1800" dirty="0" err="1"/>
              <a:t>terutama</a:t>
            </a:r>
            <a:r>
              <a:rPr lang="en-US" sz="1800" dirty="0"/>
              <a:t> pada trimester </a:t>
            </a:r>
            <a:r>
              <a:rPr lang="en-US" sz="1800" dirty="0" err="1"/>
              <a:t>pertama</a:t>
            </a:r>
            <a:r>
              <a:rPr lang="en-US" sz="1800" dirty="0"/>
              <a:t>), </a:t>
            </a:r>
            <a:r>
              <a:rPr lang="en-US" sz="1800" dirty="0" err="1"/>
              <a:t>ketidakseimbangan</a:t>
            </a:r>
            <a:r>
              <a:rPr lang="en-US" sz="1800" dirty="0"/>
              <a:t> </a:t>
            </a:r>
            <a:r>
              <a:rPr lang="en-US" sz="1800" dirty="0" err="1"/>
              <a:t>hormon</a:t>
            </a:r>
            <a:r>
              <a:rPr lang="en-US" sz="1800" dirty="0"/>
              <a:t>, dan </a:t>
            </a:r>
            <a:r>
              <a:rPr lang="en-US" sz="1800" dirty="0" err="1"/>
              <a:t>infeksi</a:t>
            </a:r>
            <a:r>
              <a:rPr lang="en-US" sz="1800" dirty="0"/>
              <a:t> pada </a:t>
            </a:r>
            <a:r>
              <a:rPr lang="en-US" sz="1800" dirty="0" err="1"/>
              <a:t>janin</a:t>
            </a:r>
            <a:r>
              <a:rPr lang="en-US" sz="1800" dirty="0"/>
              <a:t>. </a:t>
            </a:r>
            <a:r>
              <a:rPr lang="en-US" sz="1800" dirty="0" err="1"/>
              <a:t>Berikut</a:t>
            </a:r>
            <a:r>
              <a:rPr lang="en-US" sz="1800" dirty="0"/>
              <a:t> </a:t>
            </a:r>
            <a:r>
              <a:rPr lang="en-US" sz="1800" dirty="0" err="1"/>
              <a:t>adalah</a:t>
            </a:r>
            <a:r>
              <a:rPr lang="en-US" sz="1800" dirty="0"/>
              <a:t> </a:t>
            </a:r>
            <a:r>
              <a:rPr lang="en-US" sz="1800" dirty="0" err="1"/>
              <a:t>beberapa</a:t>
            </a:r>
            <a:r>
              <a:rPr lang="en-US" sz="1800" dirty="0"/>
              <a:t> </a:t>
            </a:r>
            <a:r>
              <a:rPr lang="en-US" sz="1800" dirty="0" err="1"/>
              <a:t>infeksi</a:t>
            </a:r>
            <a:r>
              <a:rPr lang="en-US" sz="1800" dirty="0"/>
              <a:t> yang </a:t>
            </a:r>
            <a:r>
              <a:rPr lang="en-US" sz="1800" dirty="0" err="1"/>
              <a:t>bisa</a:t>
            </a:r>
            <a:r>
              <a:rPr lang="en-US" sz="1800" dirty="0"/>
              <a:t> </a:t>
            </a:r>
            <a:r>
              <a:rPr lang="en-US" sz="1800" dirty="0" err="1"/>
              <a:t>membahayakan</a:t>
            </a:r>
            <a:r>
              <a:rPr lang="en-US" sz="1800" dirty="0"/>
              <a:t> </a:t>
            </a:r>
            <a:r>
              <a:rPr lang="en-US" sz="1800" dirty="0" err="1"/>
              <a:t>kondisi</a:t>
            </a:r>
            <a:r>
              <a:rPr lang="en-US" sz="1800" dirty="0"/>
              <a:t> </a:t>
            </a:r>
            <a:r>
              <a:rPr lang="en-US" sz="1800" dirty="0" err="1"/>
              <a:t>janin</a:t>
            </a:r>
            <a:r>
              <a:rPr lang="en-US" sz="1800" dirty="0"/>
              <a:t>:</a:t>
            </a:r>
            <a:br>
              <a:rPr lang="en-US" sz="1800" dirty="0"/>
            </a:br>
            <a:r>
              <a:rPr lang="en-US" sz="1800" dirty="0" err="1"/>
              <a:t>Infeksi</a:t>
            </a:r>
            <a:r>
              <a:rPr lang="en-US" sz="1800" dirty="0"/>
              <a:t> </a:t>
            </a:r>
            <a:r>
              <a:rPr lang="en-US" sz="1800" dirty="0" err="1"/>
              <a:t>toksoplasma</a:t>
            </a:r>
            <a:r>
              <a:rPr lang="en-US" sz="1800" dirty="0"/>
              <a:t> yang </a:t>
            </a:r>
            <a:r>
              <a:rPr lang="en-US" sz="1800" dirty="0" err="1"/>
              <a:t>disebabkan</a:t>
            </a:r>
            <a:r>
              <a:rPr lang="en-US" sz="1800" dirty="0"/>
              <a:t> oleh </a:t>
            </a:r>
            <a:r>
              <a:rPr lang="en-US" sz="1800" dirty="0" err="1"/>
              <a:t>parasit</a:t>
            </a:r>
            <a:r>
              <a:rPr lang="en-US" sz="1800" dirty="0"/>
              <a:t> </a:t>
            </a:r>
            <a:r>
              <a:rPr lang="en-US" sz="1800" dirty="0" err="1"/>
              <a:t>bernama</a:t>
            </a:r>
            <a:r>
              <a:rPr lang="en-US" sz="1800" dirty="0"/>
              <a:t> </a:t>
            </a:r>
            <a:r>
              <a:rPr lang="en-US" sz="1800" i="1" dirty="0"/>
              <a:t>Toxoplasma </a:t>
            </a:r>
            <a:r>
              <a:rPr lang="en-US" sz="1800" i="1" dirty="0" err="1"/>
              <a:t>gondi</a:t>
            </a:r>
            <a:r>
              <a:rPr lang="en-US" sz="1800" i="1" dirty="0"/>
              <a:t>. </a:t>
            </a:r>
            <a:r>
              <a:rPr lang="en-US" sz="1800" dirty="0" err="1"/>
              <a:t>Infeksi</a:t>
            </a:r>
            <a:r>
              <a:rPr lang="en-US" sz="1800" dirty="0"/>
              <a:t> </a:t>
            </a:r>
            <a:r>
              <a:rPr lang="en-US" sz="1800" dirty="0" err="1"/>
              <a:t>ini</a:t>
            </a:r>
            <a:r>
              <a:rPr lang="en-US" sz="1800" dirty="0"/>
              <a:t> </a:t>
            </a:r>
            <a:r>
              <a:rPr lang="en-US" sz="1800" dirty="0" err="1"/>
              <a:t>bisa</a:t>
            </a:r>
            <a:r>
              <a:rPr lang="en-US" sz="1800" dirty="0"/>
              <a:t> </a:t>
            </a:r>
            <a:r>
              <a:rPr lang="en-US" sz="1800" dirty="0" err="1"/>
              <a:t>menyebabkan</a:t>
            </a:r>
            <a:r>
              <a:rPr lang="en-US" sz="1800" dirty="0"/>
              <a:t> </a:t>
            </a:r>
            <a:r>
              <a:rPr lang="en-US" sz="1800" dirty="0" err="1"/>
              <a:t>keguguran</a:t>
            </a:r>
            <a:r>
              <a:rPr lang="en-US" sz="1800" dirty="0"/>
              <a:t> dan </a:t>
            </a:r>
            <a:r>
              <a:rPr lang="en-US" sz="1800" dirty="0" err="1"/>
              <a:t>kematian</a:t>
            </a:r>
            <a:r>
              <a:rPr lang="en-US" sz="1800" dirty="0"/>
              <a:t> </a:t>
            </a:r>
            <a:r>
              <a:rPr lang="en-US" sz="1800" dirty="0" err="1"/>
              <a:t>janin</a:t>
            </a:r>
            <a:r>
              <a:rPr lang="en-US" sz="1800" dirty="0"/>
              <a:t>. </a:t>
            </a:r>
            <a:r>
              <a:rPr lang="en-US" sz="1800" dirty="0" err="1"/>
              <a:t>Jika</a:t>
            </a:r>
            <a:r>
              <a:rPr lang="en-US" sz="1800" dirty="0"/>
              <a:t> </a:t>
            </a:r>
            <a:r>
              <a:rPr lang="en-US" sz="1800" dirty="0" err="1"/>
              <a:t>bayi</a:t>
            </a:r>
            <a:r>
              <a:rPr lang="en-US" sz="1800" dirty="0"/>
              <a:t> yang di </a:t>
            </a:r>
            <a:r>
              <a:rPr lang="en-US" sz="1800" dirty="0" err="1"/>
              <a:t>dalam</a:t>
            </a:r>
            <a:r>
              <a:rPr lang="en-US" sz="1800" dirty="0"/>
              <a:t> </a:t>
            </a:r>
            <a:r>
              <a:rPr lang="en-US" sz="1800" dirty="0" err="1"/>
              <a:t>kandungan</a:t>
            </a:r>
            <a:r>
              <a:rPr lang="en-US" sz="1800" dirty="0"/>
              <a:t> </a:t>
            </a:r>
            <a:r>
              <a:rPr lang="en-US" sz="1800" dirty="0" err="1"/>
              <a:t>bertahan</a:t>
            </a:r>
            <a:r>
              <a:rPr lang="en-US" sz="1800" dirty="0"/>
              <a:t> </a:t>
            </a:r>
            <a:r>
              <a:rPr lang="en-US" sz="1800" dirty="0" err="1"/>
              <a:t>hidup</a:t>
            </a:r>
            <a:r>
              <a:rPr lang="en-US" sz="1800" dirty="0"/>
              <a:t>, </a:t>
            </a:r>
            <a:r>
              <a:rPr lang="en-US" sz="1800" dirty="0" err="1"/>
              <a:t>maka</a:t>
            </a:r>
            <a:r>
              <a:rPr lang="en-US" sz="1800" dirty="0"/>
              <a:t> </a:t>
            </a:r>
            <a:r>
              <a:rPr lang="en-US" sz="1800" dirty="0" err="1"/>
              <a:t>ia</a:t>
            </a:r>
            <a:r>
              <a:rPr lang="en-US" sz="1800" dirty="0"/>
              <a:t> </a:t>
            </a:r>
            <a:r>
              <a:rPr lang="en-US" sz="1800" dirty="0" err="1"/>
              <a:t>akan</a:t>
            </a:r>
            <a:r>
              <a:rPr lang="en-US" sz="1800" dirty="0"/>
              <a:t> </a:t>
            </a:r>
            <a:r>
              <a:rPr lang="en-US" sz="1800" dirty="0" err="1"/>
              <a:t>terlahir</a:t>
            </a:r>
            <a:r>
              <a:rPr lang="en-US" sz="1800" dirty="0"/>
              <a:t> </a:t>
            </a:r>
            <a:r>
              <a:rPr lang="en-US" sz="1800" dirty="0" err="1"/>
              <a:t>dengan</a:t>
            </a:r>
            <a:r>
              <a:rPr lang="en-US" sz="1800" dirty="0"/>
              <a:t> </a:t>
            </a:r>
            <a:r>
              <a:rPr lang="en-US" sz="1800" dirty="0" err="1"/>
              <a:t>Toksoplasmosis</a:t>
            </a:r>
            <a:r>
              <a:rPr lang="en-US" sz="1800" dirty="0"/>
              <a:t> </a:t>
            </a:r>
            <a:r>
              <a:rPr lang="en-US" sz="1800" dirty="0" err="1"/>
              <a:t>bawaan</a:t>
            </a:r>
            <a:r>
              <a:rPr lang="en-US" sz="1800" dirty="0"/>
              <a:t> yang </a:t>
            </a:r>
            <a:r>
              <a:rPr lang="en-US" sz="1800" dirty="0" err="1"/>
              <a:t>membuatnya</a:t>
            </a:r>
            <a:r>
              <a:rPr lang="en-US" sz="1800" dirty="0"/>
              <a:t> </a:t>
            </a:r>
            <a:r>
              <a:rPr lang="en-US" sz="1800" dirty="0" err="1"/>
              <a:t>mengalami</a:t>
            </a:r>
            <a:r>
              <a:rPr lang="en-US" sz="1800" dirty="0"/>
              <a:t> </a:t>
            </a:r>
            <a:r>
              <a:rPr lang="en-US" sz="1800" dirty="0" err="1"/>
              <a:t>kejang</a:t>
            </a:r>
            <a:r>
              <a:rPr lang="en-US" sz="1800" dirty="0"/>
              <a:t>, </a:t>
            </a:r>
            <a:r>
              <a:rPr lang="en-US" sz="1800" dirty="0" err="1"/>
              <a:t>pembesaran</a:t>
            </a:r>
            <a:r>
              <a:rPr lang="en-US" sz="1800" dirty="0"/>
              <a:t> </a:t>
            </a:r>
            <a:r>
              <a:rPr lang="en-US" sz="1800" dirty="0" err="1"/>
              <a:t>limpa</a:t>
            </a:r>
            <a:r>
              <a:rPr lang="en-US" sz="1800" dirty="0"/>
              <a:t> pada </a:t>
            </a:r>
            <a:r>
              <a:rPr lang="en-US" sz="1800" dirty="0" err="1"/>
              <a:t>hati</a:t>
            </a:r>
            <a:r>
              <a:rPr lang="en-US" sz="1800" dirty="0"/>
              <a:t>, </a:t>
            </a:r>
            <a:r>
              <a:rPr lang="en-US" sz="1800" dirty="0" err="1"/>
              <a:t>mata</a:t>
            </a:r>
            <a:r>
              <a:rPr lang="en-US" sz="1800" dirty="0"/>
              <a:t> dan </a:t>
            </a:r>
            <a:r>
              <a:rPr lang="en-US" sz="1800" dirty="0" err="1"/>
              <a:t>kulit</a:t>
            </a:r>
            <a:r>
              <a:rPr lang="en-US" sz="1800" dirty="0"/>
              <a:t> </a:t>
            </a:r>
            <a:r>
              <a:rPr lang="en-US" sz="1800" dirty="0" err="1"/>
              <a:t>kuning</a:t>
            </a:r>
            <a:r>
              <a:rPr lang="en-US" sz="1800" dirty="0"/>
              <a:t>, </a:t>
            </a:r>
            <a:r>
              <a:rPr lang="en-US" sz="1800" dirty="0" err="1"/>
              <a:t>infeksi</a:t>
            </a:r>
            <a:r>
              <a:rPr lang="en-US" sz="1800" dirty="0"/>
              <a:t> </a:t>
            </a:r>
            <a:r>
              <a:rPr lang="en-US" sz="1800" dirty="0" err="1"/>
              <a:t>mata</a:t>
            </a:r>
            <a:r>
              <a:rPr lang="en-US" sz="1800" dirty="0"/>
              <a:t> yang </a:t>
            </a:r>
            <a:r>
              <a:rPr lang="en-US" sz="1800" dirty="0" err="1"/>
              <a:t>parah</a:t>
            </a:r>
            <a:r>
              <a:rPr lang="en-US" sz="1800" dirty="0"/>
              <a:t>, </a:t>
            </a:r>
            <a:r>
              <a:rPr lang="en-US" sz="1800" dirty="0" err="1"/>
              <a:t>berkurangnya</a:t>
            </a:r>
            <a:r>
              <a:rPr lang="en-US" sz="1800" dirty="0"/>
              <a:t> </a:t>
            </a:r>
            <a:r>
              <a:rPr lang="en-US" sz="1800" dirty="0" err="1"/>
              <a:t>kualitas</a:t>
            </a:r>
            <a:r>
              <a:rPr lang="en-US" sz="1800" dirty="0"/>
              <a:t> </a:t>
            </a:r>
            <a:r>
              <a:rPr lang="en-US" sz="1800" dirty="0" err="1"/>
              <a:t>pendengaran</a:t>
            </a:r>
            <a:r>
              <a:rPr lang="en-US" sz="1800" dirty="0"/>
              <a:t>, dan </a:t>
            </a:r>
            <a:r>
              <a:rPr lang="en-US" sz="1800" dirty="0" err="1"/>
              <a:t>gangguan</a:t>
            </a:r>
            <a:r>
              <a:rPr lang="en-US" sz="1800" dirty="0"/>
              <a:t> </a:t>
            </a:r>
            <a:r>
              <a:rPr lang="en-US" sz="1800" dirty="0" err="1"/>
              <a:t>psikotik</a:t>
            </a:r>
            <a:r>
              <a:rPr lang="en-US" sz="1800" dirty="0"/>
              <a:t>.</a:t>
            </a:r>
            <a:br>
              <a:rPr lang="en-US" sz="1800" dirty="0"/>
            </a:br>
            <a:r>
              <a:rPr lang="en-US" sz="1800" dirty="0" err="1"/>
              <a:t>Infeksi</a:t>
            </a:r>
            <a:r>
              <a:rPr lang="en-US" sz="1800" dirty="0"/>
              <a:t> rubella yang </a:t>
            </a:r>
            <a:r>
              <a:rPr lang="en-US" sz="1800" dirty="0" err="1"/>
              <a:t>disebabkan</a:t>
            </a:r>
            <a:r>
              <a:rPr lang="en-US" sz="1800" dirty="0"/>
              <a:t> oleh virus Rubella. Pada </a:t>
            </a:r>
            <a:r>
              <a:rPr lang="en-US" sz="1800" dirty="0" err="1"/>
              <a:t>ibu</a:t>
            </a:r>
            <a:r>
              <a:rPr lang="en-US" sz="1800" dirty="0"/>
              <a:t> </a:t>
            </a:r>
            <a:r>
              <a:rPr lang="en-US" sz="1800" dirty="0" err="1"/>
              <a:t>hamil</a:t>
            </a:r>
            <a:r>
              <a:rPr lang="en-US" sz="1800" dirty="0"/>
              <a:t>, </a:t>
            </a:r>
            <a:r>
              <a:rPr lang="en-US" sz="1800" dirty="0" err="1"/>
              <a:t>infeksi</a:t>
            </a:r>
            <a:r>
              <a:rPr lang="en-US" sz="1800" dirty="0"/>
              <a:t> </a:t>
            </a:r>
            <a:r>
              <a:rPr lang="en-US" sz="1800" dirty="0" err="1"/>
              <a:t>ini</a:t>
            </a:r>
            <a:r>
              <a:rPr lang="en-US" sz="1800" dirty="0"/>
              <a:t> </a:t>
            </a:r>
            <a:r>
              <a:rPr lang="en-US" sz="1800" dirty="0" err="1"/>
              <a:t>berpotensi</a:t>
            </a:r>
            <a:r>
              <a:rPr lang="en-US" sz="1800" dirty="0"/>
              <a:t> </a:t>
            </a:r>
            <a:r>
              <a:rPr lang="en-US" sz="1800" dirty="0" err="1"/>
              <a:t>tinggi</a:t>
            </a:r>
            <a:r>
              <a:rPr lang="en-US" sz="1800" dirty="0"/>
              <a:t> </a:t>
            </a:r>
            <a:r>
              <a:rPr lang="en-US" sz="1800" dirty="0" err="1"/>
              <a:t>untuk</a:t>
            </a:r>
            <a:r>
              <a:rPr lang="en-US" sz="1800" dirty="0"/>
              <a:t> </a:t>
            </a:r>
            <a:r>
              <a:rPr lang="en-US" sz="1800" dirty="0" err="1"/>
              <a:t>menyebabkan</a:t>
            </a:r>
            <a:r>
              <a:rPr lang="en-US" sz="1800" dirty="0"/>
              <a:t> </a:t>
            </a:r>
            <a:r>
              <a:rPr lang="en-US" sz="1800" dirty="0" err="1"/>
              <a:t>sindrom</a:t>
            </a:r>
            <a:r>
              <a:rPr lang="en-US" sz="1800" dirty="0"/>
              <a:t> rubella </a:t>
            </a:r>
            <a:r>
              <a:rPr lang="en-US" sz="1800" dirty="0" err="1"/>
              <a:t>kongenital</a:t>
            </a:r>
            <a:r>
              <a:rPr lang="en-US" sz="1800" dirty="0"/>
              <a:t> </a:t>
            </a:r>
            <a:r>
              <a:rPr lang="en-US" sz="1800" dirty="0" err="1"/>
              <a:t>atau</a:t>
            </a:r>
            <a:r>
              <a:rPr lang="en-US" sz="1800" dirty="0"/>
              <a:t> </a:t>
            </a:r>
            <a:r>
              <a:rPr lang="en-US" sz="1800" dirty="0" err="1"/>
              <a:t>bahkan</a:t>
            </a:r>
            <a:r>
              <a:rPr lang="en-US" sz="1800" dirty="0"/>
              <a:t> </a:t>
            </a:r>
            <a:r>
              <a:rPr lang="en-US" sz="1800" dirty="0" err="1"/>
              <a:t>kematian</a:t>
            </a:r>
            <a:r>
              <a:rPr lang="en-US" sz="1800" dirty="0"/>
              <a:t> </a:t>
            </a:r>
            <a:r>
              <a:rPr lang="en-US" sz="1800" dirty="0" err="1"/>
              <a:t>bayi</a:t>
            </a:r>
            <a:r>
              <a:rPr lang="en-US" sz="1800" dirty="0"/>
              <a:t> </a:t>
            </a:r>
            <a:r>
              <a:rPr lang="en-US" sz="1800" dirty="0" err="1"/>
              <a:t>dalam</a:t>
            </a:r>
            <a:r>
              <a:rPr lang="en-US" sz="1800" dirty="0"/>
              <a:t> </a:t>
            </a:r>
            <a:r>
              <a:rPr lang="en-US" sz="1800" dirty="0" err="1"/>
              <a:t>kandungan</a:t>
            </a:r>
            <a:r>
              <a:rPr lang="en-US" sz="1800" dirty="0"/>
              <a:t>.  </a:t>
            </a:r>
            <a:br>
              <a:rPr lang="en-US" sz="1800" dirty="0"/>
            </a:br>
            <a:r>
              <a:rPr lang="en-US" sz="1800" i="1" dirty="0"/>
              <a:t>Cytomegalovirus </a:t>
            </a:r>
            <a:r>
              <a:rPr lang="en-US" sz="1800" dirty="0"/>
              <a:t>(CMV) yang </a:t>
            </a:r>
            <a:r>
              <a:rPr lang="en-US" sz="1800" dirty="0" err="1"/>
              <a:t>disebabkan</a:t>
            </a:r>
            <a:r>
              <a:rPr lang="en-US" sz="1800" dirty="0"/>
              <a:t> oleh virus CMV. </a:t>
            </a:r>
            <a:r>
              <a:rPr lang="en-US" sz="1800" dirty="0" err="1"/>
              <a:t>Ibu</a:t>
            </a:r>
            <a:r>
              <a:rPr lang="en-US" sz="1800" dirty="0"/>
              <a:t> </a:t>
            </a:r>
            <a:r>
              <a:rPr lang="en-US" sz="1800" dirty="0" err="1"/>
              <a:t>hamil</a:t>
            </a:r>
            <a:r>
              <a:rPr lang="en-US" sz="1800" dirty="0"/>
              <a:t> yang </a:t>
            </a:r>
            <a:r>
              <a:rPr lang="en-US" sz="1800" dirty="0" err="1"/>
              <a:t>terinfeksi</a:t>
            </a:r>
            <a:r>
              <a:rPr lang="en-US" sz="1800" dirty="0"/>
              <a:t> virus </a:t>
            </a:r>
            <a:r>
              <a:rPr lang="en-US" sz="1800" dirty="0" err="1"/>
              <a:t>ini</a:t>
            </a:r>
            <a:r>
              <a:rPr lang="en-US" sz="1800" dirty="0"/>
              <a:t> </a:t>
            </a:r>
            <a:r>
              <a:rPr lang="en-US" sz="1800" dirty="0" err="1"/>
              <a:t>dapat</a:t>
            </a:r>
            <a:r>
              <a:rPr lang="en-US" sz="1800" dirty="0"/>
              <a:t> </a:t>
            </a:r>
            <a:r>
              <a:rPr lang="en-US" sz="1800" dirty="0" err="1"/>
              <a:t>menyebabkan</a:t>
            </a:r>
            <a:r>
              <a:rPr lang="en-US" sz="1800" dirty="0"/>
              <a:t> </a:t>
            </a:r>
            <a:r>
              <a:rPr lang="en-US" sz="1800" dirty="0" err="1"/>
              <a:t>janin</a:t>
            </a:r>
            <a:r>
              <a:rPr lang="en-US" sz="1800" dirty="0"/>
              <a:t> yang </a:t>
            </a:r>
            <a:r>
              <a:rPr lang="en-US" sz="1800" dirty="0" err="1"/>
              <a:t>dikandungnya</a:t>
            </a:r>
            <a:r>
              <a:rPr lang="en-US" sz="1800" dirty="0"/>
              <a:t> </a:t>
            </a:r>
            <a:r>
              <a:rPr lang="en-US" sz="1800" dirty="0" err="1"/>
              <a:t>tertular</a:t>
            </a:r>
            <a:r>
              <a:rPr lang="en-US" sz="1800" dirty="0"/>
              <a:t> </a:t>
            </a:r>
            <a:r>
              <a:rPr lang="en-US" sz="1800" dirty="0" err="1"/>
              <a:t>sehingga</a:t>
            </a:r>
            <a:r>
              <a:rPr lang="en-US" sz="1800" dirty="0"/>
              <a:t> </a:t>
            </a:r>
            <a:r>
              <a:rPr lang="en-US" sz="1800" dirty="0" err="1"/>
              <a:t>berisiko</a:t>
            </a:r>
            <a:r>
              <a:rPr lang="en-US" sz="1800" dirty="0"/>
              <a:t> </a:t>
            </a:r>
            <a:r>
              <a:rPr lang="en-US" sz="1800" dirty="0" err="1"/>
              <a:t>mengalami</a:t>
            </a:r>
            <a:r>
              <a:rPr lang="en-US" sz="1800" dirty="0"/>
              <a:t> </a:t>
            </a:r>
            <a:r>
              <a:rPr lang="en-US" sz="1800" dirty="0" err="1"/>
              <a:t>gangguan</a:t>
            </a:r>
            <a:r>
              <a:rPr lang="en-US" sz="1800" dirty="0"/>
              <a:t> </a:t>
            </a:r>
            <a:r>
              <a:rPr lang="en-US" sz="1800" dirty="0" err="1"/>
              <a:t>pengapuran</a:t>
            </a:r>
            <a:r>
              <a:rPr lang="en-US" sz="1800" dirty="0"/>
              <a:t> </a:t>
            </a:r>
            <a:r>
              <a:rPr lang="en-US" sz="1800" dirty="0" err="1"/>
              <a:t>otak</a:t>
            </a:r>
            <a:r>
              <a:rPr lang="en-US" sz="1800" dirty="0"/>
              <a:t>, </a:t>
            </a:r>
            <a:r>
              <a:rPr lang="en-US" sz="1800" dirty="0" err="1"/>
              <a:t>pembesaran</a:t>
            </a:r>
            <a:r>
              <a:rPr lang="en-US" sz="1800" dirty="0"/>
              <a:t> </a:t>
            </a:r>
            <a:r>
              <a:rPr lang="en-US" sz="1800" dirty="0" err="1"/>
              <a:t>hari</a:t>
            </a:r>
            <a:r>
              <a:rPr lang="en-US" sz="1800" dirty="0"/>
              <a:t>, dan </a:t>
            </a:r>
            <a:r>
              <a:rPr lang="en-US" sz="1800" dirty="0" err="1"/>
              <a:t>gangguan</a:t>
            </a:r>
            <a:r>
              <a:rPr lang="en-US" sz="1800" dirty="0"/>
              <a:t> </a:t>
            </a:r>
            <a:r>
              <a:rPr lang="en-US" sz="1800" dirty="0" err="1"/>
              <a:t>pendengaran</a:t>
            </a:r>
            <a:r>
              <a:rPr lang="en-US" sz="1800" dirty="0"/>
              <a:t>.</a:t>
            </a:r>
            <a:br>
              <a:rPr lang="en-US" sz="1800" dirty="0"/>
            </a:br>
            <a:endParaRPr lang="en-US" sz="1800" dirty="0"/>
          </a:p>
        </p:txBody>
      </p:sp>
    </p:spTree>
    <p:extLst>
      <p:ext uri="{BB962C8B-B14F-4D97-AF65-F5344CB8AC3E}">
        <p14:creationId xmlns:p14="http://schemas.microsoft.com/office/powerpoint/2010/main" val="359749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3DD3-6905-4D07-B9F6-EA8D35CD438B}"/>
              </a:ext>
            </a:extLst>
          </p:cNvPr>
          <p:cNvSpPr>
            <a:spLocks noGrp="1"/>
          </p:cNvSpPr>
          <p:nvPr>
            <p:ph type="title"/>
          </p:nvPr>
        </p:nvSpPr>
        <p:spPr/>
        <p:txBody>
          <a:bodyPr/>
          <a:lstStyle/>
          <a:p>
            <a:endParaRPr lang="en-US"/>
          </a:p>
        </p:txBody>
      </p:sp>
      <p:pic>
        <p:nvPicPr>
          <p:cNvPr id="4098" name="Picture 2" descr="Image result for miscarriage cause">
            <a:extLst>
              <a:ext uri="{FF2B5EF4-FFF2-40B4-BE49-F238E27FC236}">
                <a16:creationId xmlns:a16="http://schemas.microsoft.com/office/drawing/2014/main" id="{B28070B8-F6D4-4A77-A000-D66993ED9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589" y="640915"/>
            <a:ext cx="4888822" cy="594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060935"/>
      </p:ext>
    </p:extLst>
  </p:cSld>
  <p:clrMapOvr>
    <a:masterClrMapping/>
  </p:clrMapOvr>
</p:sld>
</file>

<file path=ppt/theme/theme1.xml><?xml version="1.0" encoding="utf-8"?>
<a:theme xmlns:a="http://schemas.openxmlformats.org/drawingml/2006/main" name="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 id="{181BFA7E-2E6B-4CE9-AE9B-A76D4AF840BD}" vid="{CB2ACEFC-D31A-45AB-9578-54FBBE40AD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Template>
  <TotalTime>47</TotalTime>
  <Words>18</Words>
  <Application>Microsoft Office PowerPoint</Application>
  <PresentationFormat>On-screen Show (4:3)</PresentationFormat>
  <Paragraphs>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EU</vt:lpstr>
      <vt:lpstr>PowerPoint Presentation</vt:lpstr>
      <vt:lpstr>Kelainan pada Kehamilan Untuk meminimalkan risiko, ibu perlu tahu apa saja jenis dan ciri kelainan pada kehamilan. Berikut adalah beberapa jenis kelainan pada kehamilan yang perlu diketahui:  1. Plasenta Previa Plasenta previa adalah kondisi di mana sebagian atau seluruh plasenta menutupi mulut rahim. Kondisi ini umumnya terdeteksi melalui pemeriksaan ultrasonography (USG) pada trimester kedua, yaitu saat usia kehamilan 18-21 minggu. Gejala utamanya adalah perdarahan tanpa disertai rasa rakit dan biasanya berlangsung pada 3 bulan terakhir masa kehamilan. Kelainan ini rentan dialami oleh wanita yang hamil tua (usia lebih dari 35 tahun), kebiasaan merokok, dan memiliki riwayat kehamilan bayi kembar, riwayat plasenta previa sebelumnya, serta operasi caesar. </vt:lpstr>
      <vt:lpstr>PowerPoint Presentation</vt:lpstr>
      <vt:lpstr>2. Kehamilan Ektopik Kehamilan ektopik adalah kondisi saat pembuahan sel telur terjadi di luar rahim, biasanya terjadi di salah satu tuba falopi. Kondisi ini bisa dideteksi dengan pemeriksaan fisik, USG, atau tes darah. Namun, kondisi ini baru diketahui setelah timbulnya gejala seperti sakit pada perut, nyeri pada tulang panggul, pendarahan ringan dari Miss V, mual, dan muntah. Kelainan ini rentan dialami oleh wanita yang mengalami kerusakan tuba falopi, ketidakseimbangan hormon, dan perkembangan abormal pada sel telur yang tidak dibuahi. </vt:lpstr>
      <vt:lpstr>PowerPoint Presentation</vt:lpstr>
      <vt:lpstr>3. Hamil Anggur Hamil anggur adalah kehamilan yang gagal. Ini terjadi karena adanya kelainan pada proses perkembangan sel telur setelah dibuahi, sehingga janin gagal tumbuh menjadi seorang bayi. Pada hamil anggur, sel-sel telur dan plasenta yang tidak berkembang ini akan membentuk kista yang menyerupai anggur putih. Kondisi ini terjadi akibat ketidakseimbangan kromosom selama kehamilan. Kelainan ini bisa dideteksi pada trimester pertama kehamilan, tepatnya minggu ke-8 dan ke-9, melalui pemeriksaan darah dan USG. </vt:lpstr>
      <vt:lpstr>PowerPoint Presentation</vt:lpstr>
      <vt:lpstr>4. Keguguran Keguguran adalah keluarnya embrio secara spontan dari dalam kandungan sebelum usia 20 minggu kehamilan. Sayangnya, penyebab keguguran belum diketahui secara pasti. Namun, para ahli memperkirakan bahwa keguguran dapat disebabkan oleh adanya keabnormalan pada kromosom janin (terutama pada trimester pertama), ketidakseimbangan hormon, dan infeksi pada janin. Berikut adalah beberapa infeksi yang bisa membahayakan kondisi janin: Infeksi toksoplasma yang disebabkan oleh parasit bernama Toxoplasma gondi. Infeksi ini bisa menyebabkan keguguran dan kematian janin. Jika bayi yang di dalam kandungan bertahan hidup, maka ia akan terlahir dengan Toksoplasmosis bawaan yang membuatnya mengalami kejang, pembesaran limpa pada hati, mata dan kulit kuning, infeksi mata yang parah, berkurangnya kualitas pendengaran, dan gangguan psikotik. Infeksi rubella yang disebabkan oleh virus Rubella. Pada ibu hamil, infeksi ini berpotensi tinggi untuk menyebabkan sindrom rubella kongenital atau bahkan kematian bayi dalam kandungan.   Cytomegalovirus (CMV) yang disebabkan oleh virus CMV. Ibu hamil yang terinfeksi virus ini dapat menyebabkan janin yang dikandungnya tertular sehingga berisiko mengalami gangguan pengapuran otak, pembesaran hari, dan gangguan pendengaran.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Aroem Naroeni</dc:creator>
  <cp:lastModifiedBy>Aroem Naroeni</cp:lastModifiedBy>
  <cp:revision>14</cp:revision>
  <dcterms:created xsi:type="dcterms:W3CDTF">2019-04-17T14:47:23Z</dcterms:created>
  <dcterms:modified xsi:type="dcterms:W3CDTF">2019-06-24T15:48:41Z</dcterms:modified>
</cp:coreProperties>
</file>