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57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8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5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4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153B430-51B7-4089-8690-E9446EB29BF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555E12C8-A4B0-4D9A-A620-AC9D77B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786F-39FC-4EAC-921A-FCDDEE2D3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12. Stem cell </a:t>
            </a:r>
            <a:r>
              <a:rPr lang="en-US" dirty="0" err="1"/>
              <a:t>kanker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44205"/>
            <a:ext cx="8097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Stem Cell </a:t>
            </a:r>
            <a:r>
              <a:rPr lang="en-US" sz="48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kanker</a:t>
            </a:r>
            <a:r>
              <a:rPr lang="en-US" sz="48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Payudara</a:t>
            </a:r>
            <a:endParaRPr lang="en-US" sz="4800" b="1" cap="none" spc="0" dirty="0">
              <a:ln>
                <a:prstDash val="solid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47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76400"/>
            <a:ext cx="1657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2133600"/>
            <a:ext cx="88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err="1"/>
              <a:t>kanker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505200"/>
            <a:ext cx="88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endParaRPr lang="en-US" sz="1400" dirty="0"/>
          </a:p>
          <a:p>
            <a:r>
              <a:rPr lang="en-US" sz="1400" dirty="0"/>
              <a:t> 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9350" y="4572000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Dennis,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600200"/>
            <a:ext cx="53335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</a:t>
            </a:r>
            <a:r>
              <a:rPr lang="en-US" sz="1400" dirty="0" err="1"/>
              <a:t>payudara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heterogen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kemungkinan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sel-sel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CD44+/CD24-</a:t>
            </a:r>
          </a:p>
          <a:p>
            <a:r>
              <a:rPr lang="en-US" sz="1400" dirty="0"/>
              <a:t>Dan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CD133+</a:t>
            </a:r>
          </a:p>
          <a:p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Meskipun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kedua</a:t>
            </a:r>
            <a:r>
              <a:rPr lang="en-US" sz="1400" dirty="0"/>
              <a:t> </a:t>
            </a:r>
            <a:r>
              <a:rPr lang="en-US" sz="1400" dirty="0" err="1"/>
              <a:t>populasi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gen-gen “</a:t>
            </a:r>
            <a:r>
              <a:rPr lang="en-US" sz="1400" dirty="0" err="1"/>
              <a:t>stemness</a:t>
            </a:r>
            <a:r>
              <a:rPr lang="en-US" sz="1400" dirty="0"/>
              <a:t>”</a:t>
            </a:r>
          </a:p>
          <a:p>
            <a:r>
              <a:rPr lang="en-US" sz="1400" dirty="0"/>
              <a:t> yang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Oct3/4, Notch 1, ALDH1, </a:t>
            </a:r>
            <a:r>
              <a:rPr lang="en-US" sz="1400" i="1" dirty="0"/>
              <a:t>fgr1, Sox1</a:t>
            </a:r>
          </a:p>
          <a:p>
            <a:endParaRPr lang="en-US" sz="1400" i="1" dirty="0"/>
          </a:p>
          <a:p>
            <a:r>
              <a:rPr lang="en-US" sz="1400" i="1" dirty="0"/>
              <a:t>-</a:t>
            </a:r>
            <a:r>
              <a:rPr lang="en-US" sz="1400" dirty="0" err="1"/>
              <a:t>Bentuk</a:t>
            </a:r>
            <a:r>
              <a:rPr lang="en-US" sz="1400" dirty="0"/>
              <a:t> , </a:t>
            </a:r>
            <a:r>
              <a:rPr lang="en-US" sz="1400" dirty="0" err="1"/>
              <a:t>penampakan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kelakuan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normal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 </a:t>
            </a:r>
            <a:r>
              <a:rPr lang="en-US" sz="1400" dirty="0" err="1"/>
              <a:t>kanker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-</a:t>
            </a:r>
            <a:r>
              <a:rPr lang="en-US" sz="1400" dirty="0" err="1"/>
              <a:t>Ekspresi</a:t>
            </a:r>
            <a:r>
              <a:rPr lang="en-US" sz="1400" dirty="0"/>
              <a:t> gen sox2, Oct3/4, klf4 </a:t>
            </a:r>
            <a:r>
              <a:rPr lang="en-US" sz="1400" dirty="0" err="1"/>
              <a:t>dan</a:t>
            </a:r>
            <a:r>
              <a:rPr lang="en-US" sz="1400" dirty="0"/>
              <a:t> C-</a:t>
            </a:r>
            <a:r>
              <a:rPr lang="en-US" sz="1400" dirty="0" err="1"/>
              <a:t>Myc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menginduksi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, yang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i="1" dirty="0"/>
              <a:t>induced </a:t>
            </a:r>
            <a:r>
              <a:rPr lang="en-US" sz="1400" i="1" dirty="0" err="1"/>
              <a:t>Pluripotent</a:t>
            </a:r>
            <a:endParaRPr lang="en-US" sz="1400" i="1" dirty="0"/>
          </a:p>
          <a:p>
            <a:r>
              <a:rPr lang="en-US" sz="1400" i="1" dirty="0"/>
              <a:t>Stem Cell (</a:t>
            </a:r>
            <a:r>
              <a:rPr lang="en-US" sz="1400" i="1" dirty="0" err="1"/>
              <a:t>iPS</a:t>
            </a:r>
            <a:r>
              <a:rPr lang="en-US" sz="1400" i="1" dirty="0"/>
              <a:t>).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724400"/>
            <a:ext cx="1167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Takashi, 2007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C03B-9366-4743-8F92-DBFBA72A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43142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4157-F8F2-4341-88B7-51906750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Stem cell </a:t>
            </a:r>
            <a:r>
              <a:rPr lang="en-US" dirty="0" err="1"/>
              <a:t>kanker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3E5AD-C4B5-4931-9784-42CB18AC6372}"/>
              </a:ext>
            </a:extLst>
          </p:cNvPr>
          <p:cNvSpPr txBox="1"/>
          <p:nvPr/>
        </p:nvSpPr>
        <p:spPr>
          <a:xfrm>
            <a:off x="745724" y="1908699"/>
            <a:ext cx="7377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+mn-lt"/>
              </a:rPr>
              <a:t>Beberapa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eksperimen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menyatakan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keberadaan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sekelompok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sel</a:t>
            </a:r>
            <a:r>
              <a:rPr lang="en-US" sz="2800" dirty="0">
                <a:latin typeface="+mn-lt"/>
              </a:rPr>
              <a:t> yang </a:t>
            </a:r>
            <a:r>
              <a:rPr lang="en-US" sz="2800" dirty="0" err="1">
                <a:latin typeface="+mn-lt"/>
              </a:rPr>
              <a:t>mampu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melakukan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proliferasi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dalam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jumlah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tidak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terbatas</a:t>
            </a:r>
            <a:r>
              <a:rPr lang="en-US" sz="2800" dirty="0">
                <a:latin typeface="+mn-lt"/>
              </a:rPr>
              <a:t> dan </a:t>
            </a:r>
            <a:r>
              <a:rPr lang="en-US" sz="2800" dirty="0" err="1">
                <a:latin typeface="+mn-lt"/>
              </a:rPr>
              <a:t>menimbulkan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keganasan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disuntikkan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hewan</a:t>
            </a:r>
            <a:endParaRPr lang="en-US" sz="2800" dirty="0"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+mn-lt"/>
              </a:rPr>
              <a:t>Sekelompok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tersebut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disebut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dengan</a:t>
            </a:r>
            <a:r>
              <a:rPr lang="en-US" sz="2800" dirty="0">
                <a:latin typeface="+mn-lt"/>
              </a:rPr>
              <a:t> stem cell </a:t>
            </a:r>
            <a:r>
              <a:rPr lang="en-US" sz="2800" dirty="0" err="1">
                <a:latin typeface="+mn-lt"/>
              </a:rPr>
              <a:t>kanker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20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0909-CCB3-4E95-BA21-A2030F51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Teori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terbentuknya</a:t>
            </a:r>
            <a:r>
              <a:rPr lang="en-US" sz="3600" dirty="0">
                <a:solidFill>
                  <a:srgbClr val="C00000"/>
                </a:solidFill>
              </a:rPr>
              <a:t> stem cell </a:t>
            </a:r>
            <a:r>
              <a:rPr lang="en-US" sz="3600" dirty="0" err="1">
                <a:solidFill>
                  <a:srgbClr val="C00000"/>
                </a:solidFill>
              </a:rPr>
              <a:t>kanker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81C4C-6D36-4905-8690-A86809F26573}"/>
              </a:ext>
            </a:extLst>
          </p:cNvPr>
          <p:cNvSpPr txBox="1"/>
          <p:nvPr/>
        </p:nvSpPr>
        <p:spPr>
          <a:xfrm>
            <a:off x="745724" y="1908699"/>
            <a:ext cx="7941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+mn-lt"/>
              </a:rPr>
              <a:t>Mekanisme</a:t>
            </a:r>
            <a:r>
              <a:rPr lang="en-US" sz="2800" dirty="0">
                <a:latin typeface="+mn-lt"/>
              </a:rPr>
              <a:t> I</a:t>
            </a:r>
          </a:p>
          <a:p>
            <a:r>
              <a:rPr lang="en-US" sz="2800" dirty="0">
                <a:latin typeface="+mn-lt"/>
              </a:rPr>
              <a:t>	Stem cell </a:t>
            </a:r>
            <a:r>
              <a:rPr lang="en-US" sz="2800" dirty="0" err="1">
                <a:latin typeface="+mn-lt"/>
              </a:rPr>
              <a:t>dewasa</a:t>
            </a:r>
            <a:r>
              <a:rPr lang="en-US" sz="2800" dirty="0">
                <a:latin typeface="+mn-lt"/>
              </a:rPr>
              <a:t> yang normal </a:t>
            </a:r>
            <a:r>
              <a:rPr lang="en-US" sz="2800" dirty="0" err="1">
                <a:latin typeface="+mn-lt"/>
              </a:rPr>
              <a:t>berubah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sifat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           dan </a:t>
            </a:r>
            <a:r>
              <a:rPr lang="en-US" sz="2800" dirty="0" err="1">
                <a:latin typeface="+mn-lt"/>
              </a:rPr>
              <a:t>menjadi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pencetus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keganasan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27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F9B8-247D-454E-A028-15B6291B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6077"/>
            <a:ext cx="82296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Mekanisme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terjadinya</a:t>
            </a:r>
            <a:r>
              <a:rPr lang="en-US" sz="3600" dirty="0">
                <a:solidFill>
                  <a:srgbClr val="C00000"/>
                </a:solidFill>
              </a:rPr>
              <a:t> stem cell </a:t>
            </a:r>
            <a:r>
              <a:rPr lang="en-US" sz="3600" dirty="0" err="1">
                <a:solidFill>
                  <a:srgbClr val="C00000"/>
                </a:solidFill>
              </a:rPr>
              <a:t>kanker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3F993-9940-42FA-8457-2C43066C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>
          <a:xfrm>
            <a:off x="1521249" y="1393795"/>
            <a:ext cx="6101502" cy="48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33EA-7588-4870-8FD7-06AC6A2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528D-0FA5-4495-BF37-C3EAE666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2</a:t>
            </a:r>
          </a:p>
          <a:p>
            <a:pPr marL="0" indent="0">
              <a:buNone/>
            </a:pPr>
            <a:r>
              <a:rPr lang="en-US" dirty="0"/>
              <a:t>	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progenitor</a:t>
            </a:r>
          </a:p>
          <a:p>
            <a:pPr marL="0" indent="0">
              <a:buNone/>
            </a:pPr>
            <a:r>
              <a:rPr lang="en-US" dirty="0"/>
              <a:t>          unipotent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somatic yang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mengalami</a:t>
            </a:r>
            <a:r>
              <a:rPr lang="en-US" dirty="0"/>
              <a:t> de-</a:t>
            </a:r>
            <a:r>
              <a:rPr lang="en-US" dirty="0" err="1"/>
              <a:t>diferensiasi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2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DEA8-5DAA-4E32-AFD0-41A07549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AE34-7E0A-46EF-B668-A3957E20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3</a:t>
            </a:r>
          </a:p>
          <a:p>
            <a:pPr marL="0" indent="0">
              <a:buNone/>
            </a:pPr>
            <a:r>
              <a:rPr lang="en-US" dirty="0"/>
              <a:t>	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yang </a:t>
            </a:r>
            <a:r>
              <a:rPr lang="en-US" dirty="0" err="1"/>
              <a:t>bermigrasi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yang </a:t>
            </a:r>
            <a:r>
              <a:rPr lang="en-US" dirty="0" err="1"/>
              <a:t>terinfeksi</a:t>
            </a:r>
            <a:r>
              <a:rPr lang="en-US" dirty="0"/>
              <a:t> </a:t>
            </a:r>
            <a:r>
              <a:rPr lang="en-US" dirty="0" err="1"/>
              <a:t>Heliobacter</a:t>
            </a:r>
            <a:r>
              <a:rPr lang="en-US" dirty="0"/>
              <a:t> pylori</a:t>
            </a:r>
          </a:p>
        </p:txBody>
      </p:sp>
    </p:spTree>
    <p:extLst>
      <p:ext uri="{BB962C8B-B14F-4D97-AF65-F5344CB8AC3E}">
        <p14:creationId xmlns:p14="http://schemas.microsoft.com/office/powerpoint/2010/main" val="133550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2007-D9F1-4CCC-BB73-3900B0D2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Kanker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00FD-6605-4B68-96F0-DFDC8429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misteri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kanker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relaps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terapi</a:t>
            </a:r>
            <a:endParaRPr lang="en-US" dirty="0"/>
          </a:p>
          <a:p>
            <a:r>
              <a:rPr lang="en-US" dirty="0"/>
              <a:t>Protein </a:t>
            </a:r>
            <a:r>
              <a:rPr lang="en-US" dirty="0" err="1"/>
              <a:t>penanda</a:t>
            </a:r>
            <a:r>
              <a:rPr lang="en-US" dirty="0"/>
              <a:t> 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jenisnya</a:t>
            </a:r>
            <a:r>
              <a:rPr lang="en-US" dirty="0"/>
              <a:t> (stem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, 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prostat</a:t>
            </a:r>
            <a:r>
              <a:rPr lang="en-US" dirty="0"/>
              <a:t>, stem cell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044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3290" y="402669"/>
            <a:ext cx="7435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Stem Cell </a:t>
            </a:r>
            <a:r>
              <a:rPr lang="en-US" sz="44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kanker</a:t>
            </a:r>
            <a:r>
              <a:rPr lang="en-US" sz="44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Payudara</a:t>
            </a:r>
            <a:endParaRPr lang="en-US" sz="4400" b="1" cap="none" spc="0" dirty="0">
              <a:ln>
                <a:prstDash val="solid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19800" y="1219200"/>
            <a:ext cx="2667000" cy="1752600"/>
            <a:chOff x="2438400" y="1905000"/>
            <a:chExt cx="4267200" cy="3048000"/>
          </a:xfrm>
        </p:grpSpPr>
        <p:sp>
          <p:nvSpPr>
            <p:cNvPr id="10" name="Rectangle 9"/>
            <p:cNvSpPr/>
            <p:nvPr/>
          </p:nvSpPr>
          <p:spPr>
            <a:xfrm>
              <a:off x="2438400" y="1905000"/>
              <a:ext cx="4267200" cy="3048000"/>
            </a:xfrm>
            <a:prstGeom prst="rect">
              <a:avLst/>
            </a:prstGeom>
            <a:gradFill flip="none" rotWithShape="1">
              <a:gsLst>
                <a:gs pos="0">
                  <a:srgbClr val="982C89">
                    <a:shade val="30000"/>
                    <a:satMod val="115000"/>
                  </a:srgbClr>
                </a:gs>
                <a:gs pos="50000">
                  <a:srgbClr val="982C89">
                    <a:shade val="67500"/>
                    <a:satMod val="115000"/>
                  </a:srgbClr>
                </a:gs>
                <a:gs pos="100000">
                  <a:srgbClr val="982C8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0813" y="2090738"/>
              <a:ext cx="3762375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990600" y="1905000"/>
            <a:ext cx="4778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/>
              <a:t> Terminal </a:t>
            </a:r>
            <a:r>
              <a:rPr lang="en-US" sz="1400" dirty="0" err="1"/>
              <a:t>ductal</a:t>
            </a:r>
            <a:r>
              <a:rPr lang="en-US" sz="1400" dirty="0"/>
              <a:t>-lobular unit (TDLU)  yang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ductal</a:t>
            </a:r>
            <a:endParaRPr lang="en-US" sz="1400" dirty="0"/>
          </a:p>
          <a:p>
            <a:r>
              <a:rPr lang="en-US" sz="1400" dirty="0"/>
              <a:t>  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</a:t>
            </a:r>
            <a:r>
              <a:rPr lang="en-US" sz="1400" dirty="0" err="1"/>
              <a:t>payudara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 yang </a:t>
            </a:r>
            <a:r>
              <a:rPr lang="en-US" sz="1400" dirty="0" err="1"/>
              <a:t>heterogen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respons</a:t>
            </a:r>
            <a:r>
              <a:rPr lang="en-US" sz="1400" dirty="0"/>
              <a:t> </a:t>
            </a:r>
            <a:r>
              <a:rPr lang="en-US" sz="1400" dirty="0" err="1"/>
              <a:t>terapi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sempurna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r>
              <a:rPr lang="en-US" sz="1400" dirty="0"/>
              <a:t>  </a:t>
            </a:r>
            <a:r>
              <a:rPr lang="en-US" sz="1400" dirty="0" err="1"/>
              <a:t>diketahui</a:t>
            </a:r>
            <a:r>
              <a:rPr lang="en-US" sz="1400" dirty="0"/>
              <a:t> </a:t>
            </a:r>
            <a:r>
              <a:rPr lang="en-US" sz="1400" dirty="0" err="1"/>
              <a:t>keberadaan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(</a:t>
            </a:r>
            <a:r>
              <a:rPr lang="en-US" sz="1400" i="1" dirty="0"/>
              <a:t>cancer stem cells</a:t>
            </a:r>
            <a:r>
              <a:rPr lang="en-US" sz="1400" dirty="0"/>
              <a:t>) yang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tumorigenik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</a:t>
            </a:r>
            <a:r>
              <a:rPr lang="en-US" sz="1400" i="1" dirty="0" err="1"/>
              <a:t>stemness</a:t>
            </a:r>
            <a:r>
              <a:rPr lang="en-US" sz="1400" i="1" dirty="0"/>
              <a:t>  </a:t>
            </a:r>
          </a:p>
          <a:p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4460200"/>
            <a:ext cx="2770565" cy="1940600"/>
            <a:chOff x="3048000" y="2236113"/>
            <a:chExt cx="3075365" cy="23216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2300288"/>
              <a:ext cx="3048000" cy="225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657600" y="2236113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Cancer  </a:t>
              </a:r>
              <a:r>
                <a:rPr lang="en-US" sz="1100" dirty="0" err="1">
                  <a:solidFill>
                    <a:schemeClr val="bg1"/>
                  </a:solidFill>
                </a:rPr>
                <a:t>stenm</a:t>
              </a:r>
              <a:r>
                <a:rPr lang="en-US" sz="1100" dirty="0">
                  <a:solidFill>
                    <a:schemeClr val="bg1"/>
                  </a:solidFill>
                </a:rPr>
                <a:t> cells </a:t>
              </a:r>
            </a:p>
            <a:p>
              <a:r>
                <a:rPr lang="en-US" sz="1100" dirty="0">
                  <a:solidFill>
                    <a:schemeClr val="bg1"/>
                  </a:solidFill>
                </a:rPr>
                <a:t>specific  therapy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3581400"/>
              <a:ext cx="11224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Conventional </a:t>
              </a:r>
            </a:p>
            <a:p>
              <a:r>
                <a:rPr lang="en-US" sz="1100" dirty="0">
                  <a:solidFill>
                    <a:schemeClr val="bg1"/>
                  </a:solidFill>
                </a:rPr>
                <a:t>Cancer   therapy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3616" y="2362200"/>
              <a:ext cx="11897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Tumor regression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2581" y="3548390"/>
              <a:ext cx="10134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Tumor relapse</a:t>
              </a:r>
            </a:p>
          </p:txBody>
        </p:sp>
      </p:grpSp>
      <p:sp>
        <p:nvSpPr>
          <p:cNvPr id="21" name="Down Arrow 20"/>
          <p:cNvSpPr/>
          <p:nvPr/>
        </p:nvSpPr>
        <p:spPr>
          <a:xfrm rot="2340000">
            <a:off x="7188820" y="1036704"/>
            <a:ext cx="120222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4572000"/>
            <a:ext cx="4778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/>
              <a:t>  </a:t>
            </a:r>
            <a:r>
              <a:rPr lang="en-US" sz="1400" dirty="0" err="1"/>
              <a:t>Diperlukan</a:t>
            </a:r>
            <a:r>
              <a:rPr lang="en-US" sz="1400" dirty="0"/>
              <a:t> target therapy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spesifik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therapy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kanker</a:t>
            </a:r>
            <a:endParaRPr lang="en-US" sz="1400" dirty="0"/>
          </a:p>
          <a:p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</a:t>
            </a:r>
            <a:r>
              <a:rPr lang="en-US" sz="1400" dirty="0" err="1"/>
              <a:t>payudara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potensi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dijadikan</a:t>
            </a:r>
            <a:r>
              <a:rPr lang="en-US" sz="1400" dirty="0"/>
              <a:t> target therapy</a:t>
            </a:r>
          </a:p>
          <a:p>
            <a:pPr>
              <a:buFontTx/>
              <a:buChar char="-"/>
            </a:pP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Populasi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punca</a:t>
            </a:r>
            <a:r>
              <a:rPr lang="en-US" sz="1400" dirty="0"/>
              <a:t> </a:t>
            </a:r>
            <a:r>
              <a:rPr lang="en-US" sz="1400" dirty="0" err="1"/>
              <a:t>kanker</a:t>
            </a:r>
            <a:r>
              <a:rPr lang="en-US" sz="1400" dirty="0"/>
              <a:t> </a:t>
            </a:r>
            <a:r>
              <a:rPr lang="en-US" sz="1400" dirty="0" err="1"/>
              <a:t>payudara</a:t>
            </a:r>
            <a:r>
              <a:rPr lang="en-US" sz="1400" dirty="0"/>
              <a:t> (breast cancer stem cells)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penanda</a:t>
            </a:r>
            <a:r>
              <a:rPr lang="en-US" sz="1400" dirty="0"/>
              <a:t>  Lin-ESA+CD44+CD24-/low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5000" y="647700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Al-Hajj,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7432" y="535770"/>
            <a:ext cx="7435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Stem Cell </a:t>
            </a:r>
            <a:r>
              <a:rPr lang="en-US" sz="44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kanker</a:t>
            </a:r>
            <a:r>
              <a:rPr lang="en-US" sz="4400" b="1" cap="none" spc="0" dirty="0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Payudara</a:t>
            </a:r>
            <a:endParaRPr lang="en-US" sz="4400" b="1" cap="none" spc="0" dirty="0">
              <a:ln>
                <a:prstDash val="solid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6800" y="4377154"/>
            <a:ext cx="3352800" cy="1981200"/>
            <a:chOff x="1066800" y="1371600"/>
            <a:chExt cx="3505200" cy="2057400"/>
          </a:xfrm>
        </p:grpSpPr>
        <p:sp>
          <p:nvSpPr>
            <p:cNvPr id="7" name="Rectangle 6"/>
            <p:cNvSpPr/>
            <p:nvPr/>
          </p:nvSpPr>
          <p:spPr>
            <a:xfrm>
              <a:off x="1066800" y="1371600"/>
              <a:ext cx="3505200" cy="2057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3488" y="1552575"/>
              <a:ext cx="3195637" cy="170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1066800" y="4038600"/>
            <a:ext cx="248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Mammary Gland Stem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962400"/>
            <a:ext cx="2513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Breast cancer-initiating cells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300954"/>
            <a:ext cx="3276600" cy="1981200"/>
            <a:chOff x="1066800" y="4038600"/>
            <a:chExt cx="3505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1066800" y="4038600"/>
              <a:ext cx="3505200" cy="2209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6704"/>
            <a:stretch>
              <a:fillRect/>
            </a:stretch>
          </p:blipFill>
          <p:spPr bwMode="auto">
            <a:xfrm>
              <a:off x="1295400" y="4191000"/>
              <a:ext cx="3124200" cy="190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0020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544305" y="64008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Dick, 2003; </a:t>
            </a:r>
            <a:r>
              <a:rPr lang="en-US" sz="1200" dirty="0" err="1"/>
              <a:t>Wicha</a:t>
            </a:r>
            <a:r>
              <a:rPr lang="en-US" sz="1200" dirty="0"/>
              <a:t>, 2006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1935540"/>
            <a:ext cx="2853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punca</a:t>
            </a:r>
            <a:r>
              <a:rPr lang="en-US" sz="1200" dirty="0"/>
              <a:t> </a:t>
            </a:r>
            <a:r>
              <a:rPr lang="en-US" sz="1200" dirty="0" err="1"/>
              <a:t>kanker</a:t>
            </a:r>
            <a:r>
              <a:rPr lang="en-US" sz="1200" dirty="0"/>
              <a:t> </a:t>
            </a:r>
            <a:r>
              <a:rPr lang="en-US" sz="1200" dirty="0" err="1"/>
              <a:t>payudara</a:t>
            </a:r>
            <a:r>
              <a:rPr lang="en-US" sz="1200" dirty="0"/>
              <a:t> </a:t>
            </a:r>
            <a:r>
              <a:rPr lang="en-US" sz="1200" dirty="0" err="1"/>
              <a:t>berasal</a:t>
            </a:r>
            <a:endParaRPr lang="en-US" sz="1200" dirty="0"/>
          </a:p>
          <a:p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punca</a:t>
            </a:r>
            <a:r>
              <a:rPr lang="en-US" sz="1200" dirty="0"/>
              <a:t> normal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progenitor</a:t>
            </a:r>
          </a:p>
          <a:p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disregulasi</a:t>
            </a:r>
            <a:r>
              <a:rPr lang="en-US" sz="1200" dirty="0"/>
              <a:t> </a:t>
            </a:r>
            <a:r>
              <a:rPr lang="en-US" sz="1200" dirty="0" err="1"/>
              <a:t>proses</a:t>
            </a:r>
            <a:r>
              <a:rPr lang="en-US" sz="1200" dirty="0"/>
              <a:t> </a:t>
            </a:r>
            <a:r>
              <a:rPr lang="en-US" sz="1200" i="1" dirty="0"/>
              <a:t>self-renewal.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Hal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dibuktikan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munculnya</a:t>
            </a:r>
            <a:endParaRPr lang="en-US" sz="1200" dirty="0"/>
          </a:p>
          <a:p>
            <a:r>
              <a:rPr lang="en-US" sz="1200" dirty="0"/>
              <a:t>Tumor yang </a:t>
            </a:r>
            <a:r>
              <a:rPr lang="en-US" sz="1200" dirty="0" err="1"/>
              <a:t>diinduksi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komponen</a:t>
            </a:r>
            <a:r>
              <a:rPr lang="en-US" sz="1200" dirty="0"/>
              <a:t>-</a:t>
            </a:r>
          </a:p>
          <a:p>
            <a:r>
              <a:rPr lang="en-US" sz="1200" dirty="0" err="1"/>
              <a:t>Komponen</a:t>
            </a:r>
            <a:r>
              <a:rPr lang="en-US" sz="1200" dirty="0"/>
              <a:t> yang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endParaRPr lang="en-US" sz="1200" dirty="0"/>
          </a:p>
          <a:p>
            <a:r>
              <a:rPr lang="en-US" sz="1200" dirty="0" err="1"/>
              <a:t>punca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1981200"/>
            <a:ext cx="327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Punca</a:t>
            </a:r>
            <a:r>
              <a:rPr lang="en-US" sz="1200" dirty="0"/>
              <a:t> </a:t>
            </a:r>
            <a:r>
              <a:rPr lang="en-US" sz="1200" dirty="0" err="1"/>
              <a:t>kanker</a:t>
            </a:r>
            <a:r>
              <a:rPr lang="en-US" sz="1200" dirty="0"/>
              <a:t> </a:t>
            </a:r>
            <a:r>
              <a:rPr lang="en-US" sz="1200" dirty="0" err="1"/>
              <a:t>payudara</a:t>
            </a:r>
            <a:r>
              <a:rPr lang="en-US" sz="1200" dirty="0"/>
              <a:t> </a:t>
            </a:r>
            <a:r>
              <a:rPr lang="en-US" sz="1200" dirty="0" err="1"/>
              <a:t>bahkan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terbentuk</a:t>
            </a:r>
            <a:endParaRPr lang="en-US" sz="1200" dirty="0"/>
          </a:p>
          <a:p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fusi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punca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dewasa</a:t>
            </a:r>
            <a:endParaRPr lang="en-US" sz="1200" dirty="0"/>
          </a:p>
          <a:p>
            <a:r>
              <a:rPr lang="en-US" sz="1200" dirty="0"/>
              <a:t>yang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mutasi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48</TotalTime>
  <Words>364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EU</vt:lpstr>
      <vt:lpstr>Kuliah 12. Stem cell kanker</vt:lpstr>
      <vt:lpstr> Konsep Stem cell kanker</vt:lpstr>
      <vt:lpstr>Teori terbentuknya stem cell kanker</vt:lpstr>
      <vt:lpstr>Mekanisme terjadinya stem cell kanker</vt:lpstr>
      <vt:lpstr>Teori Terbentuknya Stem Cell</vt:lpstr>
      <vt:lpstr>Teori Terbentuknya Stem Cell</vt:lpstr>
      <vt:lpstr>Stem Cell Kanker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12. Stem cell kanker</dc:title>
  <dc:creator>Aroem Naroeni</dc:creator>
  <cp:lastModifiedBy>Aroem Naroeni</cp:lastModifiedBy>
  <cp:revision>5</cp:revision>
  <dcterms:created xsi:type="dcterms:W3CDTF">2019-07-08T15:55:08Z</dcterms:created>
  <dcterms:modified xsi:type="dcterms:W3CDTF">2019-07-15T16:10:39Z</dcterms:modified>
</cp:coreProperties>
</file>