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50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46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7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93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61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58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2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81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24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29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83BA9E6-01B2-47E0-BE33-21B77204E56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F9FDC5F4-5B6A-469B-8ADA-3306040D0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ACCCE-FFD0-4F8A-8B05-0C31335FC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701915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D2CC0-07BE-43F9-B3DE-D57F19C6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55694"/>
            <a:ext cx="8229600" cy="1143000"/>
          </a:xfrm>
        </p:spPr>
        <p:txBody>
          <a:bodyPr/>
          <a:lstStyle/>
          <a:p>
            <a:r>
              <a:rPr lang="en-US" dirty="0"/>
              <a:t>5. Wharton’s jelly </a:t>
            </a:r>
            <a:r>
              <a:rPr lang="en-US" dirty="0" err="1"/>
              <a:t>adalah</a:t>
            </a:r>
            <a:r>
              <a:rPr lang="en-US" dirty="0"/>
              <a:t>…………….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FE1D9-69BA-4C2D-8D1F-30AD11BC4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98" y="2733752"/>
            <a:ext cx="8229600" cy="1143000"/>
          </a:xfrm>
        </p:spPr>
        <p:txBody>
          <a:bodyPr/>
          <a:lstStyle/>
          <a:p>
            <a:r>
              <a:rPr lang="en-US" dirty="0"/>
              <a:t>Stem cell pada 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pusat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3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CA3F5-221D-4789-B5E5-E98C2BA2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Fungsi</a:t>
            </a:r>
            <a:r>
              <a:rPr lang="en-US" dirty="0"/>
              <a:t> stem cell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lain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39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D2B9-44AA-4F13-8E92-042F1B8E5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98" y="2857500"/>
            <a:ext cx="8229600" cy="1143000"/>
          </a:xfrm>
        </p:spPr>
        <p:txBody>
          <a:bodyPr/>
          <a:lstStyle/>
          <a:p>
            <a:r>
              <a:rPr lang="en-US" dirty="0"/>
              <a:t>Plasticity	</a:t>
            </a:r>
          </a:p>
        </p:txBody>
      </p:sp>
    </p:spTree>
    <p:extLst>
      <p:ext uri="{BB962C8B-B14F-4D97-AF65-F5344CB8AC3E}">
        <p14:creationId xmlns:p14="http://schemas.microsoft.com/office/powerpoint/2010/main" val="2532747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94156-78CB-4148-9E5A-DB28A3B0D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02" y="2715997"/>
            <a:ext cx="8229600" cy="1143000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dirty="0" err="1"/>
              <a:t>Fungsi</a:t>
            </a:r>
            <a:r>
              <a:rPr lang="en-US" dirty="0"/>
              <a:t> stem cell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rusak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92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8480-1F53-4C4F-BA2F-2CBD0786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488" y="2787018"/>
            <a:ext cx="8229600" cy="1143000"/>
          </a:xfrm>
        </p:spPr>
        <p:txBody>
          <a:bodyPr/>
          <a:lstStyle/>
          <a:p>
            <a:r>
              <a:rPr lang="en-US" dirty="0"/>
              <a:t>Homing		</a:t>
            </a:r>
          </a:p>
        </p:txBody>
      </p:sp>
    </p:spTree>
    <p:extLst>
      <p:ext uri="{BB962C8B-B14F-4D97-AF65-F5344CB8AC3E}">
        <p14:creationId xmlns:p14="http://schemas.microsoft.com/office/powerpoint/2010/main" val="2733140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7B742-F17C-4019-AF67-7EEE7471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43" y="2742630"/>
            <a:ext cx="8229600" cy="1143000"/>
          </a:xfrm>
        </p:spPr>
        <p:txBody>
          <a:bodyPr/>
          <a:lstStyle/>
          <a:p>
            <a:r>
              <a:rPr lang="en-US" dirty="0"/>
              <a:t>8. </a:t>
            </a:r>
            <a:r>
              <a:rPr lang="en-US" dirty="0" err="1"/>
              <a:t>Fungsi</a:t>
            </a:r>
            <a:r>
              <a:rPr lang="en-US" dirty="0"/>
              <a:t> stem cell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lain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17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3F56-F3CB-486D-B3D1-F90DB7AA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98" y="2760385"/>
            <a:ext cx="8229600" cy="1143000"/>
          </a:xfrm>
        </p:spPr>
        <p:txBody>
          <a:bodyPr/>
          <a:lstStyle/>
          <a:p>
            <a:r>
              <a:rPr lang="en-US" dirty="0"/>
              <a:t>Engraftment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39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7FC0E-3A65-4562-AE5A-9820BB151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87" y="3071104"/>
            <a:ext cx="8229600" cy="1143000"/>
          </a:xfrm>
        </p:spPr>
        <p:txBody>
          <a:bodyPr/>
          <a:lstStyle/>
          <a:p>
            <a:r>
              <a:rPr lang="en-US" dirty="0"/>
              <a:t>9.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transkripsi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tumor </a:t>
            </a:r>
            <a:r>
              <a:rPr lang="en-US" dirty="0" err="1"/>
              <a:t>adalah</a:t>
            </a:r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76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B636-39B7-4E13-92A2-5775359A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31" y="3213147"/>
            <a:ext cx="8229600" cy="1143000"/>
          </a:xfrm>
        </p:spPr>
        <p:txBody>
          <a:bodyPr/>
          <a:lstStyle/>
          <a:p>
            <a:r>
              <a:rPr lang="en-US" dirty="0" err="1"/>
              <a:t>Klf</a:t>
            </a:r>
            <a:r>
              <a:rPr lang="en-US" dirty="0"/>
              <a:t> dan C-</a:t>
            </a:r>
            <a:r>
              <a:rPr lang="en-US" dirty="0" err="1"/>
              <a:t>myc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79544-D6AA-4959-8849-B22E2933E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90" y="2857500"/>
            <a:ext cx="8229600" cy="1143000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sz="3200" dirty="0" err="1"/>
              <a:t>Sifat</a:t>
            </a:r>
            <a:r>
              <a:rPr lang="en-US" sz="3200" dirty="0"/>
              <a:t> stem cell yang </a:t>
            </a:r>
            <a:r>
              <a:rPr lang="en-US" sz="3200" dirty="0" err="1"/>
              <a:t>menyatakan</a:t>
            </a:r>
            <a:r>
              <a:rPr lang="en-US" sz="3200" dirty="0"/>
              <a:t>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dan </a:t>
            </a:r>
            <a:r>
              <a:rPr lang="en-US" sz="3200" dirty="0" err="1"/>
              <a:t>fungsi</a:t>
            </a:r>
            <a:r>
              <a:rPr lang="en-US" sz="3200" dirty="0"/>
              <a:t> yang </a:t>
            </a:r>
            <a:r>
              <a:rPr lang="en-US" sz="3200" dirty="0" err="1"/>
              <a:t>spesifik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……………………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309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F309A-0792-48CB-B8F9-FF5FD82A2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99" y="2556199"/>
            <a:ext cx="8229600" cy="1143000"/>
          </a:xfrm>
        </p:spPr>
        <p:txBody>
          <a:bodyPr/>
          <a:lstStyle/>
          <a:p>
            <a:r>
              <a:rPr lang="en-US" dirty="0"/>
              <a:t>10.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transkripsi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menghambat</a:t>
            </a:r>
            <a:r>
              <a:rPr lang="en-US" dirty="0"/>
              <a:t> apoptosis </a:t>
            </a:r>
            <a:r>
              <a:rPr lang="en-US" dirty="0" err="1"/>
              <a:t>adalah</a:t>
            </a:r>
            <a:r>
              <a:rPr lang="en-US" dirty="0"/>
              <a:t>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51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3109-3CF6-46CB-9E6A-B2FC764F3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27220"/>
            <a:ext cx="8229600" cy="1143000"/>
          </a:xfrm>
        </p:spPr>
        <p:txBody>
          <a:bodyPr/>
          <a:lstStyle/>
          <a:p>
            <a:r>
              <a:rPr lang="en-US" dirty="0" err="1"/>
              <a:t>Klf</a:t>
            </a:r>
            <a:r>
              <a:rPr lang="en-US" dirty="0"/>
              <a:t> dan C-</a:t>
            </a:r>
            <a:r>
              <a:rPr lang="en-US" dirty="0" err="1"/>
              <a:t>myc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32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A2C6-1130-4E91-8B2B-0FAF6C1F8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120" y="2857500"/>
            <a:ext cx="8229600" cy="1143000"/>
          </a:xfrm>
        </p:spPr>
        <p:txBody>
          <a:bodyPr/>
          <a:lstStyle/>
          <a:p>
            <a:r>
              <a:rPr lang="en-US" dirty="0"/>
              <a:t>11. Salah </a:t>
            </a:r>
            <a:r>
              <a:rPr lang="en-US" dirty="0" err="1"/>
              <a:t>satu</a:t>
            </a:r>
            <a:r>
              <a:rPr lang="en-US" dirty="0"/>
              <a:t> factor </a:t>
            </a:r>
            <a:r>
              <a:rPr lang="en-US" dirty="0" err="1"/>
              <a:t>transkripsi</a:t>
            </a:r>
            <a:r>
              <a:rPr lang="en-US" dirty="0"/>
              <a:t> yang </a:t>
            </a:r>
            <a:r>
              <a:rPr lang="en-US" dirty="0" err="1"/>
              <a:t>ditemukanoleh</a:t>
            </a:r>
            <a:r>
              <a:rPr lang="en-US" dirty="0"/>
              <a:t> Yu </a:t>
            </a:r>
            <a:r>
              <a:rPr lang="en-US" dirty="0" err="1"/>
              <a:t>dkk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00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4407-8493-48E3-92A0-4EA5FCCD6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Oct4, Sox2,Nanog, Lin 28</a:t>
            </a:r>
          </a:p>
        </p:txBody>
      </p:sp>
    </p:spTree>
    <p:extLst>
      <p:ext uri="{BB962C8B-B14F-4D97-AF65-F5344CB8AC3E}">
        <p14:creationId xmlns:p14="http://schemas.microsoft.com/office/powerpoint/2010/main" val="2165632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038E-8580-46AF-8F6B-FF95DD359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21" y="2627221"/>
            <a:ext cx="8229600" cy="1143000"/>
          </a:xfrm>
        </p:spPr>
        <p:txBody>
          <a:bodyPr/>
          <a:lstStyle/>
          <a:p>
            <a:r>
              <a:rPr lang="en-US" dirty="0"/>
              <a:t>12.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kultur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41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89A96-8B76-4687-89EE-7B4C8A03F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99" y="2573954"/>
            <a:ext cx="8229600" cy="1143000"/>
          </a:xfrm>
        </p:spPr>
        <p:txBody>
          <a:bodyPr/>
          <a:lstStyle/>
          <a:p>
            <a:r>
              <a:rPr lang="en-US" dirty="0"/>
              <a:t>Media, Serum, </a:t>
            </a:r>
            <a:r>
              <a:rPr lang="en-US" dirty="0" err="1"/>
              <a:t>Antibiotik</a:t>
            </a:r>
            <a:r>
              <a:rPr lang="en-US" dirty="0"/>
              <a:t>, factor </a:t>
            </a:r>
            <a:r>
              <a:rPr lang="en-US" dirty="0" err="1"/>
              <a:t>pertumbuhan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35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FEF4-9F8D-437D-BB0A-07CEFCE5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01" y="2946817"/>
            <a:ext cx="8229600" cy="1143000"/>
          </a:xfrm>
        </p:spPr>
        <p:txBody>
          <a:bodyPr/>
          <a:lstStyle/>
          <a:p>
            <a:r>
              <a:rPr lang="en-US" dirty="0"/>
              <a:t>13. </a:t>
            </a:r>
            <a:r>
              <a:rPr lang="en-US" dirty="0" err="1"/>
              <a:t>Fungsi</a:t>
            </a:r>
            <a:r>
              <a:rPr lang="en-US" dirty="0"/>
              <a:t> serum </a:t>
            </a:r>
            <a:r>
              <a:rPr lang="en-US" dirty="0" err="1"/>
              <a:t>adalah</a:t>
            </a:r>
            <a:r>
              <a:rPr lang="en-US" dirty="0"/>
              <a:t>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82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9B3B-D305-4120-82D6-327B12E5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344" y="2653854"/>
            <a:ext cx="8229600" cy="1143000"/>
          </a:xfrm>
        </p:spPr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dan </a:t>
            </a:r>
            <a:r>
              <a:rPr lang="en-US" dirty="0" err="1"/>
              <a:t>berkembang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05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E07D-7EDA-4986-B335-ACFF139B1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23" y="3106615"/>
            <a:ext cx="8229600" cy="1143000"/>
          </a:xfrm>
        </p:spPr>
        <p:txBody>
          <a:bodyPr/>
          <a:lstStyle/>
          <a:p>
            <a:r>
              <a:rPr lang="en-US" dirty="0"/>
              <a:t>14. </a:t>
            </a:r>
            <a:r>
              <a:rPr lang="en-US" dirty="0" err="1"/>
              <a:t>Fungsi</a:t>
            </a:r>
            <a:r>
              <a:rPr lang="en-US" dirty="0"/>
              <a:t> antibiotic </a:t>
            </a:r>
            <a:r>
              <a:rPr lang="en-US" dirty="0" err="1"/>
              <a:t>adalah</a:t>
            </a:r>
            <a:r>
              <a:rPr lang="en-US" dirty="0"/>
              <a:t>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10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E2A5E-B8C5-4786-8907-10E433EE0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3752"/>
            <a:ext cx="8229600" cy="1143000"/>
          </a:xfrm>
        </p:spPr>
        <p:txBody>
          <a:bodyPr/>
          <a:lstStyle/>
          <a:p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kontaminasi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3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DA7F7-44EB-441C-8964-1532336A5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02" y="2404739"/>
            <a:ext cx="8229600" cy="1143000"/>
          </a:xfrm>
        </p:spPr>
        <p:txBody>
          <a:bodyPr/>
          <a:lstStyle/>
          <a:p>
            <a:r>
              <a:rPr lang="en-US" dirty="0"/>
              <a:t>Undifferentiated</a:t>
            </a:r>
          </a:p>
        </p:txBody>
      </p:sp>
    </p:spTree>
    <p:extLst>
      <p:ext uri="{BB962C8B-B14F-4D97-AF65-F5344CB8AC3E}">
        <p14:creationId xmlns:p14="http://schemas.microsoft.com/office/powerpoint/2010/main" val="3200173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C62D-0292-41FE-9063-E0A46FE9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32" y="2547321"/>
            <a:ext cx="8229600" cy="1143000"/>
          </a:xfrm>
        </p:spPr>
        <p:txBody>
          <a:bodyPr/>
          <a:lstStyle/>
          <a:p>
            <a:r>
              <a:rPr lang="en-US" dirty="0"/>
              <a:t>15. </a:t>
            </a:r>
            <a:r>
              <a:rPr lang="en-US" dirty="0" err="1"/>
              <a:t>Fungsi</a:t>
            </a:r>
            <a:r>
              <a:rPr lang="en-US" dirty="0"/>
              <a:t> Mouse Embryonic Fibroblast </a:t>
            </a:r>
            <a:r>
              <a:rPr lang="en-US" dirty="0" err="1"/>
              <a:t>dalam</a:t>
            </a:r>
            <a:r>
              <a:rPr lang="en-US" dirty="0"/>
              <a:t> Kultur stem cell </a:t>
            </a:r>
            <a:r>
              <a:rPr lang="en-US" dirty="0" err="1"/>
              <a:t>adalah</a:t>
            </a:r>
            <a:r>
              <a:rPr lang="en-US" dirty="0"/>
              <a:t>…………….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10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3832-5C69-4793-99A9-D48DB486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7422"/>
            <a:ext cx="8229600" cy="1143000"/>
          </a:xfrm>
        </p:spPr>
        <p:txBody>
          <a:bodyPr/>
          <a:lstStyle/>
          <a:p>
            <a:pPr lvl="0"/>
            <a:r>
              <a:rPr lang="en-US" dirty="0" err="1"/>
              <a:t>Sel</a:t>
            </a:r>
            <a:r>
              <a:rPr lang="en-US" dirty="0"/>
              <a:t> feeder</a:t>
            </a:r>
            <a:br>
              <a:rPr lang="en-US" dirty="0"/>
            </a:b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melekatkan</a:t>
            </a:r>
            <a:r>
              <a:rPr lang="en-US" dirty="0"/>
              <a:t> </a:t>
            </a:r>
            <a:r>
              <a:rPr lang="en-US" dirty="0" err="1"/>
              <a:t>sel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113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6D59-5DDF-4ABE-AEF9-76321DA8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8545"/>
            <a:ext cx="8229600" cy="1143000"/>
          </a:xfrm>
        </p:spPr>
        <p:txBody>
          <a:bodyPr/>
          <a:lstStyle/>
          <a:p>
            <a:r>
              <a:rPr lang="en-US" dirty="0"/>
              <a:t>16. Xenofree </a:t>
            </a:r>
            <a:r>
              <a:rPr lang="en-US" dirty="0" err="1"/>
              <a:t>artinya</a:t>
            </a:r>
            <a:r>
              <a:rPr lang="en-US" dirty="0"/>
              <a:t>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93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27D5-58CF-4786-8485-9F7F7DB5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32" y="2857500"/>
            <a:ext cx="8229600" cy="1143000"/>
          </a:xfrm>
        </p:spPr>
        <p:txBody>
          <a:bodyPr/>
          <a:lstStyle/>
          <a:p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hewan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87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74ED9-EEAB-49DF-87C8-FC9E0E8E1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876" y="2857500"/>
            <a:ext cx="8229600" cy="1143000"/>
          </a:xfrm>
        </p:spPr>
        <p:txBody>
          <a:bodyPr/>
          <a:lstStyle/>
          <a:p>
            <a:r>
              <a:rPr lang="en-US" dirty="0"/>
              <a:t>17.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feeder </a:t>
            </a:r>
            <a:r>
              <a:rPr lang="en-US" dirty="0" err="1"/>
              <a:t>adalah</a:t>
            </a:r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61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75E65-0BCD-4591-A026-9CC94D31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69263"/>
            <a:ext cx="8229600" cy="1143000"/>
          </a:xfrm>
        </p:spPr>
        <p:txBody>
          <a:bodyPr/>
          <a:lstStyle/>
          <a:p>
            <a:r>
              <a:rPr lang="en-US" dirty="0"/>
              <a:t>Scaffold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08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D4E1-ED0A-4C47-922D-CC0F66A0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631" y="2689364"/>
            <a:ext cx="8229600" cy="1143000"/>
          </a:xfrm>
        </p:spPr>
        <p:txBody>
          <a:bodyPr/>
          <a:lstStyle/>
          <a:p>
            <a:r>
              <a:rPr lang="en-US" dirty="0"/>
              <a:t>18. Yang </a:t>
            </a:r>
            <a:r>
              <a:rPr lang="en-US" dirty="0" err="1"/>
              <a:t>menghasilkan</a:t>
            </a:r>
            <a:r>
              <a:rPr lang="en-US" dirty="0"/>
              <a:t> insulin pada pancreas </a:t>
            </a:r>
            <a:r>
              <a:rPr lang="en-US" dirty="0" err="1"/>
              <a:t>adalah</a:t>
            </a:r>
            <a:r>
              <a:rPr lang="en-US" dirty="0"/>
              <a:t>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953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00FC-26CC-4862-A702-ABCDC5F5C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897" y="2618343"/>
            <a:ext cx="8229600" cy="1143000"/>
          </a:xfrm>
        </p:spPr>
        <p:txBody>
          <a:bodyPr/>
          <a:lstStyle/>
          <a:p>
            <a:r>
              <a:rPr lang="en-US" dirty="0" err="1"/>
              <a:t>Sel</a:t>
            </a:r>
            <a:r>
              <a:rPr lang="en-US" dirty="0"/>
              <a:t> β</a:t>
            </a:r>
          </a:p>
        </p:txBody>
      </p:sp>
    </p:spTree>
    <p:extLst>
      <p:ext uri="{BB962C8B-B14F-4D97-AF65-F5344CB8AC3E}">
        <p14:creationId xmlns:p14="http://schemas.microsoft.com/office/powerpoint/2010/main" val="18973263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53928-B344-4729-A727-5D15F4528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55" y="2857500"/>
            <a:ext cx="8229600" cy="1143000"/>
          </a:xfrm>
        </p:spPr>
        <p:txBody>
          <a:bodyPr/>
          <a:lstStyle/>
          <a:p>
            <a:r>
              <a:rPr lang="en-US" dirty="0"/>
              <a:t>19. Growth factor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pada </a:t>
            </a:r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endothelium </a:t>
            </a:r>
            <a:r>
              <a:rPr lang="en-US" dirty="0" err="1"/>
              <a:t>adalah</a:t>
            </a:r>
            <a:r>
              <a:rPr lang="en-US" dirty="0"/>
              <a:t>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85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E53B-5C84-4359-84BC-242AB0F6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365" y="2769263"/>
            <a:ext cx="8229600" cy="1143000"/>
          </a:xfrm>
        </p:spPr>
        <p:txBody>
          <a:bodyPr/>
          <a:lstStyle/>
          <a:p>
            <a:r>
              <a:rPr lang="en-US" dirty="0"/>
              <a:t>VEGF	</a:t>
            </a:r>
          </a:p>
        </p:txBody>
      </p:sp>
    </p:spTree>
    <p:extLst>
      <p:ext uri="{BB962C8B-B14F-4D97-AF65-F5344CB8AC3E}">
        <p14:creationId xmlns:p14="http://schemas.microsoft.com/office/powerpoint/2010/main" val="260853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1609E-0880-44C2-960A-2548992D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69263"/>
            <a:ext cx="8229600" cy="1143000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punca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menginduksi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stem cell </a:t>
            </a:r>
            <a:r>
              <a:rPr lang="en-US" dirty="0" err="1"/>
              <a:t>adalah</a:t>
            </a:r>
            <a:r>
              <a:rPr lang="en-US" dirty="0"/>
              <a:t>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178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06EF-EFCB-4542-9231-602DEEBE2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185" y="2671609"/>
            <a:ext cx="8229600" cy="1143000"/>
          </a:xfrm>
        </p:spPr>
        <p:txBody>
          <a:bodyPr/>
          <a:lstStyle/>
          <a:p>
            <a:r>
              <a:rPr lang="en-US" dirty="0"/>
              <a:t>20.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glucagon </a:t>
            </a:r>
            <a:r>
              <a:rPr lang="en-US" dirty="0" err="1"/>
              <a:t>adalah</a:t>
            </a:r>
            <a:r>
              <a:rPr lang="en-US" dirty="0"/>
              <a:t>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98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1B8FB-5230-47BF-8F8D-A426E215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9982"/>
            <a:ext cx="8229600" cy="1143000"/>
          </a:xfrm>
        </p:spPr>
        <p:txBody>
          <a:bodyPr/>
          <a:lstStyle/>
          <a:p>
            <a:r>
              <a:rPr lang="en-US" dirty="0" err="1"/>
              <a:t>Sel</a:t>
            </a:r>
            <a:r>
              <a:rPr lang="en-US" dirty="0"/>
              <a:t> Alpha</a:t>
            </a:r>
          </a:p>
        </p:txBody>
      </p:sp>
    </p:spTree>
    <p:extLst>
      <p:ext uri="{BB962C8B-B14F-4D97-AF65-F5344CB8AC3E}">
        <p14:creationId xmlns:p14="http://schemas.microsoft.com/office/powerpoint/2010/main" val="51464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CB1D-B4EA-4194-ABC4-52C03B3D3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24875"/>
            <a:ext cx="8229600" cy="1143000"/>
          </a:xfrm>
        </p:spPr>
        <p:txBody>
          <a:bodyPr/>
          <a:lstStyle/>
          <a:p>
            <a:r>
              <a:rPr lang="en-US" dirty="0"/>
              <a:t>Induced-</a:t>
            </a:r>
            <a:r>
              <a:rPr lang="en-US" dirty="0" err="1"/>
              <a:t>Pluripoten</a:t>
            </a:r>
            <a:r>
              <a:rPr lang="en-US" dirty="0"/>
              <a:t> Stem Cell (iPSC)</a:t>
            </a:r>
          </a:p>
        </p:txBody>
      </p:sp>
    </p:spTree>
    <p:extLst>
      <p:ext uri="{BB962C8B-B14F-4D97-AF65-F5344CB8AC3E}">
        <p14:creationId xmlns:p14="http://schemas.microsoft.com/office/powerpoint/2010/main" val="15774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30F1D-E4F0-4D91-AF46-71D07ED09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30" y="256507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3. </a:t>
            </a:r>
            <a:r>
              <a:rPr lang="en-US" dirty="0" err="1"/>
              <a:t>Paru-paru</a:t>
            </a:r>
            <a:r>
              <a:rPr lang="en-US" dirty="0"/>
              <a:t> </a:t>
            </a:r>
            <a:r>
              <a:rPr lang="en-US" dirty="0" err="1"/>
              <a:t>adalan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…………….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0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AAAAA-82EE-4485-9950-16F1F1EEB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Endoderm</a:t>
            </a:r>
          </a:p>
        </p:txBody>
      </p:sp>
    </p:spTree>
    <p:extLst>
      <p:ext uri="{BB962C8B-B14F-4D97-AF65-F5344CB8AC3E}">
        <p14:creationId xmlns:p14="http://schemas.microsoft.com/office/powerpoint/2010/main" val="351496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848BB-5688-48CE-8296-D8F0FC9F1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82327"/>
            <a:ext cx="8229600" cy="1143000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blastocyst yang </a:t>
            </a:r>
            <a:r>
              <a:rPr lang="en-US" dirty="0" err="1"/>
              <a:t>berumur</a:t>
            </a:r>
            <a:r>
              <a:rPr lang="en-US" dirty="0"/>
              <a:t> 5-14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stem cell yang </a:t>
            </a:r>
            <a:r>
              <a:rPr lang="en-US" dirty="0" err="1"/>
              <a:t>bersifat</a:t>
            </a:r>
            <a:r>
              <a:rPr lang="en-US" dirty="0"/>
              <a:t>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0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057C7-92DC-4E1D-A941-375C53B98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344" y="2857500"/>
            <a:ext cx="8229600" cy="1143000"/>
          </a:xfrm>
        </p:spPr>
        <p:txBody>
          <a:bodyPr/>
          <a:lstStyle/>
          <a:p>
            <a:r>
              <a:rPr lang="en-US" dirty="0"/>
              <a:t>Pluripotent	</a:t>
            </a:r>
          </a:p>
        </p:txBody>
      </p:sp>
    </p:spTree>
    <p:extLst>
      <p:ext uri="{BB962C8B-B14F-4D97-AF65-F5344CB8AC3E}">
        <p14:creationId xmlns:p14="http://schemas.microsoft.com/office/powerpoint/2010/main" val="3279459542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80</TotalTime>
  <Words>278</Words>
  <Application>Microsoft Office PowerPoint</Application>
  <PresentationFormat>On-screen Show (4:3)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EU</vt:lpstr>
      <vt:lpstr>Quiz</vt:lpstr>
      <vt:lpstr>1. Sifat stem cell yang menyatakan belum mempunyai bentuk dan fungsi yang spesifik adalah…………………… </vt:lpstr>
      <vt:lpstr>Undifferentiated</vt:lpstr>
      <vt:lpstr>2. Sel punca yang diperoleh dengan cara menginduksi sel dewasa menjadi stem cell adalah……. </vt:lpstr>
      <vt:lpstr>Induced-Pluripoten Stem Cell (iPSC)</vt:lpstr>
      <vt:lpstr>3. Paru-paru adalan turunan dari lapisan……………. </vt:lpstr>
      <vt:lpstr>Endoderm</vt:lpstr>
      <vt:lpstr>4. Sel dari blastocyst yang berumur 5-14 hari merupakan stem cell yang bersifat….. </vt:lpstr>
      <vt:lpstr>Pluripotent </vt:lpstr>
      <vt:lpstr>5. Wharton’s jelly adalah……………. </vt:lpstr>
      <vt:lpstr>Stem cell pada tali pusat </vt:lpstr>
      <vt:lpstr>6. Fungsi stem cell yang dapat berubah menjadi tipe sel yang lain disebut dengan… </vt:lpstr>
      <vt:lpstr>Plasticity </vt:lpstr>
      <vt:lpstr>7. Fungsi stem cell yang dapat menuju jaringan yang rusak disebut dengan…………. </vt:lpstr>
      <vt:lpstr>Homing  </vt:lpstr>
      <vt:lpstr>8. Fungsi stem cell yang dapat bersatu dengan jaringan yang lain disebut dengan….. </vt:lpstr>
      <vt:lpstr>Engraftment </vt:lpstr>
      <vt:lpstr>9. Faktor transkripsi yang dapat menyebabkan tumor adalah… </vt:lpstr>
      <vt:lpstr>Klf dan C-myc</vt:lpstr>
      <vt:lpstr>10. Faktor transkripsi yang dapat menghambat apoptosis adalah….. </vt:lpstr>
      <vt:lpstr>Klf dan C-myc</vt:lpstr>
      <vt:lpstr>11. Salah satu factor transkripsi yang ditemukanoleh Yu dkk adalah… </vt:lpstr>
      <vt:lpstr>Oct4, Sox2,Nanog, Lin 28</vt:lpstr>
      <vt:lpstr>12. Komponen utama kultur sel adalah … </vt:lpstr>
      <vt:lpstr>Media, Serum, Antibiotik, factor pertumbuhan </vt:lpstr>
      <vt:lpstr>13. Fungsi serum adalah…. </vt:lpstr>
      <vt:lpstr>Sumber nutrisi sel untuk tumbuh dan berkembang </vt:lpstr>
      <vt:lpstr>14. Fungsi antibiotic adalah….. </vt:lpstr>
      <vt:lpstr>Menghindari kontaminasi </vt:lpstr>
      <vt:lpstr>15. Fungsi Mouse Embryonic Fibroblast dalam Kultur stem cell adalah……………. </vt:lpstr>
      <vt:lpstr>Sel feeder Membantu melekatkan sel </vt:lpstr>
      <vt:lpstr>16. Xenofree artinya……. </vt:lpstr>
      <vt:lpstr>Tanpa menggunakan materi dari hewan </vt:lpstr>
      <vt:lpstr>17. Matriks yang digunakan untuk menggantikan sel feeder adalah… </vt:lpstr>
      <vt:lpstr>Scaffold </vt:lpstr>
      <vt:lpstr>18. Yang menghasilkan insulin pada pancreas adalah…. </vt:lpstr>
      <vt:lpstr>Sel β</vt:lpstr>
      <vt:lpstr>19. Growth factor yang perlu ditambahkan pada diferensiasi sel endothelium adalah…. </vt:lpstr>
      <vt:lpstr>VEGF </vt:lpstr>
      <vt:lpstr>20. Sel yang menghasilkan glucagon adalah…… </vt:lpstr>
      <vt:lpstr>Sel Alpha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Aroem Naroeni</dc:creator>
  <cp:lastModifiedBy>Aroem Naroeni</cp:lastModifiedBy>
  <cp:revision>6</cp:revision>
  <dcterms:created xsi:type="dcterms:W3CDTF">2019-07-08T15:11:48Z</dcterms:created>
  <dcterms:modified xsi:type="dcterms:W3CDTF">2019-07-09T14:28:53Z</dcterms:modified>
</cp:coreProperties>
</file>