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4" r:id="rId3"/>
    <p:sldId id="278" r:id="rId4"/>
    <p:sldId id="279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599F5A-EA13-44AC-8ADE-CE6B12A9E5F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376" y="3437731"/>
            <a:ext cx="7772400" cy="1470025"/>
          </a:xfrm>
        </p:spPr>
        <p:txBody>
          <a:bodyPr/>
          <a:lstStyle/>
          <a:p>
            <a:r>
              <a:rPr lang="en-US" dirty="0" err="1"/>
              <a:t>KKKkkkk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69333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983176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STEM CELL</a:t>
            </a:r>
          </a:p>
          <a:p>
            <a:r>
              <a:rPr lang="en-US" dirty="0">
                <a:solidFill>
                  <a:schemeClr val="bg1"/>
                </a:solidFill>
              </a:rPr>
              <a:t>KULIAH 1</a:t>
            </a:r>
          </a:p>
          <a:p>
            <a:r>
              <a:rPr lang="en-US" dirty="0">
                <a:solidFill>
                  <a:schemeClr val="bg1"/>
                </a:solidFill>
              </a:rPr>
              <a:t>Sejarah dan </a:t>
            </a:r>
            <a:r>
              <a:rPr lang="en-US" dirty="0" err="1">
                <a:solidFill>
                  <a:schemeClr val="bg1"/>
                </a:solidFill>
              </a:rPr>
              <a:t>Pengertian</a:t>
            </a:r>
            <a:r>
              <a:rPr lang="en-US" dirty="0">
                <a:solidFill>
                  <a:schemeClr val="bg1"/>
                </a:solidFill>
              </a:rPr>
              <a:t> Stem Cell</a:t>
            </a:r>
          </a:p>
        </p:txBody>
      </p:sp>
    </p:spTree>
    <p:extLst>
      <p:ext uri="{BB962C8B-B14F-4D97-AF65-F5344CB8AC3E}">
        <p14:creationId xmlns:p14="http://schemas.microsoft.com/office/powerpoint/2010/main" val="15183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BC5E-6EE6-4D96-B69B-5FE16C5E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0B1B-56F8-40B9-91DD-B095C01E8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1. </a:t>
            </a:r>
            <a:r>
              <a:rPr lang="en-US" dirty="0" err="1">
                <a:solidFill>
                  <a:srgbClr val="C00000"/>
                </a:solidFill>
              </a:rPr>
              <a:t>Belum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terdiferensiasi</a:t>
            </a:r>
            <a:r>
              <a:rPr lang="en-US" dirty="0">
                <a:solidFill>
                  <a:srgbClr val="C00000"/>
                </a:solidFill>
              </a:rPr>
              <a:t> (undifferentiated)</a:t>
            </a:r>
          </a:p>
          <a:p>
            <a:pPr marL="0" indent="0">
              <a:buNone/>
            </a:pPr>
            <a:r>
              <a:rPr lang="en-US" dirty="0"/>
              <a:t>Stem cell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spesifik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2. </a:t>
            </a:r>
            <a:r>
              <a:rPr lang="en-US" dirty="0" err="1">
                <a:solidFill>
                  <a:srgbClr val="C00000"/>
                </a:solidFill>
              </a:rPr>
              <a:t>Mampu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memperbanyak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sendiri</a:t>
            </a:r>
            <a:r>
              <a:rPr lang="en-US" dirty="0">
                <a:solidFill>
                  <a:srgbClr val="C00000"/>
                </a:solidFill>
              </a:rPr>
              <a:t> (Self renewal)</a:t>
            </a:r>
          </a:p>
          <a:p>
            <a:pPr marL="0" indent="0">
              <a:buNone/>
            </a:pPr>
            <a:r>
              <a:rPr lang="en-US" dirty="0"/>
              <a:t>Stem cell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bereplikasi</a:t>
            </a:r>
            <a:r>
              <a:rPr lang="en-US" dirty="0"/>
              <a:t> dan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berkarakteristik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induknya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06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6177-2C95-4964-8AAC-C9B1C837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A5463-E51D-4255-8C43-0A264302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541"/>
            <a:ext cx="8229600" cy="4525963"/>
          </a:xfrm>
        </p:spPr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memperbanyak</a:t>
            </a:r>
            <a:r>
              <a:rPr lang="en-US" dirty="0"/>
              <a:t> stem cell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terdiferensiasi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Bagian</a:t>
            </a:r>
            <a:r>
              <a:rPr lang="en-US" dirty="0"/>
              <a:t> ectoderm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Bagian</a:t>
            </a:r>
            <a:r>
              <a:rPr lang="en-US" dirty="0"/>
              <a:t> Mesoderm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Bagian</a:t>
            </a:r>
            <a:r>
              <a:rPr lang="en-US" dirty="0"/>
              <a:t> Endoderm</a:t>
            </a:r>
          </a:p>
          <a:p>
            <a:r>
              <a:rPr lang="en-US" dirty="0"/>
              <a:t>Stem cell </a:t>
            </a:r>
            <a:r>
              <a:rPr lang="en-US" dirty="0" err="1"/>
              <a:t>bersifat</a:t>
            </a:r>
            <a:r>
              <a:rPr lang="en-US" dirty="0"/>
              <a:t> multipotent :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hematopoietik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E3A8-1DDD-4C34-8B06-6BE124A3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Multipoten</a:t>
            </a:r>
            <a:r>
              <a:rPr lang="en-US" dirty="0"/>
              <a:t> dan </a:t>
            </a:r>
            <a:r>
              <a:rPr lang="en-US" dirty="0" err="1"/>
              <a:t>pluripoten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C58A-1C9C-4792-8EA4-AB7AA163F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5" y="1417638"/>
            <a:ext cx="7435779" cy="52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4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53EF-2AAF-48C2-B8BB-7F46815C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F97D-E643-405C-9300-08B28C64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factor </a:t>
            </a:r>
            <a:r>
              <a:rPr lang="en-US" dirty="0" err="1"/>
              <a:t>eksternal</a:t>
            </a:r>
            <a:r>
              <a:rPr lang="en-US" dirty="0"/>
              <a:t> dan internal</a:t>
            </a:r>
          </a:p>
          <a:p>
            <a:pPr marL="0" indent="0">
              <a:buNone/>
            </a:pPr>
            <a:r>
              <a:rPr lang="en-US" dirty="0"/>
              <a:t>	- Internal : genetic dan epigenetic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Eksternal</a:t>
            </a:r>
            <a:r>
              <a:rPr lang="en-US" dirty="0"/>
              <a:t> :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(growth factor)</a:t>
            </a:r>
          </a:p>
          <a:p>
            <a:pPr marL="0" indent="0">
              <a:buNone/>
            </a:pPr>
            <a:r>
              <a:rPr lang="en-US" dirty="0"/>
              <a:t>---  &gt;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stem cell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08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err="1"/>
              <a:t>Garis</a:t>
            </a:r>
            <a:r>
              <a:rPr lang="en-US" sz="3000" dirty="0"/>
              <a:t> </a:t>
            </a:r>
            <a:r>
              <a:rPr lang="en-US" sz="3000" dirty="0" err="1"/>
              <a:t>besar</a:t>
            </a:r>
            <a:r>
              <a:rPr lang="en-US" sz="3000" dirty="0"/>
              <a:t> </a:t>
            </a:r>
            <a:r>
              <a:rPr lang="en-US" sz="3000" dirty="0" err="1"/>
              <a:t>mata</a:t>
            </a:r>
            <a:r>
              <a:rPr lang="en-US" sz="3000" dirty="0"/>
              <a:t> </a:t>
            </a:r>
            <a:r>
              <a:rPr lang="en-US" sz="3000" dirty="0" err="1"/>
              <a:t>kuliah</a:t>
            </a:r>
            <a:r>
              <a:rPr lang="en-US" sz="3000" dirty="0"/>
              <a:t> Stem Cell: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Pendahuluan</a:t>
            </a:r>
            <a:r>
              <a:rPr lang="en-US" sz="3000" dirty="0"/>
              <a:t> : Sejarah dan </a:t>
            </a:r>
            <a:r>
              <a:rPr lang="en-US" sz="3000" dirty="0" err="1"/>
              <a:t>Pengertian</a:t>
            </a:r>
            <a:r>
              <a:rPr lang="en-US" sz="3000" dirty="0"/>
              <a:t> Stem Cell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Macam-macam</a:t>
            </a:r>
            <a:r>
              <a:rPr lang="en-US" sz="3000" dirty="0"/>
              <a:t> </a:t>
            </a:r>
            <a:r>
              <a:rPr lang="en-US" sz="3000" dirty="0" err="1"/>
              <a:t>sumber</a:t>
            </a:r>
            <a:r>
              <a:rPr lang="en-US" sz="3000" dirty="0"/>
              <a:t> stem cell : Embryonic stem Cell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Macam-macam</a:t>
            </a:r>
            <a:r>
              <a:rPr lang="en-US" sz="3000" dirty="0"/>
              <a:t> </a:t>
            </a:r>
            <a:r>
              <a:rPr lang="en-US" sz="3000" dirty="0" err="1"/>
              <a:t>sumber</a:t>
            </a:r>
            <a:r>
              <a:rPr lang="en-US" sz="3000" dirty="0"/>
              <a:t> stem cell : Adult Stem Cell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Macam-macam</a:t>
            </a:r>
            <a:r>
              <a:rPr lang="en-US" sz="3000" dirty="0"/>
              <a:t> </a:t>
            </a:r>
            <a:r>
              <a:rPr lang="en-US" sz="3000" dirty="0" err="1"/>
              <a:t>sumber</a:t>
            </a:r>
            <a:r>
              <a:rPr lang="en-US" sz="3000" dirty="0"/>
              <a:t> stem cell : Induced-Pluripotent Stem Cell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Isolasi</a:t>
            </a:r>
            <a:r>
              <a:rPr lang="en-US" dirty="0"/>
              <a:t> Stem Cell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Presentasi</a:t>
            </a:r>
            <a:r>
              <a:rPr lang="en-US" dirty="0"/>
              <a:t> : </a:t>
            </a:r>
            <a:r>
              <a:rPr lang="en-US" dirty="0" err="1"/>
              <a:t>Proyek</a:t>
            </a:r>
            <a:r>
              <a:rPr lang="en-US" dirty="0"/>
              <a:t> Stem Cell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Rekap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1-6</a:t>
            </a:r>
          </a:p>
          <a:p>
            <a:pPr marL="0" indent="0">
              <a:buNone/>
            </a:pPr>
            <a:r>
              <a:rPr lang="en-US" dirty="0"/>
              <a:t>8. Kultur dan </a:t>
            </a:r>
            <a:r>
              <a:rPr lang="en-US" dirty="0" err="1"/>
              <a:t>Propagasi</a:t>
            </a:r>
            <a:r>
              <a:rPr lang="en-US" dirty="0"/>
              <a:t> Stem Cell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Differensiasi</a:t>
            </a:r>
            <a:r>
              <a:rPr lang="en-US" dirty="0"/>
              <a:t> Stem Cell : Ectoderm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Differensiasi</a:t>
            </a:r>
            <a:r>
              <a:rPr lang="en-US" dirty="0"/>
              <a:t> Stem Cell : Mesoderm</a:t>
            </a:r>
          </a:p>
          <a:p>
            <a:pPr marL="0" indent="0">
              <a:buNone/>
            </a:pPr>
            <a:r>
              <a:rPr lang="en-US" dirty="0"/>
              <a:t>11. </a:t>
            </a:r>
            <a:r>
              <a:rPr lang="en-US" dirty="0" err="1"/>
              <a:t>Differensiasi</a:t>
            </a:r>
            <a:r>
              <a:rPr lang="en-US" dirty="0"/>
              <a:t> Stem Cell : Endoderm</a:t>
            </a:r>
          </a:p>
          <a:p>
            <a:pPr marL="0" indent="0">
              <a:buNone/>
            </a:pPr>
            <a:r>
              <a:rPr lang="en-US" dirty="0"/>
              <a:t>12. Stem Cell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43938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13. Stem Cell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/>
              <a:t> (2) </a:t>
            </a:r>
            <a:endParaRPr lang="en-US" dirty="0"/>
          </a:p>
          <a:p>
            <a:r>
              <a:rPr lang="en-US" dirty="0"/>
              <a:t>14. </a:t>
            </a:r>
            <a:r>
              <a:rPr lang="en-US" dirty="0" err="1"/>
              <a:t>Rekap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8-13</a:t>
            </a:r>
          </a:p>
        </p:txBody>
      </p:sp>
    </p:spTree>
    <p:extLst>
      <p:ext uri="{BB962C8B-B14F-4D97-AF65-F5344CB8AC3E}">
        <p14:creationId xmlns:p14="http://schemas.microsoft.com/office/powerpoint/2010/main" val="333300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942"/>
            <a:ext cx="8229600" cy="1143000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22DB-8694-4228-9106-EC53CBC8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dan </a:t>
            </a:r>
            <a:r>
              <a:rPr lang="en-US" dirty="0" err="1"/>
              <a:t>Pengertian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85FA-04A8-4ED2-8D58-A0C98CDF7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Stem Cell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biomedis</a:t>
            </a:r>
            <a:r>
              <a:rPr lang="en-US" dirty="0"/>
              <a:t>.</a:t>
            </a:r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oleh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. 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degenerative : stroke, Parkinson, </a:t>
            </a:r>
            <a:r>
              <a:rPr lang="en-US" dirty="0" err="1"/>
              <a:t>Alzhaemer</a:t>
            </a:r>
            <a:r>
              <a:rPr lang="en-US" dirty="0"/>
              <a:t>, Diabetes mellitus </a:t>
            </a:r>
            <a:r>
              <a:rPr lang="en-US" dirty="0" err="1"/>
              <a:t>tipe</a:t>
            </a:r>
            <a:r>
              <a:rPr lang="en-US" dirty="0"/>
              <a:t> I </a:t>
            </a:r>
            <a:r>
              <a:rPr lang="en-US" dirty="0" err="1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4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42B6-0E4E-4B4F-92F3-2CE3D20D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dan </a:t>
            </a:r>
            <a:r>
              <a:rPr lang="en-US" dirty="0" err="1"/>
              <a:t>Pengertian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8354-8288-4A4F-8EFA-BA776A05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65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Apakah</a:t>
            </a:r>
            <a:r>
              <a:rPr lang="en-US" dirty="0">
                <a:solidFill>
                  <a:srgbClr val="C00000"/>
                </a:solidFill>
              </a:rPr>
              <a:t> Stem Cell </a:t>
            </a:r>
            <a:r>
              <a:rPr lang="en-US" dirty="0" err="1">
                <a:solidFill>
                  <a:srgbClr val="C00000"/>
                </a:solidFill>
              </a:rPr>
              <a:t>itu</a:t>
            </a:r>
            <a:r>
              <a:rPr lang="en-US" dirty="0">
                <a:solidFill>
                  <a:srgbClr val="C00000"/>
                </a:solidFill>
              </a:rPr>
              <a:t> 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/>
              <a:t>-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1950</a:t>
            </a:r>
          </a:p>
          <a:p>
            <a:pPr marL="0" indent="0">
              <a:buNone/>
            </a:pPr>
            <a:r>
              <a:rPr lang="en-US" dirty="0"/>
              <a:t>	  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 	  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stem cell</a:t>
            </a:r>
          </a:p>
          <a:p>
            <a:pPr marL="0" indent="0">
              <a:buNone/>
            </a:pPr>
            <a:r>
              <a:rPr lang="en-US" dirty="0"/>
              <a:t>	  hematopoietic </a:t>
            </a:r>
          </a:p>
          <a:p>
            <a:pPr marL="0" indent="0">
              <a:buNone/>
            </a:pPr>
            <a:r>
              <a:rPr lang="en-US" dirty="0"/>
              <a:t>		stem = </a:t>
            </a:r>
            <a:r>
              <a:rPr lang="en-US" dirty="0" err="1"/>
              <a:t>batang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cell   = </a:t>
            </a:r>
            <a:r>
              <a:rPr lang="en-US" dirty="0" err="1"/>
              <a:t>sel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9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D738-E2D6-4A58-AE59-3843E888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dan </a:t>
            </a:r>
            <a:r>
              <a:rPr lang="en-US" dirty="0" err="1"/>
              <a:t>Pengertian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651F-421D-4885-BB39-F845BD37D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Stem cell </a:t>
            </a:r>
            <a:r>
              <a:rPr lang="en-US" dirty="0"/>
              <a:t>: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lain.</a:t>
            </a:r>
          </a:p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ranting dan </a:t>
            </a:r>
            <a:r>
              <a:rPr lang="en-US" dirty="0" err="1"/>
              <a:t>daunnya</a:t>
            </a:r>
            <a:endParaRPr lang="en-US" dirty="0"/>
          </a:p>
          <a:p>
            <a:r>
              <a:rPr lang="en-US" dirty="0"/>
              <a:t>Stem cell juga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</a:t>
            </a:r>
          </a:p>
          <a:p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Bahasa Indonesia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punca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Punca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55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6AF6-83C3-4324-BD80-EB6DBE70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dan </a:t>
            </a:r>
            <a:r>
              <a:rPr lang="en-US" dirty="0" err="1"/>
              <a:t>Pengertian</a:t>
            </a:r>
            <a:r>
              <a:rPr lang="en-US" dirty="0"/>
              <a:t> Stem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A557-53FB-4059-B5AE-8D2DB997E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200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62991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434</TotalTime>
  <Words>323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EU MASTER</vt:lpstr>
      <vt:lpstr>KKKkkkk</vt:lpstr>
      <vt:lpstr>Pendahuluan</vt:lpstr>
      <vt:lpstr>Pendahuluan</vt:lpstr>
      <vt:lpstr>Pendahuluan</vt:lpstr>
      <vt:lpstr>Kontrak Belajar</vt:lpstr>
      <vt:lpstr>Sejarah dan Pengertian Stem Cell</vt:lpstr>
      <vt:lpstr>Sejarah dan Pengertian Stem Cell</vt:lpstr>
      <vt:lpstr>Sejarah dan Pengertian Stem Cell</vt:lpstr>
      <vt:lpstr>Sejarah dan Pengertian Stem Cell</vt:lpstr>
      <vt:lpstr>Karakteristik Stem Cell</vt:lpstr>
      <vt:lpstr>Karakteristik stem cell</vt:lpstr>
      <vt:lpstr>Multipoten dan pluripoten</vt:lpstr>
      <vt:lpstr>Karakteristik Stem 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Aroem Naroeni</dc:creator>
  <cp:lastModifiedBy>Aroem Naroeni</cp:lastModifiedBy>
  <cp:revision>38</cp:revision>
  <dcterms:created xsi:type="dcterms:W3CDTF">2018-03-02T12:05:45Z</dcterms:created>
  <dcterms:modified xsi:type="dcterms:W3CDTF">2019-03-13T00:28:11Z</dcterms:modified>
</cp:coreProperties>
</file>