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4"/>
  </p:notesMasterIdLst>
  <p:sldIdLst>
    <p:sldId id="256" r:id="rId2"/>
    <p:sldId id="281" r:id="rId3"/>
    <p:sldId id="325" r:id="rId4"/>
    <p:sldId id="283" r:id="rId5"/>
    <p:sldId id="328" r:id="rId6"/>
    <p:sldId id="329" r:id="rId7"/>
    <p:sldId id="348" r:id="rId8"/>
    <p:sldId id="285" r:id="rId9"/>
    <p:sldId id="347" r:id="rId10"/>
    <p:sldId id="284" r:id="rId11"/>
    <p:sldId id="322" r:id="rId12"/>
    <p:sldId id="349"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3" autoAdjust="0"/>
    <p:restoredTop sz="94660"/>
  </p:normalViewPr>
  <p:slideViewPr>
    <p:cSldViewPr snapToGrid="0">
      <p:cViewPr varScale="1">
        <p:scale>
          <a:sx n="86" d="100"/>
          <a:sy n="86" d="100"/>
        </p:scale>
        <p:origin x="1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94C94-B4B1-4023-87B2-4A192EFA387C}" type="datetimeFigureOut">
              <a:rPr lang="en-US" smtClean="0"/>
              <a:t>3/31/2019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FB545-8784-4BB9-9BA8-30E3E6397682}" type="slidenum">
              <a:rPr lang="en-US" smtClean="0"/>
              <a:t>‹#›</a:t>
            </a:fld>
            <a:endParaRPr lang="en-US"/>
          </a:p>
        </p:txBody>
      </p:sp>
    </p:spTree>
    <p:extLst>
      <p:ext uri="{BB962C8B-B14F-4D97-AF65-F5344CB8AC3E}">
        <p14:creationId xmlns:p14="http://schemas.microsoft.com/office/powerpoint/2010/main" val="208615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D198E7-E72B-457F-8E3B-8BD98C247C26}"/>
              </a:ext>
            </a:extLst>
          </p:cNvPr>
          <p:cNvSpPr>
            <a:spLocks noGrp="1" noChangeArrowheads="1"/>
          </p:cNvSpPr>
          <p:nvPr>
            <p:ph type="sldNum" sz="quarter" idx="5"/>
          </p:nvPr>
        </p:nvSpPr>
        <p:spPr>
          <a:ln/>
        </p:spPr>
        <p:txBody>
          <a:bodyPr/>
          <a:lstStyle/>
          <a:p>
            <a:fld id="{95233E2F-B1D9-410E-89B4-240932B01B2C}" type="slidenum">
              <a:rPr lang="en-US" altLang="en-US"/>
              <a:pPr/>
              <a:t>2</a:t>
            </a:fld>
            <a:endParaRPr lang="en-US" altLang="en-US"/>
          </a:p>
        </p:txBody>
      </p:sp>
      <p:sp>
        <p:nvSpPr>
          <p:cNvPr id="32770" name="Rectangle 7">
            <a:extLst>
              <a:ext uri="{FF2B5EF4-FFF2-40B4-BE49-F238E27FC236}">
                <a16:creationId xmlns:a16="http://schemas.microsoft.com/office/drawing/2014/main" id="{2DDC89C5-9E9B-4961-9074-5A2434A460A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0" hangingPunct="0"/>
            <a:fld id="{B04CE365-932F-4107-8735-1B5AC570CEBC}" type="slidenum">
              <a:rPr lang="en-US" altLang="en-US" sz="1200">
                <a:latin typeface="Times" panose="02020603050405020304" pitchFamily="18" charset="0"/>
              </a:rPr>
              <a:pPr algn="r" eaLnBrk="0" hangingPunct="0"/>
              <a:t>2</a:t>
            </a:fld>
            <a:endParaRPr lang="en-US" altLang="en-US" sz="1200">
              <a:latin typeface="Times" panose="02020603050405020304" pitchFamily="18" charset="0"/>
            </a:endParaRPr>
          </a:p>
        </p:txBody>
      </p:sp>
      <p:sp>
        <p:nvSpPr>
          <p:cNvPr id="32771" name="Rectangle 2">
            <a:extLst>
              <a:ext uri="{FF2B5EF4-FFF2-40B4-BE49-F238E27FC236}">
                <a16:creationId xmlns:a16="http://schemas.microsoft.com/office/drawing/2014/main" id="{11032740-C14A-4229-8C82-60658857884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2" name="Rectangle 3">
            <a:extLst>
              <a:ext uri="{FF2B5EF4-FFF2-40B4-BE49-F238E27FC236}">
                <a16:creationId xmlns:a16="http://schemas.microsoft.com/office/drawing/2014/main" id="{AA5CDADD-C208-4FB7-B865-987E1F87DE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r>
              <a:rPr lang="en-US" altLang="en-US"/>
              <a:t>Stem cells can be classified into three broad categories, based on their ability to differentiate. Totipotent stem cells are found only in early embryos. Each cell can form a complete organism (e.g., identical twins). Pluripotent stem cells exist in the undifferentiated inner cell mass of the blastocyst and can form any of the over 200 different cell types found in the body. Multipotent stem cells are derived from fetal tissue, cord blood and adult stem cells. Although their ability to differentiate is more limited than pluripotent stem cells, they already have a track record of success in cell-based therapies. Here is a current list of the sources of stem cells:</a:t>
            </a:r>
          </a:p>
          <a:p>
            <a:pPr marL="228600" indent="-228600">
              <a:buFontTx/>
              <a:buAutoNum type="arabicPeriod"/>
            </a:pPr>
            <a:r>
              <a:rPr lang="en-US" altLang="en-US" b="1"/>
              <a:t>Embryonic stem cells</a:t>
            </a:r>
            <a:r>
              <a:rPr lang="en-US" altLang="en-US"/>
              <a:t> - are harvested from the inner cell mass of the blastocyst seven to ten days after fertilization.</a:t>
            </a:r>
          </a:p>
          <a:p>
            <a:pPr marL="228600" indent="-228600">
              <a:buFontTx/>
              <a:buAutoNum type="arabicPeriod"/>
            </a:pPr>
            <a:r>
              <a:rPr lang="en-US" altLang="en-US" b="1"/>
              <a:t>Fetal stem cells</a:t>
            </a:r>
            <a:r>
              <a:rPr lang="en-US" altLang="en-US"/>
              <a:t> - are taken from the germline tissues that will make up the gonads of aborted fetuses.</a:t>
            </a:r>
          </a:p>
          <a:p>
            <a:pPr marL="228600" indent="-228600">
              <a:buFontTx/>
              <a:buAutoNum type="arabicPeriod"/>
            </a:pPr>
            <a:r>
              <a:rPr lang="en-US" altLang="en-US" b="1"/>
              <a:t>Umbilical cord stem cells</a:t>
            </a:r>
            <a:r>
              <a:rPr lang="en-US" altLang="en-US"/>
              <a:t> - Umbilical cord blood contains stem cells similar to those found in bone marrow.</a:t>
            </a:r>
          </a:p>
          <a:p>
            <a:pPr marL="228600" indent="-228600">
              <a:buFontTx/>
              <a:buAutoNum type="arabicPeriod"/>
            </a:pPr>
            <a:r>
              <a:rPr lang="en-US" altLang="en-US" b="1"/>
              <a:t>Placenta derived stem cells</a:t>
            </a:r>
            <a:r>
              <a:rPr lang="en-US" altLang="en-US"/>
              <a:t> - up to ten times as many stem cells can be harvested from a placenta as from cord blood.</a:t>
            </a:r>
          </a:p>
          <a:p>
            <a:pPr marL="228600" indent="-228600">
              <a:buFontTx/>
              <a:buAutoNum type="arabicPeriod"/>
            </a:pPr>
            <a:r>
              <a:rPr lang="en-US" altLang="en-US" b="1"/>
              <a:t>Adult stem cells</a:t>
            </a:r>
            <a:r>
              <a:rPr lang="en-US" altLang="en-US"/>
              <a:t> - Many adult tissues contain stem cells that can be isolated.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44ACCB-E2EB-43E9-B30A-3B357D11C686}"/>
              </a:ext>
            </a:extLst>
          </p:cNvPr>
          <p:cNvSpPr>
            <a:spLocks noGrp="1" noChangeArrowheads="1"/>
          </p:cNvSpPr>
          <p:nvPr>
            <p:ph type="sldNum" sz="quarter" idx="5"/>
          </p:nvPr>
        </p:nvSpPr>
        <p:spPr>
          <a:ln/>
        </p:spPr>
        <p:txBody>
          <a:bodyPr/>
          <a:lstStyle/>
          <a:p>
            <a:fld id="{2BBEB2DD-8066-40FB-85BA-066684903829}" type="slidenum">
              <a:rPr lang="en-US" altLang="en-US"/>
              <a:pPr/>
              <a:t>3</a:t>
            </a:fld>
            <a:endParaRPr lang="en-US" altLang="en-US"/>
          </a:p>
        </p:txBody>
      </p:sp>
      <p:sp>
        <p:nvSpPr>
          <p:cNvPr id="19457" name="Rectangle 7">
            <a:extLst>
              <a:ext uri="{FF2B5EF4-FFF2-40B4-BE49-F238E27FC236}">
                <a16:creationId xmlns:a16="http://schemas.microsoft.com/office/drawing/2014/main" id="{05C693D3-B76F-4A1E-B1C3-3C76188303AA}"/>
              </a:ext>
            </a:extLst>
          </p:cNvPr>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a:fld id="{2483D58E-2E8A-4A91-ABAC-2980D7E2CF74}" type="slidenum">
              <a:rPr lang="en-US" altLang="en-US" sz="1200">
                <a:latin typeface="Calibri" panose="020F0502020204030204" pitchFamily="34" charset="0"/>
                <a:cs typeface="Arial" panose="020B0604020202020204" pitchFamily="34" charset="0"/>
              </a:rPr>
              <a:pPr algn="r"/>
              <a:t>3</a:t>
            </a:fld>
            <a:endParaRPr lang="en-US" altLang="en-US" sz="1200">
              <a:latin typeface="Calibri" panose="020F0502020204030204" pitchFamily="34" charset="0"/>
              <a:cs typeface="Arial" panose="020B0604020202020204" pitchFamily="34" charset="0"/>
            </a:endParaRPr>
          </a:p>
        </p:txBody>
      </p:sp>
      <p:sp>
        <p:nvSpPr>
          <p:cNvPr id="88067" name="Rectangle 2">
            <a:extLst>
              <a:ext uri="{FF2B5EF4-FFF2-40B4-BE49-F238E27FC236}">
                <a16:creationId xmlns:a16="http://schemas.microsoft.com/office/drawing/2014/main" id="{B46271ED-CBCD-4A91-B95E-993AFBDF801C}"/>
              </a:ext>
            </a:extLst>
          </p:cNvPr>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BF922E90-8894-4D94-9C84-DBF0A4E8F5BE}"/>
              </a:ext>
            </a:extLst>
          </p:cNvPr>
          <p:cNvSpPr>
            <a:spLocks noGrp="1" noChangeArrowheads="1"/>
          </p:cNvSpPr>
          <p:nvPr>
            <p:ph type="body" idx="1"/>
          </p:nvPr>
        </p:nvSpPr>
        <p:spPr>
          <a:xfrm>
            <a:off x="0" y="0"/>
            <a:ext cx="0" cy="0"/>
          </a:xfrm>
        </p:spPr>
        <p:txBody>
          <a:bodyPr>
            <a:normAutofit fontScale="25000" lnSpcReduction="20000"/>
          </a:bodyPr>
          <a:lstStyle/>
          <a:p>
            <a:pPr>
              <a:lnSpc>
                <a:spcPct val="80000"/>
              </a:lnSpc>
              <a:spcBef>
                <a:spcPct val="50000"/>
              </a:spcBef>
            </a:pPr>
            <a:r>
              <a:rPr lang="en-US" altLang="en-US" sz="1000" b="1"/>
              <a:t>CLICK! </a:t>
            </a:r>
            <a:r>
              <a:rPr lang="en-US" altLang="en-US" sz="1000"/>
              <a:t>This diagram will eventually show the entire range of development, from fertilized egg to mature cell types in the body. </a:t>
            </a:r>
          </a:p>
          <a:p>
            <a:pPr>
              <a:lnSpc>
                <a:spcPct val="80000"/>
              </a:lnSpc>
              <a:spcBef>
                <a:spcPct val="50000"/>
              </a:spcBef>
            </a:pPr>
            <a:endParaRPr lang="en-US" altLang="en-US" sz="1000"/>
          </a:p>
          <a:p>
            <a:pPr>
              <a:lnSpc>
                <a:spcPct val="80000"/>
              </a:lnSpc>
              <a:spcBef>
                <a:spcPct val="50000"/>
              </a:spcBef>
            </a:pPr>
            <a:r>
              <a:rPr lang="en-US" altLang="en-US" sz="1000"/>
              <a:t>Each cell in the 8-cell embryo, here in red, can generate every cell in the embryo </a:t>
            </a:r>
            <a:r>
              <a:rPr lang="en-US" altLang="en-US" sz="1000" b="1"/>
              <a:t>as well as</a:t>
            </a:r>
            <a:r>
              <a:rPr lang="en-US" altLang="en-US" sz="1000"/>
              <a:t> the placenta and extra-embryonic tissues. These cells are called </a:t>
            </a:r>
            <a:r>
              <a:rPr lang="en-US" altLang="en-US" sz="1000" b="1"/>
              <a:t>CLICK! </a:t>
            </a:r>
            <a:r>
              <a:rPr lang="en-US" altLang="en-US" sz="1000"/>
              <a:t>TOTIPOTENT stem cells. Why are they called totipotent? (wait for answers) Because one red cell can potentially make all necessary tissues for development. </a:t>
            </a:r>
            <a:r>
              <a:rPr lang="en-US" altLang="en-US" sz="1000" b="1"/>
              <a:t>CLICK!</a:t>
            </a:r>
            <a:r>
              <a:rPr lang="en-US" altLang="en-US" sz="1000"/>
              <a:t> </a:t>
            </a:r>
          </a:p>
          <a:p>
            <a:pPr>
              <a:lnSpc>
                <a:spcPct val="80000"/>
              </a:lnSpc>
              <a:spcBef>
                <a:spcPct val="50000"/>
              </a:spcBef>
            </a:pPr>
            <a:endParaRPr lang="en-US" altLang="en-US" sz="1000"/>
          </a:p>
          <a:p>
            <a:pPr>
              <a:lnSpc>
                <a:spcPct val="80000"/>
              </a:lnSpc>
              <a:spcBef>
                <a:spcPct val="50000"/>
              </a:spcBef>
            </a:pPr>
            <a:r>
              <a:rPr lang="en-US" altLang="en-US" sz="1000"/>
              <a:t>During In Vitro Fertilization, can parents choose whether their baby is going to be a boy or a girl? (wait) Yes, there is a widely-practiced procedure called pre-implantation genetic diagnosis, where one cell is removed from the 8-cell embryo and its DNA is examined. What might you look for when trying to identify the embryo’s sex? (wait) If there’s an X and Y chromosome it’s a boy and if there are two X’s it’s a girl. The parents can decide whether to implant it. Also parents with a genetic disease might want to see if their baby has any identifiable genetic disorders and decide whether to implant based on this information. Pre-implantation genetic diagnosis doesn’t destroy the embryo. Scientists are attempting to adapt this pre-implantation genetic diagnosis procedure and use it to create a stem cell line from one single TOTIPOTENT cell, without destroying the embryo. </a:t>
            </a:r>
          </a:p>
          <a:p>
            <a:pPr>
              <a:lnSpc>
                <a:spcPct val="80000"/>
              </a:lnSpc>
              <a:spcBef>
                <a:spcPct val="50000"/>
              </a:spcBef>
            </a:pPr>
            <a:endParaRPr lang="en-US" altLang="en-US" sz="1000"/>
          </a:p>
          <a:p>
            <a:pPr>
              <a:lnSpc>
                <a:spcPct val="80000"/>
              </a:lnSpc>
              <a:spcBef>
                <a:spcPct val="50000"/>
              </a:spcBef>
            </a:pPr>
            <a:r>
              <a:rPr lang="en-US" altLang="en-US" sz="1000"/>
              <a:t>The embryonic stem cells inside the blastocyst, here in purple, can generate every cell in the body </a:t>
            </a:r>
            <a:r>
              <a:rPr lang="en-US" altLang="en-US" sz="1000" b="1"/>
              <a:t>except</a:t>
            </a:r>
            <a:r>
              <a:rPr lang="en-US" altLang="en-US" sz="1000"/>
              <a:t> placenta and extra-embryonic tissues. These are called </a:t>
            </a:r>
            <a:r>
              <a:rPr lang="en-US" altLang="en-US" sz="1000" b="1"/>
              <a:t>CLICK!</a:t>
            </a:r>
            <a:r>
              <a:rPr lang="en-US" altLang="en-US" sz="1000"/>
              <a:t> PLURIPOTENT stem cells…why? (wait for answers) Because they can differentiate into all the 200+ cell types in the body, but they do not form the placenta. </a:t>
            </a:r>
            <a:r>
              <a:rPr lang="en-US" altLang="en-US" sz="1000" b="1"/>
              <a:t>CLICK! </a:t>
            </a:r>
            <a:r>
              <a:rPr lang="en-US" altLang="en-US" sz="1000"/>
              <a:t>Pluripotent stem cells can be isolated and grown in culture, or left to develop into more specialized cells in the body.</a:t>
            </a:r>
          </a:p>
          <a:p>
            <a:pPr>
              <a:lnSpc>
                <a:spcPct val="80000"/>
              </a:lnSpc>
              <a:spcBef>
                <a:spcPct val="50000"/>
              </a:spcBef>
            </a:pPr>
            <a:endParaRPr lang="en-US" altLang="en-US" sz="1000"/>
          </a:p>
          <a:p>
            <a:pPr>
              <a:lnSpc>
                <a:spcPct val="80000"/>
              </a:lnSpc>
              <a:spcBef>
                <a:spcPct val="50000"/>
              </a:spcBef>
            </a:pPr>
            <a:r>
              <a:rPr lang="en-US" altLang="en-US" sz="1000" b="1"/>
              <a:t>CLICK! </a:t>
            </a:r>
            <a:r>
              <a:rPr lang="en-US" altLang="en-US" sz="1000"/>
              <a:t>Adult stem cells or tissue-specific stem cells have restricted lineages. Adult stem cells show up when the three distinct layers form in the 14-day-old embryo, and are present in the fetus, baby, child, and so forth. Adult just means they’ve gone further down their lineage pathway than the initial stem cells in the embryo. They are called </a:t>
            </a:r>
            <a:r>
              <a:rPr lang="en-US" altLang="en-US" sz="1000" b="1"/>
              <a:t>CLICK! </a:t>
            </a:r>
            <a:r>
              <a:rPr lang="en-US" altLang="en-US" sz="1000"/>
              <a:t>MULTIPOTENT stem cells because they will only become mature cells from the tissue in which they reside. Adult stem cells are present throughout your life and replace fully mature </a:t>
            </a:r>
            <a:r>
              <a:rPr lang="en-US" altLang="en-US" sz="1000" b="1"/>
              <a:t>CLICK!</a:t>
            </a:r>
            <a:r>
              <a:rPr lang="en-US" altLang="en-US" sz="1000"/>
              <a:t>, yet damaged and dying cells.</a:t>
            </a:r>
          </a:p>
          <a:p>
            <a:pPr>
              <a:lnSpc>
                <a:spcPct val="80000"/>
              </a:lnSpc>
              <a:spcBef>
                <a:spcPct val="50000"/>
              </a:spcBef>
            </a:pPr>
            <a:endParaRPr lang="en-US" altLang="en-US" sz="1000"/>
          </a:p>
          <a:p>
            <a:pPr>
              <a:lnSpc>
                <a:spcPct val="80000"/>
              </a:lnSpc>
              <a:spcBef>
                <a:spcPct val="50000"/>
              </a:spcBef>
            </a:pPr>
            <a:r>
              <a:rPr lang="en-US" altLang="en-US" sz="700" b="1"/>
              <a:t>So to review (if time): </a:t>
            </a:r>
            <a:r>
              <a:rPr lang="en-US" altLang="en-US" sz="700"/>
              <a:t>TOTIPOTENT stem cells come from embryos that are less than 3 days old. These cells can make the TOTAL human being because they can form the placenta and all other tissues. PLURIPOTENT stem cells come from embryos that are 5-14 days old. Embryos and fetuses that are older than 14 days DO NOT contain pluripotent cells. These cells can form every cell type in the body but not the placenta. MULTIPOTENT stem cells are also called adult stem cells and these appear in the 14 day old embryo and beyond. At this point these stem cells will continue down certain lineages and CANNOT naturally turn back into pluripotent cells or switch lineages.</a:t>
            </a:r>
          </a:p>
          <a:p>
            <a:pPr>
              <a:lnSpc>
                <a:spcPct val="80000"/>
              </a:lnSpc>
              <a:spcBef>
                <a:spcPct val="50000"/>
              </a:spcBef>
            </a:pPr>
            <a:endParaRPr lang="en-US" altLang="en-US" sz="7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F8DD22-E5B6-4519-9410-06BE54B8955B}"/>
              </a:ext>
            </a:extLst>
          </p:cNvPr>
          <p:cNvSpPr>
            <a:spLocks noGrp="1" noChangeArrowheads="1"/>
          </p:cNvSpPr>
          <p:nvPr>
            <p:ph type="sldNum" sz="quarter" idx="5"/>
          </p:nvPr>
        </p:nvSpPr>
        <p:spPr>
          <a:ln/>
        </p:spPr>
        <p:txBody>
          <a:bodyPr/>
          <a:lstStyle/>
          <a:p>
            <a:fld id="{4E7D0653-77E6-446B-BC01-F089ECF5A78A}" type="slidenum">
              <a:rPr lang="en-US" altLang="en-US"/>
              <a:pPr/>
              <a:t>8</a:t>
            </a:fld>
            <a:endParaRPr lang="en-US" altLang="en-US"/>
          </a:p>
        </p:txBody>
      </p:sp>
      <p:sp>
        <p:nvSpPr>
          <p:cNvPr id="37890" name="Rectangle 7">
            <a:extLst>
              <a:ext uri="{FF2B5EF4-FFF2-40B4-BE49-F238E27FC236}">
                <a16:creationId xmlns:a16="http://schemas.microsoft.com/office/drawing/2014/main" id="{E5A5DB3D-930E-48FC-BC03-ADD3CC75AF8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0" hangingPunct="0"/>
            <a:fld id="{A9751958-FC74-4400-B59C-D2B0C47A43F6}" type="slidenum">
              <a:rPr lang="en-US" altLang="en-US" sz="1200">
                <a:latin typeface="Times" panose="02020603050405020304" pitchFamily="18" charset="0"/>
              </a:rPr>
              <a:pPr algn="r" eaLnBrk="0" hangingPunct="0"/>
              <a:t>8</a:t>
            </a:fld>
            <a:endParaRPr lang="en-US" altLang="en-US" sz="1200">
              <a:latin typeface="Times" panose="02020603050405020304" pitchFamily="18" charset="0"/>
            </a:endParaRPr>
          </a:p>
        </p:txBody>
      </p:sp>
      <p:sp>
        <p:nvSpPr>
          <p:cNvPr id="37891" name="Rectangle 2">
            <a:extLst>
              <a:ext uri="{FF2B5EF4-FFF2-40B4-BE49-F238E27FC236}">
                <a16:creationId xmlns:a16="http://schemas.microsoft.com/office/drawing/2014/main" id="{3C80CB30-6551-43AF-91FF-E4DF65AA3B90}"/>
              </a:ext>
            </a:extLst>
          </p:cNvPr>
          <p:cNvSpPr>
            <a:spLocks noGrp="1" noRot="1" noChangeAspect="1" noChangeArrowheads="1" noTextEdit="1"/>
          </p:cNvSpPr>
          <p:nvPr>
            <p:ph type="sldImg"/>
          </p:nvPr>
        </p:nvSpPr>
        <p:spPr bwMode="auto">
          <a:xfrm>
            <a:off x="1152525" y="681038"/>
            <a:ext cx="4551363" cy="3413125"/>
          </a:xfrm>
          <a:prstGeom prst="rect">
            <a:avLst/>
          </a:prstGeom>
          <a:solidFill>
            <a:srgbClr val="FFFFFF"/>
          </a:solidFill>
          <a:ln>
            <a:solidFill>
              <a:srgbClr val="000000"/>
            </a:solidFill>
            <a:miter lim="800000"/>
            <a:headEnd/>
            <a:tailEnd/>
          </a:ln>
        </p:spPr>
      </p:sp>
      <p:sp>
        <p:nvSpPr>
          <p:cNvPr id="37892" name="Rectangle 3">
            <a:extLst>
              <a:ext uri="{FF2B5EF4-FFF2-40B4-BE49-F238E27FC236}">
                <a16:creationId xmlns:a16="http://schemas.microsoft.com/office/drawing/2014/main" id="{7CA4E87E-C02C-47ED-BA1A-23F6E9B40017}"/>
              </a:ext>
            </a:extLst>
          </p:cNvPr>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p:spPr>
        <p:txBody>
          <a:bodyPr lIns="91173" tIns="45586" rIns="91173" bIns="45586"/>
          <a:lstStyle/>
          <a:p>
            <a:pPr>
              <a:spcBef>
                <a:spcPct val="25000"/>
              </a:spcBef>
            </a:pPr>
            <a:r>
              <a:rPr lang="en-US" altLang="en-US"/>
              <a:t>Every cell contains a complete copy of “the blueprint of life”</a:t>
            </a:r>
          </a:p>
          <a:p>
            <a:pPr>
              <a:spcBef>
                <a:spcPct val="25000"/>
              </a:spcBef>
            </a:pPr>
            <a:r>
              <a:rPr lang="en-US" altLang="en-US"/>
              <a:t>DNA consists of two strands of nucleotides - 4 bases (A,G,T,C)</a:t>
            </a:r>
          </a:p>
          <a:p>
            <a:pPr>
              <a:spcBef>
                <a:spcPct val="25000"/>
              </a:spcBef>
            </a:pPr>
            <a:r>
              <a:rPr lang="en-US" altLang="en-US"/>
              <a:t>23 pairs of chromosomes</a:t>
            </a:r>
          </a:p>
          <a:p>
            <a:pPr>
              <a:spcBef>
                <a:spcPct val="25000"/>
              </a:spcBef>
            </a:pPr>
            <a:r>
              <a:rPr lang="en-US" altLang="en-US"/>
              <a:t>If unwound and tied together, human DNA in one cell would stretch ~ 5 feet, but would be only 50 trillionths of an inch wide!</a:t>
            </a:r>
          </a:p>
          <a:p>
            <a:pPr>
              <a:spcBef>
                <a:spcPct val="25000"/>
              </a:spcBef>
            </a:pPr>
            <a:r>
              <a:rPr lang="en-US" altLang="en-US"/>
              <a:t>Genes are specific sequences of DNA, each of which “codes” for a protein with a specific function</a:t>
            </a:r>
          </a:p>
          <a:p>
            <a:pPr>
              <a:spcBef>
                <a:spcPct val="25000"/>
              </a:spcBef>
            </a:pPr>
            <a:r>
              <a:rPr lang="en-US" altLang="en-US"/>
              <a:t>Genes are copied each time a cell divides, passing on the blueprint</a:t>
            </a:r>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FB409E-8334-4245-A6A6-DCBEED3E8118}"/>
              </a:ext>
            </a:extLst>
          </p:cNvPr>
          <p:cNvSpPr>
            <a:spLocks noGrp="1" noChangeArrowheads="1"/>
          </p:cNvSpPr>
          <p:nvPr>
            <p:ph type="sldNum" sz="quarter" idx="5"/>
          </p:nvPr>
        </p:nvSpPr>
        <p:spPr>
          <a:ln/>
        </p:spPr>
        <p:txBody>
          <a:bodyPr/>
          <a:lstStyle/>
          <a:p>
            <a:fld id="{227739EC-4700-4808-8667-14D2584C08C0}" type="slidenum">
              <a:rPr lang="en-US" altLang="en-US"/>
              <a:pPr/>
              <a:t>9</a:t>
            </a:fld>
            <a:endParaRPr lang="en-US" altLang="en-US"/>
          </a:p>
        </p:txBody>
      </p:sp>
      <p:sp>
        <p:nvSpPr>
          <p:cNvPr id="116738" name="Rectangle 7">
            <a:extLst>
              <a:ext uri="{FF2B5EF4-FFF2-40B4-BE49-F238E27FC236}">
                <a16:creationId xmlns:a16="http://schemas.microsoft.com/office/drawing/2014/main" id="{E5C8F5A0-53B2-43BC-B6DF-09D0BF8874E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0" hangingPunct="0"/>
            <a:fld id="{A1A38B58-87DD-49C6-92C3-8029CD9CD23B}" type="slidenum">
              <a:rPr lang="en-US" altLang="en-US" sz="1200">
                <a:latin typeface="Times" panose="02020603050405020304" pitchFamily="18" charset="0"/>
              </a:rPr>
              <a:pPr algn="r" eaLnBrk="0" hangingPunct="0"/>
              <a:t>9</a:t>
            </a:fld>
            <a:endParaRPr lang="en-US" altLang="en-US" sz="1200">
              <a:latin typeface="Times" panose="02020603050405020304" pitchFamily="18" charset="0"/>
            </a:endParaRPr>
          </a:p>
        </p:txBody>
      </p:sp>
      <p:sp>
        <p:nvSpPr>
          <p:cNvPr id="116739" name="Rectangle 2">
            <a:extLst>
              <a:ext uri="{FF2B5EF4-FFF2-40B4-BE49-F238E27FC236}">
                <a16:creationId xmlns:a16="http://schemas.microsoft.com/office/drawing/2014/main" id="{6F87CD7E-B067-49CD-97D9-7FAD43D2CC77}"/>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40" name="Rectangle 3">
            <a:extLst>
              <a:ext uri="{FF2B5EF4-FFF2-40B4-BE49-F238E27FC236}">
                <a16:creationId xmlns:a16="http://schemas.microsoft.com/office/drawing/2014/main" id="{29C53683-8BCE-4AD4-8392-0DDC2980785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The early stages of embryogenesis are the point at which embryonic stem cell lines are derived. The fertilized egg (day 1) undergoes cell division to form a 2-cell embryo, followed by 4-cell, etc. until a ball of cells is formed by the fourth day. The ball becomes hollow, forming the blastocyst. This is the stage at which pluripotent embryonic stem cell lines are generated. Following the blastocyst stage, the tissues of the embryo start to form and the cells become multipotent.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8EBE8-E97C-4E20-9BA1-B9F998E8811D}"/>
              </a:ext>
            </a:extLst>
          </p:cNvPr>
          <p:cNvSpPr>
            <a:spLocks noGrp="1" noChangeArrowheads="1"/>
          </p:cNvSpPr>
          <p:nvPr>
            <p:ph type="sldNum" sz="quarter" idx="5"/>
          </p:nvPr>
        </p:nvSpPr>
        <p:spPr>
          <a:ln/>
        </p:spPr>
        <p:txBody>
          <a:bodyPr/>
          <a:lstStyle/>
          <a:p>
            <a:fld id="{B2842DF5-96C2-4123-ACB1-0C224948314E}" type="slidenum">
              <a:rPr lang="en-US" altLang="en-US"/>
              <a:pPr/>
              <a:t>11</a:t>
            </a:fld>
            <a:endParaRPr lang="en-US" altLang="en-US"/>
          </a:p>
        </p:txBody>
      </p:sp>
      <p:sp>
        <p:nvSpPr>
          <p:cNvPr id="82946" name="Rectangle 7">
            <a:extLst>
              <a:ext uri="{FF2B5EF4-FFF2-40B4-BE49-F238E27FC236}">
                <a16:creationId xmlns:a16="http://schemas.microsoft.com/office/drawing/2014/main" id="{B50E66BE-04C9-4107-8602-FF40659EB91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0" hangingPunct="0"/>
            <a:fld id="{AF51506C-2696-4EB5-9B7C-21B50FA0670C}" type="slidenum">
              <a:rPr lang="en-US" altLang="en-US" sz="1200">
                <a:latin typeface="Times" panose="02020603050405020304" pitchFamily="18" charset="0"/>
              </a:rPr>
              <a:pPr algn="r" eaLnBrk="0" hangingPunct="0"/>
              <a:t>11</a:t>
            </a:fld>
            <a:endParaRPr lang="en-US" altLang="en-US" sz="1200">
              <a:latin typeface="Times" panose="02020603050405020304" pitchFamily="18" charset="0"/>
            </a:endParaRPr>
          </a:p>
        </p:txBody>
      </p:sp>
      <p:sp>
        <p:nvSpPr>
          <p:cNvPr id="82947" name="Rectangle 2">
            <a:extLst>
              <a:ext uri="{FF2B5EF4-FFF2-40B4-BE49-F238E27FC236}">
                <a16:creationId xmlns:a16="http://schemas.microsoft.com/office/drawing/2014/main" id="{AE837DE4-22A0-402C-9D0C-97CADD607AF3}"/>
              </a:ext>
            </a:extLst>
          </p:cNvPr>
          <p:cNvSpPr>
            <a:spLocks noGrp="1" noRot="1" noChangeAspect="1" noChangeArrowheads="1" noTextEdit="1"/>
          </p:cNvSpPr>
          <p:nvPr>
            <p:ph type="sldImg"/>
          </p:nvPr>
        </p:nvSpPr>
        <p:spPr bwMode="auto">
          <a:xfrm>
            <a:off x="1152525" y="681038"/>
            <a:ext cx="4551363" cy="3413125"/>
          </a:xfrm>
          <a:prstGeom prst="rect">
            <a:avLst/>
          </a:prstGeom>
          <a:solidFill>
            <a:srgbClr val="FFFFFF"/>
          </a:solidFill>
          <a:ln>
            <a:solidFill>
              <a:srgbClr val="000000"/>
            </a:solidFill>
            <a:miter lim="800000"/>
            <a:headEnd/>
            <a:tailEnd/>
          </a:ln>
        </p:spPr>
      </p:sp>
      <p:sp>
        <p:nvSpPr>
          <p:cNvPr id="82948" name="Rectangle 3">
            <a:extLst>
              <a:ext uri="{FF2B5EF4-FFF2-40B4-BE49-F238E27FC236}">
                <a16:creationId xmlns:a16="http://schemas.microsoft.com/office/drawing/2014/main" id="{E2A7B748-85AA-46A7-A1B1-FCA14F09CDF7}"/>
              </a:ext>
            </a:extLst>
          </p:cNvPr>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p:spPr>
        <p:txBody>
          <a:bodyPr lIns="91173" tIns="45586" rIns="91173" bIns="45586"/>
          <a:lstStyle/>
          <a:p>
            <a:pPr>
              <a:spcBef>
                <a:spcPct val="25000"/>
              </a:spcBef>
            </a:pPr>
            <a:r>
              <a:rPr lang="en-US" altLang="en-US"/>
              <a:t>Every cell contains a complete copy of “the blueprint of life”</a:t>
            </a:r>
          </a:p>
          <a:p>
            <a:pPr>
              <a:spcBef>
                <a:spcPct val="25000"/>
              </a:spcBef>
            </a:pPr>
            <a:r>
              <a:rPr lang="en-US" altLang="en-US"/>
              <a:t>DNA consists of two strands of nucleotides - 4 bases (A,G,T,C)</a:t>
            </a:r>
          </a:p>
          <a:p>
            <a:pPr>
              <a:spcBef>
                <a:spcPct val="25000"/>
              </a:spcBef>
            </a:pPr>
            <a:r>
              <a:rPr lang="en-US" altLang="en-US"/>
              <a:t>23 pairs of chromosomes</a:t>
            </a:r>
          </a:p>
          <a:p>
            <a:pPr>
              <a:spcBef>
                <a:spcPct val="25000"/>
              </a:spcBef>
            </a:pPr>
            <a:r>
              <a:rPr lang="en-US" altLang="en-US"/>
              <a:t>If unwound and tied together, human DNA in one cell would stretch ~ 5 feet, but would be only 50 trillionths of an inch wide!</a:t>
            </a:r>
          </a:p>
          <a:p>
            <a:pPr>
              <a:spcBef>
                <a:spcPct val="25000"/>
              </a:spcBef>
            </a:pPr>
            <a:r>
              <a:rPr lang="en-US" altLang="en-US"/>
              <a:t>Genes are specific sequences of DNA, each of which “codes” for a protein with a specific function</a:t>
            </a:r>
          </a:p>
          <a:p>
            <a:pPr>
              <a:spcBef>
                <a:spcPct val="25000"/>
              </a:spcBef>
            </a:pPr>
            <a:r>
              <a:rPr lang="en-US" altLang="en-US"/>
              <a:t>Genes are copied each time a cell divides, passing on the blueprint</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05599F5A-EA13-44AC-8ADE-CE6B12A9E5F7}" type="datetimeFigureOut">
              <a:rPr lang="en-US" smtClean="0"/>
              <a:t>3/31/2019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A8CEFE-E335-4235-804D-EBF40714044F}"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80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5599F5A-EA13-44AC-8ADE-CE6B12A9E5F7}" type="datetimeFigureOut">
              <a:rPr lang="en-US" smtClean="0"/>
              <a:t>3/31/2019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A8CEFE-E335-4235-804D-EBF40714044F}"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61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5599F5A-EA13-44AC-8ADE-CE6B12A9E5F7}" type="datetimeFigureOut">
              <a:rPr lang="en-US" smtClean="0"/>
              <a:t>3/31/2019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A8CEFE-E335-4235-804D-EBF40714044F}"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65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5599F5A-EA13-44AC-8ADE-CE6B12A9E5F7}" type="datetimeFigureOut">
              <a:rPr lang="en-US" smtClean="0"/>
              <a:t>3/31/2019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A8CEFE-E335-4235-804D-EBF40714044F}"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92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05599F5A-EA13-44AC-8ADE-CE6B12A9E5F7}" type="datetimeFigureOut">
              <a:rPr lang="en-US" smtClean="0"/>
              <a:t>3/31/2019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A8CEFE-E335-4235-804D-EBF40714044F}"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59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05599F5A-EA13-44AC-8ADE-CE6B12A9E5F7}" type="datetimeFigureOut">
              <a:rPr lang="en-US" smtClean="0"/>
              <a:t>3/31/2019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8A8CEFE-E335-4235-804D-EBF40714044F}"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20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05599F5A-EA13-44AC-8ADE-CE6B12A9E5F7}" type="datetimeFigureOut">
              <a:rPr lang="en-US" smtClean="0"/>
              <a:t>3/31/2019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18A8CEFE-E335-4235-804D-EBF40714044F}" type="slidenum">
              <a:rPr lang="en-US" smtClean="0"/>
              <a:t>‹#›</a:t>
            </a:fld>
            <a:endParaRPr lang="en-US"/>
          </a:p>
        </p:txBody>
      </p:sp>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73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05599F5A-EA13-44AC-8ADE-CE6B12A9E5F7}" type="datetimeFigureOut">
              <a:rPr lang="en-US" smtClean="0"/>
              <a:t>3/31/2019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8A8CEFE-E335-4235-804D-EBF40714044F}" type="slidenum">
              <a:rPr lang="en-US" smtClean="0"/>
              <a:t>‹#›</a:t>
            </a:fld>
            <a:endParaRPr 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26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5599F5A-EA13-44AC-8ADE-CE6B12A9E5F7}" type="datetimeFigureOut">
              <a:rPr lang="en-US" smtClean="0"/>
              <a:t>3/31/2019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8A8CEFE-E335-4235-804D-EBF40714044F}" type="slidenum">
              <a:rPr lang="en-US" smtClean="0"/>
              <a:t>‹#›</a:t>
            </a:fld>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94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05599F5A-EA13-44AC-8ADE-CE6B12A9E5F7}" type="datetimeFigureOut">
              <a:rPr lang="en-US" smtClean="0"/>
              <a:t>3/31/2019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8A8CEFE-E335-4235-804D-EBF40714044F}"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6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05599F5A-EA13-44AC-8ADE-CE6B12A9E5F7}" type="datetimeFigureOut">
              <a:rPr lang="en-US" smtClean="0"/>
              <a:t>3/31/2019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8A8CEFE-E335-4235-804D-EBF40714044F}"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22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05599F5A-EA13-44AC-8ADE-CE6B12A9E5F7}" type="datetimeFigureOut">
              <a:rPr lang="en-US" smtClean="0"/>
              <a:t>3/31/2019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fld id="{18A8CEFE-E335-4235-804D-EBF40714044F}" type="slidenum">
              <a:rPr lang="en-US" smtClean="0"/>
              <a:t>‹#›</a:t>
            </a:fld>
            <a:endParaRPr lang="en-US"/>
          </a:p>
        </p:txBody>
      </p:sp>
    </p:spTree>
    <p:extLst>
      <p:ext uri="{BB962C8B-B14F-4D97-AF65-F5344CB8AC3E}">
        <p14:creationId xmlns:p14="http://schemas.microsoft.com/office/powerpoint/2010/main" val="231477417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1269.photobucket.com/albums/jj593/Tessa_Santos-Eastgate/?action=view&amp;current=27b.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8376" y="3437731"/>
            <a:ext cx="7772400" cy="1470025"/>
          </a:xfrm>
        </p:spPr>
        <p:txBody>
          <a:bodyPr/>
          <a:lstStyle/>
          <a:p>
            <a:r>
              <a:rPr lang="en-US" dirty="0" err="1"/>
              <a:t>KKKkkkk</a:t>
            </a:r>
            <a:endParaRPr lang="en-US" dirty="0"/>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69333"/>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743200" y="2983176"/>
            <a:ext cx="6400800" cy="1752600"/>
          </a:xfrm>
        </p:spPr>
        <p:txBody>
          <a:bodyPr/>
          <a:lstStyle/>
          <a:p>
            <a:r>
              <a:rPr lang="en-US" dirty="0">
                <a:solidFill>
                  <a:schemeClr val="bg1"/>
                </a:solidFill>
              </a:rPr>
              <a:t>STEM CELL</a:t>
            </a:r>
          </a:p>
          <a:p>
            <a:r>
              <a:rPr lang="en-US" dirty="0">
                <a:solidFill>
                  <a:schemeClr val="bg1"/>
                </a:solidFill>
              </a:rPr>
              <a:t>KULIAH 3</a:t>
            </a:r>
          </a:p>
          <a:p>
            <a:r>
              <a:rPr lang="en-US" dirty="0" err="1">
                <a:solidFill>
                  <a:schemeClr val="bg1"/>
                </a:solidFill>
              </a:rPr>
              <a:t>Sumber</a:t>
            </a:r>
            <a:r>
              <a:rPr lang="en-US" dirty="0">
                <a:solidFill>
                  <a:schemeClr val="bg1"/>
                </a:solidFill>
              </a:rPr>
              <a:t> Stem Cell</a:t>
            </a:r>
          </a:p>
        </p:txBody>
      </p:sp>
    </p:spTree>
    <p:extLst>
      <p:ext uri="{BB962C8B-B14F-4D97-AF65-F5344CB8AC3E}">
        <p14:creationId xmlns:p14="http://schemas.microsoft.com/office/powerpoint/2010/main" val="151830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64FA65AB-9000-4110-8E5B-7EDAB485458C}"/>
              </a:ext>
            </a:extLst>
          </p:cNvPr>
          <p:cNvSpPr>
            <a:spLocks noGrp="1" noChangeArrowheads="1"/>
          </p:cNvSpPr>
          <p:nvPr>
            <p:ph type="title" idx="4294967295"/>
          </p:nvPr>
        </p:nvSpPr>
        <p:spPr>
          <a:xfrm>
            <a:off x="864093" y="468296"/>
            <a:ext cx="7772400" cy="854477"/>
          </a:xfrm>
        </p:spPr>
        <p:txBody>
          <a:bodyPr anchorCtr="1"/>
          <a:lstStyle/>
          <a:p>
            <a:r>
              <a:rPr lang="en-US" altLang="en-US" sz="5400" b="1" dirty="0">
                <a:solidFill>
                  <a:schemeClr val="accent6">
                    <a:lumMod val="50000"/>
                  </a:schemeClr>
                </a:solidFill>
                <a:latin typeface="Arial" panose="020B0604020202020204" pitchFamily="34" charset="0"/>
              </a:rPr>
              <a:t>Diagram Blastocyst</a:t>
            </a:r>
            <a:endParaRPr lang="en-US" altLang="en-US" sz="5400" b="1" dirty="0">
              <a:latin typeface="Arial" panose="020B0604020202020204" pitchFamily="34" charset="0"/>
            </a:endParaRPr>
          </a:p>
        </p:txBody>
      </p:sp>
      <p:pic>
        <p:nvPicPr>
          <p:cNvPr id="35846" name="Picture 4" descr="blastocyst_diagram">
            <a:extLst>
              <a:ext uri="{FF2B5EF4-FFF2-40B4-BE49-F238E27FC236}">
                <a16:creationId xmlns:a16="http://schemas.microsoft.com/office/drawing/2014/main" id="{3F18A9E3-89B6-4126-97D8-E201581E84D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5800" y="1505751"/>
            <a:ext cx="77724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7" name="Picture 7" descr="http://ars.els-cdn.com/content/image/1-s2.0-S1471491409000161-gr3.jpg">
            <a:extLst>
              <a:ext uri="{FF2B5EF4-FFF2-40B4-BE49-F238E27FC236}">
                <a16:creationId xmlns:a16="http://schemas.microsoft.com/office/drawing/2014/main" id="{3B617EE5-E590-4B8E-BB2C-CC1D863FB1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460" t="3055" r="1460" b="12216"/>
          <a:stretch>
            <a:fillRect/>
          </a:stretch>
        </p:blipFill>
        <p:spPr bwMode="auto">
          <a:xfrm>
            <a:off x="1791070" y="1592235"/>
            <a:ext cx="5781583" cy="482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Text Box 8">
            <a:extLst>
              <a:ext uri="{FF2B5EF4-FFF2-40B4-BE49-F238E27FC236}">
                <a16:creationId xmlns:a16="http://schemas.microsoft.com/office/drawing/2014/main" id="{DC44223F-4796-4A8B-995E-1CC95D6431D7}"/>
              </a:ext>
            </a:extLst>
          </p:cNvPr>
          <p:cNvSpPr txBox="1">
            <a:spLocks noChangeArrowheads="1"/>
          </p:cNvSpPr>
          <p:nvPr/>
        </p:nvSpPr>
        <p:spPr bwMode="auto">
          <a:xfrm>
            <a:off x="1357544" y="665825"/>
            <a:ext cx="694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dirty="0">
                <a:solidFill>
                  <a:schemeClr val="accent6">
                    <a:lumMod val="50000"/>
                  </a:schemeClr>
                </a:solidFill>
              </a:rPr>
              <a:t>Induced Pluripotent Stem Cells</a:t>
            </a:r>
          </a:p>
        </p:txBody>
      </p:sp>
    </p:spTree>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CF468C-8A22-4210-8165-8E4EC1A170E7}"/>
              </a:ext>
            </a:extLst>
          </p:cNvPr>
          <p:cNvSpPr txBox="1"/>
          <p:nvPr/>
        </p:nvSpPr>
        <p:spPr>
          <a:xfrm flipH="1">
            <a:off x="2717897" y="2670656"/>
            <a:ext cx="4153420" cy="769441"/>
          </a:xfrm>
          <a:prstGeom prst="rect">
            <a:avLst/>
          </a:prstGeom>
          <a:noFill/>
        </p:spPr>
        <p:txBody>
          <a:bodyPr wrap="square" rtlCol="0">
            <a:spAutoFit/>
          </a:bodyPr>
          <a:lstStyle/>
          <a:p>
            <a:r>
              <a:rPr lang="en-US" sz="4400" b="1" dirty="0" err="1">
                <a:solidFill>
                  <a:schemeClr val="accent6">
                    <a:lumMod val="75000"/>
                  </a:schemeClr>
                </a:solidFill>
              </a:rPr>
              <a:t>Terima</a:t>
            </a:r>
            <a:r>
              <a:rPr lang="en-US" sz="4400" b="1" dirty="0">
                <a:solidFill>
                  <a:schemeClr val="accent6">
                    <a:lumMod val="75000"/>
                  </a:schemeClr>
                </a:solidFill>
              </a:rPr>
              <a:t> Kasih</a:t>
            </a:r>
          </a:p>
        </p:txBody>
      </p:sp>
    </p:spTree>
    <p:extLst>
      <p:ext uri="{BB962C8B-B14F-4D97-AF65-F5344CB8AC3E}">
        <p14:creationId xmlns:p14="http://schemas.microsoft.com/office/powerpoint/2010/main" val="165237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E5C6F59-1AC4-4ECD-ACDB-2E21F619DEC9}"/>
              </a:ext>
            </a:extLst>
          </p:cNvPr>
          <p:cNvSpPr>
            <a:spLocks noGrp="1" noChangeArrowheads="1"/>
          </p:cNvSpPr>
          <p:nvPr>
            <p:ph type="title" idx="4294967295"/>
          </p:nvPr>
        </p:nvSpPr>
        <p:spPr>
          <a:xfrm>
            <a:off x="711200" y="682841"/>
            <a:ext cx="7772400" cy="614363"/>
          </a:xfrm>
        </p:spPr>
        <p:txBody>
          <a:bodyPr anchorCtr="1"/>
          <a:lstStyle/>
          <a:p>
            <a:r>
              <a:rPr lang="en-US" altLang="en-US" dirty="0" err="1">
                <a:solidFill>
                  <a:srgbClr val="C00000"/>
                </a:solidFill>
                <a:effectLst>
                  <a:outerShdw blurRad="38100" dist="38100" dir="2700000" algn="tl">
                    <a:srgbClr val="C0C0C0"/>
                  </a:outerShdw>
                </a:effectLst>
                <a:latin typeface="Arial" panose="020B0604020202020204" pitchFamily="34" charset="0"/>
              </a:rPr>
              <a:t>Macam-macam</a:t>
            </a:r>
            <a:r>
              <a:rPr lang="en-US" altLang="en-US" dirty="0">
                <a:solidFill>
                  <a:srgbClr val="C00000"/>
                </a:solidFill>
                <a:effectLst>
                  <a:outerShdw blurRad="38100" dist="38100" dir="2700000" algn="tl">
                    <a:srgbClr val="C0C0C0"/>
                  </a:outerShdw>
                </a:effectLst>
                <a:latin typeface="Arial" panose="020B0604020202020204" pitchFamily="34" charset="0"/>
              </a:rPr>
              <a:t> stem cell</a:t>
            </a:r>
          </a:p>
        </p:txBody>
      </p:sp>
      <p:graphicFrame>
        <p:nvGraphicFramePr>
          <p:cNvPr id="31771" name="Group 27">
            <a:extLst>
              <a:ext uri="{FF2B5EF4-FFF2-40B4-BE49-F238E27FC236}">
                <a16:creationId xmlns:a16="http://schemas.microsoft.com/office/drawing/2014/main" id="{16045E04-0CCB-42BA-9691-4F6CDF438A44}"/>
              </a:ext>
            </a:extLst>
          </p:cNvPr>
          <p:cNvGraphicFramePr>
            <a:graphicFrameLocks noGrp="1"/>
          </p:cNvGraphicFramePr>
          <p:nvPr>
            <p:ph type="tbl" idx="1"/>
            <p:extLst>
              <p:ext uri="{D42A27DB-BD31-4B8C-83A1-F6EECF244321}">
                <p14:modId xmlns:p14="http://schemas.microsoft.com/office/powerpoint/2010/main" val="2810416750"/>
              </p:ext>
            </p:extLst>
          </p:nvPr>
        </p:nvGraphicFramePr>
        <p:xfrm>
          <a:off x="457200" y="1458913"/>
          <a:ext cx="8280400" cy="4765221"/>
        </p:xfrm>
        <a:graphic>
          <a:graphicData uri="http://schemas.openxmlformats.org/drawingml/2006/table">
            <a:tbl>
              <a:tblPr/>
              <a:tblGrid>
                <a:gridCol w="1966913">
                  <a:extLst>
                    <a:ext uri="{9D8B030D-6E8A-4147-A177-3AD203B41FA5}">
                      <a16:colId xmlns:a16="http://schemas.microsoft.com/office/drawing/2014/main" val="87549437"/>
                    </a:ext>
                  </a:extLst>
                </a:gridCol>
                <a:gridCol w="3554412">
                  <a:extLst>
                    <a:ext uri="{9D8B030D-6E8A-4147-A177-3AD203B41FA5}">
                      <a16:colId xmlns:a16="http://schemas.microsoft.com/office/drawing/2014/main" val="551409023"/>
                    </a:ext>
                  </a:extLst>
                </a:gridCol>
                <a:gridCol w="2759075">
                  <a:extLst>
                    <a:ext uri="{9D8B030D-6E8A-4147-A177-3AD203B41FA5}">
                      <a16:colId xmlns:a16="http://schemas.microsoft.com/office/drawing/2014/main" val="1796867653"/>
                    </a:ext>
                  </a:extLst>
                </a:gridCol>
              </a:tblGrid>
              <a:tr h="467541">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a:ln>
                            <a:noFill/>
                          </a:ln>
                          <a:solidFill>
                            <a:schemeClr val="accent3">
                              <a:lumMod val="50000"/>
                            </a:schemeClr>
                          </a:solidFill>
                          <a:effectLst>
                            <a:outerShdw blurRad="38100" dist="38100" dir="2700000" algn="tl">
                              <a:srgbClr val="C0C0C0"/>
                            </a:outerShdw>
                          </a:effectLst>
                          <a:latin typeface="Arial" panose="020B0604020202020204" pitchFamily="34" charset="0"/>
                          <a:cs typeface="Times New Roman" panose="02020603050405020304" pitchFamily="18" charset="0"/>
                        </a:rPr>
                        <a:t>Tipe</a:t>
                      </a:r>
                      <a:r>
                        <a:rPr kumimoji="0" lang="en-US" altLang="en-US" sz="2000" b="1" i="0" u="none" strike="noStrike" cap="none" normalizeH="0" baseline="0" dirty="0">
                          <a:ln>
                            <a:noFill/>
                          </a:ln>
                          <a:solidFill>
                            <a:schemeClr val="accent3">
                              <a:lumMod val="50000"/>
                            </a:schemeClr>
                          </a:solidFill>
                          <a:effectLst>
                            <a:outerShdw blurRad="38100" dist="38100" dir="2700000" algn="tl">
                              <a:srgbClr val="C0C0C0"/>
                            </a:outerShdw>
                          </a:effectLst>
                          <a:latin typeface="Arial" panose="020B0604020202020204" pitchFamily="34" charset="0"/>
                          <a:cs typeface="Times New Roman" panose="02020603050405020304" pitchFamily="18" charset="0"/>
                        </a:rPr>
                        <a:t> Stem cell</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a:ln>
                            <a:noFill/>
                          </a:ln>
                          <a:solidFill>
                            <a:schemeClr val="accent3">
                              <a:lumMod val="50000"/>
                            </a:schemeClr>
                          </a:solidFill>
                          <a:effectLst>
                            <a:outerShdw blurRad="38100" dist="38100" dir="2700000" algn="tl">
                              <a:srgbClr val="C0C0C0"/>
                            </a:outerShdw>
                          </a:effectLst>
                          <a:latin typeface="Arial" panose="020B0604020202020204" pitchFamily="34" charset="0"/>
                          <a:cs typeface="Times New Roman" panose="02020603050405020304" pitchFamily="18" charset="0"/>
                        </a:rPr>
                        <a:t>Deskripsi</a:t>
                      </a:r>
                      <a:endParaRPr kumimoji="0" lang="en-US" altLang="en-US" sz="2000" b="1" i="0" u="none" strike="noStrike" cap="none" normalizeH="0" baseline="0" dirty="0">
                        <a:ln>
                          <a:noFill/>
                        </a:ln>
                        <a:solidFill>
                          <a:schemeClr val="accent3">
                            <a:lumMod val="50000"/>
                          </a:schemeClr>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a:ln>
                            <a:noFill/>
                          </a:ln>
                          <a:solidFill>
                            <a:schemeClr val="accent3">
                              <a:lumMod val="50000"/>
                            </a:schemeClr>
                          </a:solidFill>
                          <a:effectLst>
                            <a:outerShdw blurRad="38100" dist="38100" dir="2700000" algn="tl">
                              <a:srgbClr val="C0C0C0"/>
                            </a:outerShdw>
                          </a:effectLst>
                          <a:latin typeface="Arial" panose="020B0604020202020204" pitchFamily="34" charset="0"/>
                          <a:cs typeface="Times New Roman" panose="02020603050405020304" pitchFamily="18" charset="0"/>
                        </a:rPr>
                        <a:t>Contoh</a:t>
                      </a:r>
                      <a:endParaRPr kumimoji="0" lang="en-US" altLang="en-US" sz="2000" b="1" i="0" u="none" strike="noStrike" cap="none" normalizeH="0" baseline="0" dirty="0">
                        <a:ln>
                          <a:noFill/>
                        </a:ln>
                        <a:solidFill>
                          <a:schemeClr val="accent3">
                            <a:lumMod val="50000"/>
                          </a:schemeClr>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2460622"/>
                  </a:ext>
                </a:extLst>
              </a:tr>
              <a:tr h="1143000">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accent2"/>
                          </a:solidFill>
                          <a:effectLst>
                            <a:outerShdw blurRad="38100" dist="38100" dir="2700000" algn="tl">
                              <a:srgbClr val="C0C0C0"/>
                            </a:outerShdw>
                          </a:effectLst>
                          <a:latin typeface="Arial" panose="020B0604020202020204" pitchFamily="34" charset="0"/>
                          <a:cs typeface="Times New Roman" panose="02020603050405020304" pitchFamily="18" charset="0"/>
                        </a:rPr>
                        <a:t>Totipotent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Satu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sel</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dapat</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berkembang</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menjadi</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suatu</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individu</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baru</a:t>
                      </a:r>
                      <a:endPar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Sel</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dari</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awal</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embrio</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(1-3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hari</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7621785"/>
                  </a:ext>
                </a:extLst>
              </a:tr>
              <a:tr h="1143000">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accent2"/>
                          </a:solidFill>
                          <a:effectLst>
                            <a:outerShdw blurRad="38100" dist="38100" dir="2700000" algn="tl">
                              <a:srgbClr val="C0C0C0"/>
                            </a:outerShdw>
                          </a:effectLst>
                          <a:latin typeface="Arial" panose="020B0604020202020204" pitchFamily="34" charset="0"/>
                          <a:cs typeface="Times New Roman" panose="02020603050405020304" pitchFamily="18" charset="0"/>
                        </a:rPr>
                        <a:t>Pluripotent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Sel</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dapat</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berubah</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menjadi</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berbagai</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macam</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jenis</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sel</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sekitar</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200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jenis</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tipe</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sel</a:t>
                      </a:r>
                      <a:endPar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Sel</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dari</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blastocyst (5 -14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hari</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2339058"/>
                  </a:ext>
                </a:extLst>
              </a:tr>
              <a:tr h="1143000">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accent2"/>
                          </a:solidFill>
                          <a:effectLst>
                            <a:outerShdw blurRad="38100" dist="38100" dir="2700000" algn="tl">
                              <a:srgbClr val="C0C0C0"/>
                            </a:outerShdw>
                          </a:effectLst>
                          <a:latin typeface="Arial" panose="020B0604020202020204" pitchFamily="34" charset="0"/>
                          <a:cs typeface="Times New Roman" panose="02020603050405020304" pitchFamily="18" charset="0"/>
                        </a:rPr>
                        <a:t>Multipotent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Sel</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terdiferensiasi</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tetapi</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hanya</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dalam</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jumlah</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terbatas</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dari</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suatu</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jaringan</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Jaringan</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fetal,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darah</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tali</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pusat</a:t>
                      </a:r>
                      <a:r>
                        <a:rPr kumimoji="0" lang="en-US" altLang="en-US"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cs typeface="Times New Roman" panose="02020603050405020304" pitchFamily="18" charset="0"/>
                        </a:rPr>
                        <a:t>, adult stem cells.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0897801"/>
                  </a:ext>
                </a:extLst>
              </a:tr>
            </a:tbl>
          </a:graphicData>
        </a:graphic>
      </p:graphicFrame>
    </p:spTree>
  </p:cSld>
  <p:clrMapOvr>
    <a:masterClrMapping/>
  </p:clrMapOvr>
  <p:transition spd="med">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stemcells2">
            <a:extLst>
              <a:ext uri="{FF2B5EF4-FFF2-40B4-BE49-F238E27FC236}">
                <a16:creationId xmlns:a16="http://schemas.microsoft.com/office/drawing/2014/main" id="{685A62C9-6677-44F7-A295-BE0A5A3DB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72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3">
            <a:extLst>
              <a:ext uri="{FF2B5EF4-FFF2-40B4-BE49-F238E27FC236}">
                <a16:creationId xmlns:a16="http://schemas.microsoft.com/office/drawing/2014/main" id="{121A0D8C-8A00-4C28-84AC-88AACDF8F934}"/>
              </a:ext>
            </a:extLst>
          </p:cNvPr>
          <p:cNvGrpSpPr>
            <a:grpSpLocks/>
          </p:cNvGrpSpPr>
          <p:nvPr/>
        </p:nvGrpSpPr>
        <p:grpSpPr bwMode="auto">
          <a:xfrm>
            <a:off x="823913" y="927100"/>
            <a:ext cx="3387725" cy="923925"/>
            <a:chOff x="823541" y="926805"/>
            <a:chExt cx="3388724" cy="924323"/>
          </a:xfrm>
        </p:grpSpPr>
        <p:sp>
          <p:nvSpPr>
            <p:cNvPr id="87044" name="Line 18">
              <a:extLst>
                <a:ext uri="{FF2B5EF4-FFF2-40B4-BE49-F238E27FC236}">
                  <a16:creationId xmlns:a16="http://schemas.microsoft.com/office/drawing/2014/main" id="{E9453C3D-B7FD-4C4C-B37F-7B84245FE8A9}"/>
                </a:ext>
              </a:extLst>
            </p:cNvPr>
            <p:cNvSpPr>
              <a:spLocks noChangeShapeType="1"/>
            </p:cNvSpPr>
            <p:nvPr/>
          </p:nvSpPr>
          <p:spPr bwMode="auto">
            <a:xfrm>
              <a:off x="3145352" y="1392865"/>
              <a:ext cx="1066913" cy="0"/>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87045" name="TextBox 5">
              <a:extLst>
                <a:ext uri="{FF2B5EF4-FFF2-40B4-BE49-F238E27FC236}">
                  <a16:creationId xmlns:a16="http://schemas.microsoft.com/office/drawing/2014/main" id="{483247E4-6F49-48E6-ABD2-1E762FC00A82}"/>
                </a:ext>
              </a:extLst>
            </p:cNvPr>
            <p:cNvSpPr txBox="1">
              <a:spLocks noChangeArrowheads="1"/>
            </p:cNvSpPr>
            <p:nvPr/>
          </p:nvSpPr>
          <p:spPr bwMode="auto">
            <a:xfrm>
              <a:off x="823541" y="926805"/>
              <a:ext cx="2365008" cy="92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a:r>
                <a:rPr lang="en-US" altLang="en-US" sz="1800">
                  <a:latin typeface="Arial" panose="020B0604020202020204" pitchFamily="34" charset="0"/>
                  <a:cs typeface="Arial" panose="020B0604020202020204" pitchFamily="34" charset="0"/>
                </a:rPr>
                <a:t>This cell</a:t>
              </a:r>
            </a:p>
            <a:p>
              <a:pPr algn="r"/>
              <a:r>
                <a:rPr lang="en-US" altLang="en-US" sz="1800">
                  <a:latin typeface="Arial" panose="020B0604020202020204" pitchFamily="34" charset="0"/>
                  <a:cs typeface="Arial" panose="020B0604020202020204" pitchFamily="34" charset="0"/>
                </a:rPr>
                <a:t>Can form the </a:t>
              </a:r>
            </a:p>
            <a:p>
              <a:pPr algn="r"/>
              <a:r>
                <a:rPr lang="en-US" altLang="en-US" sz="1800">
                  <a:latin typeface="Arial" panose="020B0604020202020204" pitchFamily="34" charset="0"/>
                  <a:cs typeface="Arial" panose="020B0604020202020204" pitchFamily="34" charset="0"/>
                </a:rPr>
                <a:t>Embryo and placenta</a:t>
              </a:r>
            </a:p>
          </p:txBody>
        </p:sp>
      </p:grpSp>
      <p:grpSp>
        <p:nvGrpSpPr>
          <p:cNvPr id="3" name="Group 24">
            <a:extLst>
              <a:ext uri="{FF2B5EF4-FFF2-40B4-BE49-F238E27FC236}">
                <a16:creationId xmlns:a16="http://schemas.microsoft.com/office/drawing/2014/main" id="{2B7CCF3D-3621-4856-A2A8-E722557AB86C}"/>
              </a:ext>
            </a:extLst>
          </p:cNvPr>
          <p:cNvGrpSpPr>
            <a:grpSpLocks/>
          </p:cNvGrpSpPr>
          <p:nvPr/>
        </p:nvGrpSpPr>
        <p:grpSpPr bwMode="auto">
          <a:xfrm>
            <a:off x="1246188" y="2514600"/>
            <a:ext cx="3008312" cy="923925"/>
            <a:chOff x="1246964" y="2514599"/>
            <a:chExt cx="3007831" cy="922735"/>
          </a:xfrm>
        </p:grpSpPr>
        <p:sp>
          <p:nvSpPr>
            <p:cNvPr id="87047" name="Line 17">
              <a:extLst>
                <a:ext uri="{FF2B5EF4-FFF2-40B4-BE49-F238E27FC236}">
                  <a16:creationId xmlns:a16="http://schemas.microsoft.com/office/drawing/2014/main" id="{3173CCA4-4A67-4E41-8D4B-EFF5C5683DCB}"/>
                </a:ext>
              </a:extLst>
            </p:cNvPr>
            <p:cNvSpPr>
              <a:spLocks noChangeShapeType="1"/>
            </p:cNvSpPr>
            <p:nvPr/>
          </p:nvSpPr>
          <p:spPr bwMode="auto">
            <a:xfrm>
              <a:off x="3187867" y="2840665"/>
              <a:ext cx="1066928" cy="0"/>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87048" name="TextBox 6">
              <a:extLst>
                <a:ext uri="{FF2B5EF4-FFF2-40B4-BE49-F238E27FC236}">
                  <a16:creationId xmlns:a16="http://schemas.microsoft.com/office/drawing/2014/main" id="{F4C7AB1C-2746-4868-8787-6D7B935CDA5F}"/>
                </a:ext>
              </a:extLst>
            </p:cNvPr>
            <p:cNvSpPr txBox="1">
              <a:spLocks noChangeArrowheads="1"/>
            </p:cNvSpPr>
            <p:nvPr/>
          </p:nvSpPr>
          <p:spPr bwMode="auto">
            <a:xfrm>
              <a:off x="1246964" y="2514599"/>
              <a:ext cx="1941572" cy="92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a:r>
                <a:rPr lang="en-US" altLang="en-US" sz="1800">
                  <a:latin typeface="Arial" panose="020B0604020202020204" pitchFamily="34" charset="0"/>
                  <a:cs typeface="Arial" panose="020B0604020202020204" pitchFamily="34" charset="0"/>
                </a:rPr>
                <a:t>This cell</a:t>
              </a:r>
            </a:p>
            <a:p>
              <a:pPr algn="r"/>
              <a:r>
                <a:rPr lang="en-US" altLang="en-US" sz="1800">
                  <a:latin typeface="Arial" panose="020B0604020202020204" pitchFamily="34" charset="0"/>
                  <a:cs typeface="Arial" panose="020B0604020202020204" pitchFamily="34" charset="0"/>
                </a:rPr>
                <a:t>Can just form the</a:t>
              </a:r>
            </a:p>
            <a:p>
              <a:pPr algn="r"/>
              <a:r>
                <a:rPr lang="en-US" altLang="en-US" sz="1800">
                  <a:latin typeface="Arial" panose="020B0604020202020204" pitchFamily="34" charset="0"/>
                  <a:cs typeface="Arial" panose="020B0604020202020204" pitchFamily="34" charset="0"/>
                </a:rPr>
                <a:t>embryo</a:t>
              </a:r>
            </a:p>
          </p:txBody>
        </p:sp>
      </p:grpSp>
      <p:sp>
        <p:nvSpPr>
          <p:cNvPr id="8" name="Rectangle 7">
            <a:extLst>
              <a:ext uri="{FF2B5EF4-FFF2-40B4-BE49-F238E27FC236}">
                <a16:creationId xmlns:a16="http://schemas.microsoft.com/office/drawing/2014/main" id="{4E1CCAE9-2B22-4F66-960A-917235998689}"/>
              </a:ext>
            </a:extLst>
          </p:cNvPr>
          <p:cNvSpPr/>
          <p:nvPr/>
        </p:nvSpPr>
        <p:spPr>
          <a:xfrm>
            <a:off x="1524000" y="3581400"/>
            <a:ext cx="20574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4" name="Group 22">
            <a:extLst>
              <a:ext uri="{FF2B5EF4-FFF2-40B4-BE49-F238E27FC236}">
                <a16:creationId xmlns:a16="http://schemas.microsoft.com/office/drawing/2014/main" id="{F166DDEF-2298-422C-B850-4E717EAC86A3}"/>
              </a:ext>
            </a:extLst>
          </p:cNvPr>
          <p:cNvGrpSpPr>
            <a:grpSpLocks/>
          </p:cNvGrpSpPr>
          <p:nvPr/>
        </p:nvGrpSpPr>
        <p:grpSpPr bwMode="auto">
          <a:xfrm>
            <a:off x="4800600" y="609600"/>
            <a:ext cx="3976688" cy="923925"/>
            <a:chOff x="4800600" y="609600"/>
            <a:chExt cx="3975985" cy="923330"/>
          </a:xfrm>
        </p:grpSpPr>
        <p:sp>
          <p:nvSpPr>
            <p:cNvPr id="14" name="Rectangle 13">
              <a:extLst>
                <a:ext uri="{FF2B5EF4-FFF2-40B4-BE49-F238E27FC236}">
                  <a16:creationId xmlns:a16="http://schemas.microsoft.com/office/drawing/2014/main" id="{79BCD209-BBDD-4FF5-B528-1C33F74B6268}"/>
                </a:ext>
              </a:extLst>
            </p:cNvPr>
            <p:cNvSpPr/>
            <p:nvPr/>
          </p:nvSpPr>
          <p:spPr>
            <a:xfrm>
              <a:off x="5257800" y="609600"/>
              <a:ext cx="351878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Totipotent</a:t>
              </a:r>
            </a:p>
          </p:txBody>
        </p:sp>
        <p:cxnSp>
          <p:nvCxnSpPr>
            <p:cNvPr id="16" name="Straight Connector 15">
              <a:extLst>
                <a:ext uri="{FF2B5EF4-FFF2-40B4-BE49-F238E27FC236}">
                  <a16:creationId xmlns:a16="http://schemas.microsoft.com/office/drawing/2014/main" id="{BFC0202A-2290-4D6C-B492-2CBB33A0A4E3}"/>
                </a:ext>
              </a:extLst>
            </p:cNvPr>
            <p:cNvCxnSpPr/>
            <p:nvPr/>
          </p:nvCxnSpPr>
          <p:spPr>
            <a:xfrm>
              <a:off x="4800600" y="685751"/>
              <a:ext cx="533306" cy="380755"/>
            </a:xfrm>
            <a:prstGeom prst="line">
              <a:avLst/>
            </a:prstGeom>
            <a:ln w="50800" cap="rnd">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1C7585-819F-4CB0-9031-4E40E51953E2}"/>
                </a:ext>
              </a:extLst>
            </p:cNvPr>
            <p:cNvCxnSpPr/>
            <p:nvPr/>
          </p:nvCxnSpPr>
          <p:spPr>
            <a:xfrm flipV="1">
              <a:off x="4800600" y="1066506"/>
              <a:ext cx="533306" cy="380755"/>
            </a:xfrm>
            <a:prstGeom prst="line">
              <a:avLst/>
            </a:prstGeom>
            <a:ln w="50800" cap="rnd">
              <a:round/>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7D243079-E5AC-45E0-A62F-42C9A45F88C1}"/>
              </a:ext>
            </a:extLst>
          </p:cNvPr>
          <p:cNvSpPr/>
          <p:nvPr/>
        </p:nvSpPr>
        <p:spPr>
          <a:xfrm>
            <a:off x="5029200" y="2362200"/>
            <a:ext cx="3839514"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cs typeface="Arial" charset="0"/>
              </a:rPr>
              <a:t>Pluripotent</a:t>
            </a:r>
          </a:p>
        </p:txBody>
      </p:sp>
      <p:sp>
        <p:nvSpPr>
          <p:cNvPr id="21" name="Rectangle 20">
            <a:extLst>
              <a:ext uri="{FF2B5EF4-FFF2-40B4-BE49-F238E27FC236}">
                <a16:creationId xmlns:a16="http://schemas.microsoft.com/office/drawing/2014/main" id="{FC82CE7B-A918-44E8-97E7-AEDDB7835957}"/>
              </a:ext>
            </a:extLst>
          </p:cNvPr>
          <p:cNvSpPr/>
          <p:nvPr/>
        </p:nvSpPr>
        <p:spPr>
          <a:xfrm>
            <a:off x="6705600" y="4036874"/>
            <a:ext cx="2300630" cy="1754326"/>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Multi-</a:t>
            </a:r>
          </a:p>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potent</a:t>
            </a:r>
          </a:p>
        </p:txBody>
      </p:sp>
      <p:sp>
        <p:nvSpPr>
          <p:cNvPr id="22" name="TextBox 21">
            <a:extLst>
              <a:ext uri="{FF2B5EF4-FFF2-40B4-BE49-F238E27FC236}">
                <a16:creationId xmlns:a16="http://schemas.microsoft.com/office/drawing/2014/main" id="{0E9183DF-C8A0-42A3-9C77-B2C169934564}"/>
              </a:ext>
            </a:extLst>
          </p:cNvPr>
          <p:cNvSpPr txBox="1">
            <a:spLocks noChangeArrowheads="1"/>
          </p:cNvSpPr>
          <p:nvPr/>
        </p:nvSpPr>
        <p:spPr bwMode="auto">
          <a:xfrm>
            <a:off x="7366965" y="58785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en-US" altLang="en-US" sz="1800" dirty="0">
                <a:latin typeface="Arial" panose="020B0604020202020204" pitchFamily="34" charset="0"/>
                <a:cs typeface="Arial" panose="020B0604020202020204" pitchFamily="34" charset="0"/>
              </a:rPr>
              <a:t>Fully mature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up)">
                                      <p:cBhvr>
                                        <p:cTn id="7" dur="500"/>
                                        <p:tgtEl>
                                          <p:spTgt spid="184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2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2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a:extLst>
              <a:ext uri="{FF2B5EF4-FFF2-40B4-BE49-F238E27FC236}">
                <a16:creationId xmlns:a16="http://schemas.microsoft.com/office/drawing/2014/main" id="{327C00E2-3C9B-46D7-B65B-852C50E4D01B}"/>
              </a:ext>
            </a:extLst>
          </p:cNvPr>
          <p:cNvSpPr>
            <a:spLocks noChangeArrowheads="1"/>
          </p:cNvSpPr>
          <p:nvPr/>
        </p:nvSpPr>
        <p:spPr bwMode="black">
          <a:xfrm>
            <a:off x="399112" y="495578"/>
            <a:ext cx="8229600" cy="611188"/>
          </a:xfrm>
          <a:prstGeom prst="rect">
            <a:avLst/>
          </a:prstGeom>
          <a:noFill/>
          <a:ln w="9525">
            <a:noFill/>
            <a:miter lim="800000"/>
            <a:headEnd/>
            <a:tailEnd/>
          </a:ln>
          <a:effectLst/>
        </p:spPr>
        <p:txBody>
          <a:bodyPr anchor="ctr" anchorCtr="1"/>
          <a:lstStyle/>
          <a:p>
            <a:pPr algn="ctr">
              <a:defRPr/>
            </a:pPr>
            <a:r>
              <a:rPr lang="en-US" sz="4400" b="1" dirty="0" err="1">
                <a:solidFill>
                  <a:srgbClr val="C00000"/>
                </a:solidFill>
                <a:effectLst>
                  <a:outerShdw blurRad="38100" dist="38100" dir="2700000" algn="tl">
                    <a:srgbClr val="000000"/>
                  </a:outerShdw>
                </a:effectLst>
                <a:cs typeface="+mn-cs"/>
              </a:rPr>
              <a:t>Macam-macam</a:t>
            </a:r>
            <a:r>
              <a:rPr lang="en-US" sz="4400" b="1" dirty="0">
                <a:solidFill>
                  <a:srgbClr val="C00000"/>
                </a:solidFill>
                <a:effectLst>
                  <a:outerShdw blurRad="38100" dist="38100" dir="2700000" algn="tl">
                    <a:srgbClr val="000000"/>
                  </a:outerShdw>
                </a:effectLst>
                <a:cs typeface="+mn-cs"/>
              </a:rPr>
              <a:t> Stem Cell</a:t>
            </a:r>
          </a:p>
        </p:txBody>
      </p:sp>
      <p:sp>
        <p:nvSpPr>
          <p:cNvPr id="34821" name="Rectangle 6">
            <a:extLst>
              <a:ext uri="{FF2B5EF4-FFF2-40B4-BE49-F238E27FC236}">
                <a16:creationId xmlns:a16="http://schemas.microsoft.com/office/drawing/2014/main" id="{BEE1464F-8AD3-4109-9593-D8D64A0A2B87}"/>
              </a:ext>
            </a:extLst>
          </p:cNvPr>
          <p:cNvSpPr>
            <a:spLocks noChangeArrowheads="1"/>
          </p:cNvSpPr>
          <p:nvPr/>
        </p:nvSpPr>
        <p:spPr bwMode="auto">
          <a:xfrm>
            <a:off x="228600" y="1106766"/>
            <a:ext cx="89154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sz="2400">
                <a:solidFill>
                  <a:schemeClr val="tx1"/>
                </a:solidFill>
                <a:latin typeface="Times New Roman" panose="02020603050405020304" pitchFamily="18" charset="0"/>
                <a:cs typeface="Times New Roman" panose="02020603050405020304" pitchFamily="18" charset="0"/>
              </a:defRPr>
            </a:lvl1pPr>
            <a:lvl2pPr marL="914400" indent="-457200">
              <a:defRPr sz="2400">
                <a:solidFill>
                  <a:schemeClr val="tx1"/>
                </a:solidFill>
                <a:latin typeface="Times New Roman" panose="02020603050405020304" pitchFamily="18" charset="0"/>
                <a:cs typeface="Times New Roman" panose="02020603050405020304" pitchFamily="18" charset="0"/>
              </a:defRPr>
            </a:lvl2pPr>
            <a:lvl3pPr marL="1371600" indent="-457200">
              <a:defRPr sz="2400">
                <a:solidFill>
                  <a:schemeClr val="tx1"/>
                </a:solidFill>
                <a:latin typeface="Times New Roman" panose="02020603050405020304" pitchFamily="18" charset="0"/>
                <a:cs typeface="Times New Roman" panose="02020603050405020304" pitchFamily="18" charset="0"/>
              </a:defRPr>
            </a:lvl3pPr>
            <a:lvl4pPr marL="1828800" indent="-457200">
              <a:defRPr sz="2400">
                <a:solidFill>
                  <a:schemeClr val="tx1"/>
                </a:solidFill>
                <a:latin typeface="Times New Roman" panose="02020603050405020304" pitchFamily="18" charset="0"/>
                <a:cs typeface="Times New Roman" panose="02020603050405020304" pitchFamily="18" charset="0"/>
              </a:defRPr>
            </a:lvl4pPr>
            <a:lvl5pPr marL="2286000" indent="-457200">
              <a:defRPr sz="2400">
                <a:solidFill>
                  <a:schemeClr val="tx1"/>
                </a:solidFill>
                <a:latin typeface="Times New Roman" panose="02020603050405020304" pitchFamily="18" charset="0"/>
                <a:cs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0" hangingPunct="0"/>
            <a:r>
              <a:rPr lang="en-US" altLang="en-US" sz="2800" b="1" dirty="0">
                <a:solidFill>
                  <a:srgbClr val="006600"/>
                </a:solidFill>
                <a:latin typeface="Arial" panose="020B0604020202020204" pitchFamily="34" charset="0"/>
              </a:rPr>
              <a:t>Embryonic stem cells</a:t>
            </a:r>
            <a:r>
              <a:rPr lang="en-US" altLang="en-US" sz="2800" b="1" dirty="0">
                <a:solidFill>
                  <a:srgbClr val="800000"/>
                </a:solidFill>
                <a:latin typeface="Arial" panose="020B0604020202020204" pitchFamily="34" charset="0"/>
              </a:rPr>
              <a:t> </a:t>
            </a:r>
          </a:p>
          <a:p>
            <a:pPr eaLnBrk="0" hangingPunct="0">
              <a:buFontTx/>
              <a:buChar char="•"/>
            </a:pPr>
            <a:r>
              <a:rPr lang="en-US" altLang="en-US" sz="2800" dirty="0" err="1">
                <a:latin typeface="Arial" panose="020B0604020202020204" pitchFamily="34" charset="0"/>
              </a:rPr>
              <a:t>Embrio</a:t>
            </a:r>
            <a:r>
              <a:rPr lang="en-US" altLang="en-US" sz="2800" dirty="0">
                <a:latin typeface="Arial" panose="020B0604020202020204" pitchFamily="34" charset="0"/>
              </a:rPr>
              <a:t> 5- 6 </a:t>
            </a:r>
            <a:r>
              <a:rPr lang="en-US" altLang="en-US" sz="2800" dirty="0" err="1">
                <a:latin typeface="Arial" panose="020B0604020202020204" pitchFamily="34" charset="0"/>
              </a:rPr>
              <a:t>hari</a:t>
            </a:r>
            <a:endParaRPr lang="en-US" altLang="en-US" sz="2800" dirty="0">
              <a:latin typeface="Arial" panose="020B0604020202020204" pitchFamily="34" charset="0"/>
            </a:endParaRPr>
          </a:p>
          <a:p>
            <a:pPr eaLnBrk="0" hangingPunct="0"/>
            <a:endParaRPr lang="en-US" altLang="en-US" sz="1400" dirty="0">
              <a:latin typeface="Arial" panose="020B0604020202020204" pitchFamily="34" charset="0"/>
            </a:endParaRPr>
          </a:p>
          <a:p>
            <a:pPr eaLnBrk="0" hangingPunct="0"/>
            <a:r>
              <a:rPr lang="en-US" altLang="en-US" sz="2800" b="1" dirty="0">
                <a:solidFill>
                  <a:srgbClr val="006600"/>
                </a:solidFill>
                <a:latin typeface="Arial" panose="020B0604020202020204" pitchFamily="34" charset="0"/>
              </a:rPr>
              <a:t>Embryonic germ cells </a:t>
            </a:r>
          </a:p>
          <a:p>
            <a:pPr eaLnBrk="0" hangingPunct="0">
              <a:buFontTx/>
              <a:buChar char="•"/>
            </a:pPr>
            <a:r>
              <a:rPr lang="en-US" altLang="en-US" sz="2800" dirty="0" err="1">
                <a:latin typeface="Arial" panose="020B0604020202020204" pitchFamily="34" charset="0"/>
              </a:rPr>
              <a:t>Berasal</a:t>
            </a:r>
            <a:r>
              <a:rPr lang="en-US" altLang="en-US" sz="2800" dirty="0">
                <a:latin typeface="Arial" panose="020B0604020202020204" pitchFamily="34" charset="0"/>
              </a:rPr>
              <a:t> </a:t>
            </a:r>
            <a:r>
              <a:rPr lang="en-US" altLang="en-US" sz="2800" dirty="0" err="1">
                <a:latin typeface="Arial" panose="020B0604020202020204" pitchFamily="34" charset="0"/>
              </a:rPr>
              <a:t>dari</a:t>
            </a:r>
            <a:r>
              <a:rPr lang="en-US" altLang="en-US" sz="2800" dirty="0">
                <a:latin typeface="Arial" panose="020B0604020202020204" pitchFamily="34" charset="0"/>
              </a:rPr>
              <a:t> </a:t>
            </a:r>
            <a:r>
              <a:rPr lang="en-US" altLang="en-US" sz="2800" dirty="0" err="1">
                <a:latin typeface="Arial" panose="020B0604020202020204" pitchFamily="34" charset="0"/>
              </a:rPr>
              <a:t>bagian</a:t>
            </a:r>
            <a:r>
              <a:rPr lang="en-US" altLang="en-US" sz="2800" dirty="0">
                <a:latin typeface="Arial" panose="020B0604020202020204" pitchFamily="34" charset="0"/>
              </a:rPr>
              <a:t> </a:t>
            </a:r>
            <a:r>
              <a:rPr lang="en-US" altLang="en-US" sz="2800" dirty="0" err="1">
                <a:latin typeface="Arial" panose="020B0604020202020204" pitchFamily="34" charset="0"/>
              </a:rPr>
              <a:t>embrio</a:t>
            </a:r>
            <a:r>
              <a:rPr lang="en-US" altLang="en-US" sz="2800" dirty="0">
                <a:latin typeface="Arial" panose="020B0604020202020204" pitchFamily="34" charset="0"/>
              </a:rPr>
              <a:t> </a:t>
            </a:r>
            <a:r>
              <a:rPr lang="en-US" altLang="en-US" sz="2800" dirty="0" err="1">
                <a:latin typeface="Arial" panose="020B0604020202020204" pitchFamily="34" charset="0"/>
              </a:rPr>
              <a:t>atau</a:t>
            </a:r>
            <a:r>
              <a:rPr lang="en-US" altLang="en-US" sz="2800" dirty="0">
                <a:latin typeface="Arial" panose="020B0604020202020204" pitchFamily="34" charset="0"/>
              </a:rPr>
              <a:t> fetus yang </a:t>
            </a:r>
            <a:r>
              <a:rPr lang="en-US" altLang="en-US" sz="2800" dirty="0" err="1">
                <a:latin typeface="Arial" panose="020B0604020202020204" pitchFamily="34" charset="0"/>
              </a:rPr>
              <a:t>memproduksi</a:t>
            </a:r>
            <a:r>
              <a:rPr lang="en-US" altLang="en-US" sz="2800" dirty="0">
                <a:latin typeface="Arial" panose="020B0604020202020204" pitchFamily="34" charset="0"/>
              </a:rPr>
              <a:t> </a:t>
            </a:r>
            <a:r>
              <a:rPr lang="en-US" altLang="en-US" sz="2800" dirty="0" err="1">
                <a:latin typeface="Arial" panose="020B0604020202020204" pitchFamily="34" charset="0"/>
              </a:rPr>
              <a:t>sel</a:t>
            </a:r>
            <a:r>
              <a:rPr lang="en-US" altLang="en-US" sz="2800" dirty="0">
                <a:latin typeface="Arial" panose="020B0604020202020204" pitchFamily="34" charset="0"/>
              </a:rPr>
              <a:t> </a:t>
            </a:r>
            <a:r>
              <a:rPr lang="en-US" altLang="en-US" sz="2800" dirty="0" err="1">
                <a:latin typeface="Arial" panose="020B0604020202020204" pitchFamily="34" charset="0"/>
              </a:rPr>
              <a:t>telur</a:t>
            </a:r>
            <a:r>
              <a:rPr lang="en-US" altLang="en-US" sz="2800" dirty="0">
                <a:latin typeface="Arial" panose="020B0604020202020204" pitchFamily="34" charset="0"/>
              </a:rPr>
              <a:t> </a:t>
            </a:r>
            <a:r>
              <a:rPr lang="en-US" altLang="en-US" sz="2800" dirty="0" err="1">
                <a:latin typeface="Arial" panose="020B0604020202020204" pitchFamily="34" charset="0"/>
              </a:rPr>
              <a:t>atau</a:t>
            </a:r>
            <a:r>
              <a:rPr lang="en-US" altLang="en-US" sz="2800" dirty="0">
                <a:latin typeface="Arial" panose="020B0604020202020204" pitchFamily="34" charset="0"/>
              </a:rPr>
              <a:t> </a:t>
            </a:r>
            <a:r>
              <a:rPr lang="en-US" altLang="en-US" sz="2800" dirty="0" err="1">
                <a:latin typeface="Arial" panose="020B0604020202020204" pitchFamily="34" charset="0"/>
              </a:rPr>
              <a:t>sperma</a:t>
            </a:r>
            <a:r>
              <a:rPr lang="en-US" altLang="en-US" sz="2800" dirty="0">
                <a:latin typeface="Arial" panose="020B0604020202020204" pitchFamily="34" charset="0"/>
              </a:rPr>
              <a:t>.</a:t>
            </a:r>
            <a:endParaRPr lang="en-US" altLang="en-US" sz="1400" dirty="0">
              <a:latin typeface="Arial" panose="020B0604020202020204" pitchFamily="34" charset="0"/>
            </a:endParaRPr>
          </a:p>
          <a:p>
            <a:pPr eaLnBrk="0" hangingPunct="0"/>
            <a:r>
              <a:rPr lang="en-US" altLang="en-US" sz="2800" b="1" dirty="0">
                <a:solidFill>
                  <a:srgbClr val="006600"/>
                </a:solidFill>
                <a:latin typeface="Arial" panose="020B0604020202020204" pitchFamily="34" charset="0"/>
              </a:rPr>
              <a:t>Adult stem cells</a:t>
            </a:r>
            <a:r>
              <a:rPr lang="en-US" altLang="en-US" sz="2800" dirty="0">
                <a:solidFill>
                  <a:srgbClr val="006600"/>
                </a:solidFill>
                <a:latin typeface="Arial" panose="020B0604020202020204" pitchFamily="34" charset="0"/>
              </a:rPr>
              <a:t> </a:t>
            </a:r>
          </a:p>
          <a:p>
            <a:pPr eaLnBrk="0" hangingPunct="0">
              <a:buFontTx/>
              <a:buChar char="•"/>
            </a:pPr>
            <a:r>
              <a:rPr lang="en-US" altLang="en-US" sz="2800" dirty="0" err="1">
                <a:latin typeface="Arial" panose="020B0604020202020204" pitchFamily="34" charset="0"/>
              </a:rPr>
              <a:t>Sel</a:t>
            </a:r>
            <a:r>
              <a:rPr lang="en-US" altLang="en-US" sz="2800" dirty="0">
                <a:latin typeface="Arial" panose="020B0604020202020204" pitchFamily="34" charset="0"/>
              </a:rPr>
              <a:t> yang </a:t>
            </a:r>
            <a:r>
              <a:rPr lang="en-US" altLang="en-US" sz="2800" dirty="0" err="1">
                <a:latin typeface="Arial" panose="020B0604020202020204" pitchFamily="34" charset="0"/>
              </a:rPr>
              <a:t>tidak</a:t>
            </a:r>
            <a:r>
              <a:rPr lang="en-US" altLang="en-US" sz="2800" dirty="0">
                <a:latin typeface="Arial" panose="020B0604020202020204" pitchFamily="34" charset="0"/>
              </a:rPr>
              <a:t> </a:t>
            </a:r>
            <a:r>
              <a:rPr lang="en-US" altLang="en-US" sz="2800" dirty="0" err="1">
                <a:latin typeface="Arial" panose="020B0604020202020204" pitchFamily="34" charset="0"/>
              </a:rPr>
              <a:t>terdiferensiasi</a:t>
            </a:r>
            <a:r>
              <a:rPr lang="en-US" altLang="en-US" sz="2800" dirty="0">
                <a:latin typeface="Arial" panose="020B0604020202020204" pitchFamily="34" charset="0"/>
              </a:rPr>
              <a:t> yang </a:t>
            </a:r>
            <a:r>
              <a:rPr lang="en-US" altLang="en-US" sz="2800" dirty="0" err="1">
                <a:latin typeface="Arial" panose="020B0604020202020204" pitchFamily="34" charset="0"/>
              </a:rPr>
              <a:t>ditemukan</a:t>
            </a:r>
            <a:r>
              <a:rPr lang="en-US" altLang="en-US" sz="2800" dirty="0">
                <a:latin typeface="Arial" panose="020B0604020202020204" pitchFamily="34" charset="0"/>
              </a:rPr>
              <a:t> </a:t>
            </a:r>
            <a:r>
              <a:rPr lang="en-US" altLang="en-US" sz="2800" dirty="0" err="1">
                <a:latin typeface="Arial" panose="020B0604020202020204" pitchFamily="34" charset="0"/>
              </a:rPr>
              <a:t>diantara</a:t>
            </a:r>
            <a:r>
              <a:rPr lang="en-US" altLang="en-US" sz="2800" dirty="0">
                <a:latin typeface="Arial" panose="020B0604020202020204" pitchFamily="34" charset="0"/>
              </a:rPr>
              <a:t> </a:t>
            </a:r>
            <a:r>
              <a:rPr lang="en-US" altLang="en-US" sz="2800" dirty="0" err="1">
                <a:latin typeface="Arial" panose="020B0604020202020204" pitchFamily="34" charset="0"/>
              </a:rPr>
              <a:t>sel</a:t>
            </a:r>
            <a:r>
              <a:rPr lang="en-US" altLang="en-US" sz="2800" dirty="0">
                <a:latin typeface="Arial" panose="020B0604020202020204" pitchFamily="34" charset="0"/>
              </a:rPr>
              <a:t> – </a:t>
            </a:r>
            <a:r>
              <a:rPr lang="en-US" altLang="en-US" sz="2800" dirty="0" err="1">
                <a:latin typeface="Arial" panose="020B0604020202020204" pitchFamily="34" charset="0"/>
              </a:rPr>
              <a:t>sel</a:t>
            </a:r>
            <a:r>
              <a:rPr lang="en-US" altLang="en-US" sz="2800" dirty="0">
                <a:latin typeface="Arial" panose="020B0604020202020204" pitchFamily="34" charset="0"/>
              </a:rPr>
              <a:t> yang </a:t>
            </a:r>
            <a:r>
              <a:rPr lang="en-US" altLang="en-US" sz="2800" dirty="0" err="1">
                <a:latin typeface="Arial" panose="020B0604020202020204" pitchFamily="34" charset="0"/>
              </a:rPr>
              <a:t>terdiferensiasi</a:t>
            </a:r>
            <a:r>
              <a:rPr lang="en-US" altLang="en-US" sz="2800" dirty="0">
                <a:latin typeface="Arial" panose="020B0604020202020204" pitchFamily="34" charset="0"/>
              </a:rPr>
              <a:t> di </a:t>
            </a:r>
            <a:r>
              <a:rPr lang="en-US" altLang="en-US" sz="2800" dirty="0" err="1">
                <a:latin typeface="Arial" panose="020B0604020202020204" pitchFamily="34" charset="0"/>
              </a:rPr>
              <a:t>jaringan</a:t>
            </a:r>
            <a:r>
              <a:rPr lang="en-US" altLang="en-US" sz="2800" dirty="0">
                <a:latin typeface="Arial" panose="020B0604020202020204" pitchFamily="34" charset="0"/>
              </a:rPr>
              <a:t> </a:t>
            </a:r>
            <a:r>
              <a:rPr lang="en-US" altLang="en-US" sz="2800" dirty="0" err="1">
                <a:latin typeface="Arial" panose="020B0604020202020204" pitchFamily="34" charset="0"/>
              </a:rPr>
              <a:t>atau</a:t>
            </a:r>
            <a:r>
              <a:rPr lang="en-US" altLang="en-US" sz="2800" dirty="0">
                <a:latin typeface="Arial" panose="020B0604020202020204" pitchFamily="34" charset="0"/>
              </a:rPr>
              <a:t> organ </a:t>
            </a:r>
            <a:r>
              <a:rPr lang="en-US" altLang="en-US" sz="2800" dirty="0" err="1">
                <a:latin typeface="Arial" panose="020B0604020202020204" pitchFamily="34" charset="0"/>
              </a:rPr>
              <a:t>setelah</a:t>
            </a:r>
            <a:r>
              <a:rPr lang="en-US" altLang="en-US" sz="2800" dirty="0">
                <a:latin typeface="Arial" panose="020B0604020202020204" pitchFamily="34" charset="0"/>
              </a:rPr>
              <a:t> </a:t>
            </a:r>
            <a:r>
              <a:rPr lang="en-US" altLang="en-US" sz="2800" dirty="0" err="1">
                <a:latin typeface="Arial" panose="020B0604020202020204" pitchFamily="34" charset="0"/>
              </a:rPr>
              <a:t>kelahiran</a:t>
            </a:r>
            <a:r>
              <a:rPr lang="en-US" altLang="en-US" sz="2800" dirty="0">
                <a:latin typeface="Arial" panose="020B0604020202020204" pitchFamily="34" charset="0"/>
              </a:rPr>
              <a:t>. </a:t>
            </a:r>
          </a:p>
          <a:p>
            <a:pPr eaLnBrk="0" hangingPunct="0">
              <a:buFontTx/>
              <a:buChar char="•"/>
            </a:pPr>
            <a:r>
              <a:rPr lang="en-US" altLang="en-US" sz="2800" dirty="0" err="1">
                <a:latin typeface="Arial" panose="020B0604020202020204" pitchFamily="34" charset="0"/>
              </a:rPr>
              <a:t>Kemampuannya</a:t>
            </a:r>
            <a:r>
              <a:rPr lang="en-US" altLang="en-US" sz="2800" dirty="0">
                <a:latin typeface="Arial" panose="020B0604020202020204" pitchFamily="34" charset="0"/>
              </a:rPr>
              <a:t> </a:t>
            </a:r>
            <a:r>
              <a:rPr lang="en-US" altLang="en-US" sz="2800" dirty="0" err="1">
                <a:latin typeface="Arial" panose="020B0604020202020204" pitchFamily="34" charset="0"/>
              </a:rPr>
              <a:t>untuk</a:t>
            </a:r>
            <a:r>
              <a:rPr lang="en-US" altLang="en-US" sz="2800" dirty="0">
                <a:latin typeface="Arial" panose="020B0604020202020204" pitchFamily="34" charset="0"/>
              </a:rPr>
              <a:t> </a:t>
            </a:r>
            <a:r>
              <a:rPr lang="en-US" altLang="en-US" sz="2800" dirty="0" err="1">
                <a:latin typeface="Arial" panose="020B0604020202020204" pitchFamily="34" charset="0"/>
              </a:rPr>
              <a:t>memproduksi</a:t>
            </a:r>
            <a:r>
              <a:rPr lang="en-US" altLang="en-US" sz="2800" dirty="0">
                <a:latin typeface="Arial" panose="020B0604020202020204" pitchFamily="34" charset="0"/>
              </a:rPr>
              <a:t> </a:t>
            </a:r>
            <a:r>
              <a:rPr lang="en-US" altLang="en-US" sz="2800" dirty="0" err="1">
                <a:latin typeface="Arial" panose="020B0604020202020204" pitchFamily="34" charset="0"/>
              </a:rPr>
              <a:t>berbagai</a:t>
            </a:r>
            <a:r>
              <a:rPr lang="en-US" altLang="en-US" sz="2800" dirty="0">
                <a:latin typeface="Arial" panose="020B0604020202020204" pitchFamily="34" charset="0"/>
              </a:rPr>
              <a:t> </a:t>
            </a:r>
            <a:r>
              <a:rPr lang="en-US" altLang="en-US" sz="2800" dirty="0" err="1">
                <a:latin typeface="Arial" panose="020B0604020202020204" pitchFamily="34" charset="0"/>
              </a:rPr>
              <a:t>macam</a:t>
            </a:r>
            <a:r>
              <a:rPr lang="en-US" altLang="en-US" sz="2800" dirty="0">
                <a:latin typeface="Arial" panose="020B0604020202020204" pitchFamily="34" charset="0"/>
              </a:rPr>
              <a:t> </a:t>
            </a:r>
            <a:r>
              <a:rPr lang="en-US" altLang="en-US" sz="2800" dirty="0" err="1">
                <a:latin typeface="Arial" panose="020B0604020202020204" pitchFamily="34" charset="0"/>
              </a:rPr>
              <a:t>sel</a:t>
            </a:r>
            <a:r>
              <a:rPr lang="en-US" altLang="en-US" sz="2800" dirty="0">
                <a:latin typeface="Arial" panose="020B0604020202020204" pitchFamily="34" charset="0"/>
              </a:rPr>
              <a:t> dan </a:t>
            </a:r>
            <a:r>
              <a:rPr lang="en-US" altLang="en-US" sz="2800" dirty="0" err="1">
                <a:latin typeface="Arial" panose="020B0604020202020204" pitchFamily="34" charset="0"/>
              </a:rPr>
              <a:t>berkembang</a:t>
            </a:r>
            <a:r>
              <a:rPr lang="en-US" altLang="en-US" sz="2800" dirty="0">
                <a:latin typeface="Arial" panose="020B0604020202020204" pitchFamily="34" charset="0"/>
              </a:rPr>
              <a:t> </a:t>
            </a:r>
            <a:r>
              <a:rPr lang="en-US" altLang="en-US" sz="2800" dirty="0" err="1">
                <a:latin typeface="Arial" panose="020B0604020202020204" pitchFamily="34" charset="0"/>
              </a:rPr>
              <a:t>biak</a:t>
            </a:r>
            <a:r>
              <a:rPr lang="en-US" altLang="en-US" sz="2800" dirty="0">
                <a:latin typeface="Arial" panose="020B0604020202020204" pitchFamily="34" charset="0"/>
              </a:rPr>
              <a:t> </a:t>
            </a:r>
            <a:r>
              <a:rPr lang="en-US" altLang="en-US" sz="2800" dirty="0" err="1">
                <a:latin typeface="Arial" panose="020B0604020202020204" pitchFamily="34" charset="0"/>
              </a:rPr>
              <a:t>sendiri</a:t>
            </a:r>
            <a:r>
              <a:rPr lang="en-US" altLang="en-US" sz="2800" dirty="0">
                <a:latin typeface="Arial" panose="020B0604020202020204" pitchFamily="34" charset="0"/>
              </a:rPr>
              <a:t> </a:t>
            </a:r>
            <a:r>
              <a:rPr lang="en-US" altLang="en-US" sz="2800" dirty="0" err="1">
                <a:latin typeface="Arial" panose="020B0604020202020204" pitchFamily="34" charset="0"/>
              </a:rPr>
              <a:t>terbatas</a:t>
            </a:r>
            <a:r>
              <a:rPr lang="en-US" altLang="en-US" sz="2800" dirty="0">
                <a:latin typeface="Arial" panose="020B0604020202020204" pitchFamily="34" charset="0"/>
              </a:rPr>
              <a:t>.</a:t>
            </a:r>
          </a:p>
        </p:txBody>
      </p:sp>
    </p:spTree>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E6CCE9A-BFA5-4B42-9FE9-6D734C00450C}"/>
              </a:ext>
            </a:extLst>
          </p:cNvPr>
          <p:cNvSpPr>
            <a:spLocks noGrp="1" noChangeArrowheads="1"/>
          </p:cNvSpPr>
          <p:nvPr>
            <p:ph type="title" idx="4294967295"/>
          </p:nvPr>
        </p:nvSpPr>
        <p:spPr>
          <a:xfrm>
            <a:off x="685800" y="378781"/>
            <a:ext cx="7772400" cy="1143000"/>
          </a:xfrm>
        </p:spPr>
        <p:txBody>
          <a:bodyPr/>
          <a:lstStyle/>
          <a:p>
            <a:r>
              <a:rPr lang="en-US" altLang="en-US" sz="3200" dirty="0">
                <a:solidFill>
                  <a:schemeClr val="tx1"/>
                </a:solidFill>
                <a:latin typeface="Arial" panose="020B0604020202020204" pitchFamily="34" charset="0"/>
              </a:rPr>
              <a:t>Stem Cells </a:t>
            </a:r>
            <a:r>
              <a:rPr lang="en-US" altLang="en-US" sz="3200" dirty="0" err="1">
                <a:solidFill>
                  <a:schemeClr val="tx1"/>
                </a:solidFill>
                <a:latin typeface="Arial" panose="020B0604020202020204" pitchFamily="34" charset="0"/>
              </a:rPr>
              <a:t>Pluripoten</a:t>
            </a:r>
            <a:endParaRPr lang="en-US" altLang="en-US" sz="4000" dirty="0">
              <a:solidFill>
                <a:schemeClr val="tx1"/>
              </a:solidFill>
              <a:latin typeface="Arial" panose="020B0604020202020204" pitchFamily="34" charset="0"/>
            </a:endParaRPr>
          </a:p>
        </p:txBody>
      </p:sp>
      <p:pic>
        <p:nvPicPr>
          <p:cNvPr id="92163" name="Picture 5" descr="background">
            <a:extLst>
              <a:ext uri="{FF2B5EF4-FFF2-40B4-BE49-F238E27FC236}">
                <a16:creationId xmlns:a16="http://schemas.microsoft.com/office/drawing/2014/main" id="{96618FD1-C95B-4307-81A6-6BD06A5A6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020"/>
          <a:stretch>
            <a:fillRect/>
          </a:stretch>
        </p:blipFill>
        <p:spPr bwMode="auto">
          <a:xfrm>
            <a:off x="1980461" y="2078033"/>
            <a:ext cx="5645458" cy="420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2B2CD07-2428-4F25-8F3B-E4510B26A17F}"/>
              </a:ext>
            </a:extLst>
          </p:cNvPr>
          <p:cNvSpPr txBox="1"/>
          <p:nvPr/>
        </p:nvSpPr>
        <p:spPr>
          <a:xfrm>
            <a:off x="685800" y="1335792"/>
            <a:ext cx="7978806" cy="830997"/>
          </a:xfrm>
          <a:prstGeom prst="rect">
            <a:avLst/>
          </a:prstGeom>
          <a:noFill/>
        </p:spPr>
        <p:txBody>
          <a:bodyPr wrap="square" rtlCol="0">
            <a:spAutoFit/>
          </a:bodyPr>
          <a:lstStyle/>
          <a:p>
            <a:r>
              <a:rPr lang="en-US" sz="2400" dirty="0" err="1"/>
              <a:t>Lebih</a:t>
            </a:r>
            <a:r>
              <a:rPr lang="en-US" sz="2400" dirty="0"/>
              <a:t>  </a:t>
            </a:r>
            <a:r>
              <a:rPr lang="en-US" sz="2400" dirty="0" err="1"/>
              <a:t>berpotensial</a:t>
            </a:r>
            <a:r>
              <a:rPr lang="en-US" sz="2400" dirty="0"/>
              <a:t> </a:t>
            </a:r>
            <a:r>
              <a:rPr lang="en-US" sz="2400" dirty="0" err="1"/>
              <a:t>untuk</a:t>
            </a:r>
            <a:r>
              <a:rPr lang="en-US" sz="2400" dirty="0"/>
              <a:t> </a:t>
            </a:r>
            <a:r>
              <a:rPr lang="en-US" sz="2400" dirty="0" err="1"/>
              <a:t>menjadi</a:t>
            </a:r>
            <a:r>
              <a:rPr lang="en-US" sz="2400" dirty="0"/>
              <a:t> </a:t>
            </a:r>
            <a:r>
              <a:rPr lang="en-US" sz="2400" dirty="0" err="1"/>
              <a:t>berbagai</a:t>
            </a:r>
            <a:r>
              <a:rPr lang="en-US" sz="2400" dirty="0"/>
              <a:t> </a:t>
            </a:r>
            <a:r>
              <a:rPr lang="en-US" sz="2400" dirty="0" err="1"/>
              <a:t>macam</a:t>
            </a:r>
            <a:r>
              <a:rPr lang="en-US" sz="2400" dirty="0"/>
              <a:t> </a:t>
            </a:r>
            <a:r>
              <a:rPr lang="en-US" sz="2400" dirty="0" err="1"/>
              <a:t>jenis</a:t>
            </a:r>
            <a:r>
              <a:rPr lang="en-US" sz="2400" dirty="0"/>
              <a:t> </a:t>
            </a:r>
            <a:r>
              <a:rPr lang="en-US" sz="2400" dirty="0" err="1"/>
              <a:t>sel</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F7291CA-974C-48D9-8F64-7F175B301336}"/>
              </a:ext>
            </a:extLst>
          </p:cNvPr>
          <p:cNvSpPr>
            <a:spLocks noGrp="1" noChangeArrowheads="1"/>
          </p:cNvSpPr>
          <p:nvPr>
            <p:ph type="title" idx="4294967295"/>
          </p:nvPr>
        </p:nvSpPr>
        <p:spPr>
          <a:xfrm>
            <a:off x="557169" y="266700"/>
            <a:ext cx="7772400" cy="1143000"/>
          </a:xfrm>
        </p:spPr>
        <p:txBody>
          <a:bodyPr/>
          <a:lstStyle/>
          <a:p>
            <a:r>
              <a:rPr lang="en-US" altLang="en-US" dirty="0">
                <a:solidFill>
                  <a:schemeClr val="tx1"/>
                </a:solidFill>
                <a:latin typeface="Arial" panose="020B0604020202020204" pitchFamily="34" charset="0"/>
              </a:rPr>
              <a:t>Stem cells </a:t>
            </a:r>
            <a:r>
              <a:rPr lang="en-US" altLang="en-US" dirty="0" err="1">
                <a:solidFill>
                  <a:schemeClr val="tx1"/>
                </a:solidFill>
                <a:latin typeface="Arial" panose="020B0604020202020204" pitchFamily="34" charset="0"/>
              </a:rPr>
              <a:t>multipoten</a:t>
            </a:r>
            <a:endParaRPr lang="en-US" altLang="en-US" dirty="0">
              <a:solidFill>
                <a:schemeClr val="tx1"/>
              </a:solidFill>
              <a:latin typeface="Arial" panose="020B0604020202020204" pitchFamily="34" charset="0"/>
            </a:endParaRPr>
          </a:p>
        </p:txBody>
      </p:sp>
      <p:sp>
        <p:nvSpPr>
          <p:cNvPr id="93187" name="Rectangle 3">
            <a:extLst>
              <a:ext uri="{FF2B5EF4-FFF2-40B4-BE49-F238E27FC236}">
                <a16:creationId xmlns:a16="http://schemas.microsoft.com/office/drawing/2014/main" id="{0D22359C-559C-4558-BC1A-B91908EF6A08}"/>
              </a:ext>
            </a:extLst>
          </p:cNvPr>
          <p:cNvSpPr>
            <a:spLocks noGrp="1" noChangeArrowheads="1"/>
          </p:cNvSpPr>
          <p:nvPr>
            <p:ph type="body" idx="4294967295"/>
          </p:nvPr>
        </p:nvSpPr>
        <p:spPr>
          <a:xfrm>
            <a:off x="384698" y="1503286"/>
            <a:ext cx="4604551" cy="2743200"/>
          </a:xfrm>
        </p:spPr>
        <p:txBody>
          <a:bodyPr/>
          <a:lstStyle/>
          <a:p>
            <a:pPr>
              <a:lnSpc>
                <a:spcPct val="90000"/>
              </a:lnSpc>
            </a:pPr>
            <a:r>
              <a:rPr lang="en-US" altLang="en-US" dirty="0">
                <a:latin typeface="Arial" panose="020B0604020202020204" pitchFamily="34" charset="0"/>
              </a:rPr>
              <a:t>Stem cells multipotent </a:t>
            </a:r>
            <a:r>
              <a:rPr lang="en-US" altLang="en-US" dirty="0" err="1">
                <a:latin typeface="Arial" panose="020B0604020202020204" pitchFamily="34" charset="0"/>
              </a:rPr>
              <a:t>hanya</a:t>
            </a:r>
            <a:r>
              <a:rPr lang="en-US" altLang="en-US" dirty="0">
                <a:latin typeface="Arial" panose="020B0604020202020204" pitchFamily="34" charset="0"/>
              </a:rPr>
              <a:t> </a:t>
            </a:r>
            <a:r>
              <a:rPr lang="en-US" altLang="en-US" dirty="0" err="1">
                <a:latin typeface="Arial" panose="020B0604020202020204" pitchFamily="34" charset="0"/>
              </a:rPr>
              <a:t>dapat</a:t>
            </a:r>
            <a:r>
              <a:rPr lang="en-US" altLang="en-US" dirty="0">
                <a:latin typeface="Arial" panose="020B0604020202020204" pitchFamily="34" charset="0"/>
              </a:rPr>
              <a:t> </a:t>
            </a:r>
            <a:r>
              <a:rPr lang="en-US" altLang="en-US" dirty="0" err="1">
                <a:latin typeface="Arial" panose="020B0604020202020204" pitchFamily="34" charset="0"/>
              </a:rPr>
              <a:t>menjadi</a:t>
            </a:r>
            <a:r>
              <a:rPr lang="en-US" altLang="en-US" dirty="0">
                <a:latin typeface="Arial" panose="020B0604020202020204" pitchFamily="34" charset="0"/>
              </a:rPr>
              <a:t> </a:t>
            </a:r>
            <a:r>
              <a:rPr lang="en-US" altLang="en-US" dirty="0" err="1">
                <a:latin typeface="Arial" panose="020B0604020202020204" pitchFamily="34" charset="0"/>
              </a:rPr>
              <a:t>berbagai</a:t>
            </a:r>
            <a:r>
              <a:rPr lang="en-US" altLang="en-US" dirty="0">
                <a:latin typeface="Arial" panose="020B0604020202020204" pitchFamily="34" charset="0"/>
              </a:rPr>
              <a:t> </a:t>
            </a:r>
            <a:r>
              <a:rPr lang="en-US" altLang="en-US" dirty="0" err="1">
                <a:latin typeface="Arial" panose="020B0604020202020204" pitchFamily="34" charset="0"/>
              </a:rPr>
              <a:t>jenis</a:t>
            </a:r>
            <a:r>
              <a:rPr lang="en-US" altLang="en-US" dirty="0">
                <a:latin typeface="Arial" panose="020B0604020202020204" pitchFamily="34" charset="0"/>
              </a:rPr>
              <a:t> </a:t>
            </a:r>
            <a:r>
              <a:rPr lang="en-US" altLang="en-US" dirty="0" err="1">
                <a:latin typeface="Arial" panose="020B0604020202020204" pitchFamily="34" charset="0"/>
              </a:rPr>
              <a:t>sel</a:t>
            </a:r>
            <a:r>
              <a:rPr lang="en-US" altLang="en-US" dirty="0">
                <a:latin typeface="Arial" panose="020B0604020202020204" pitchFamily="34" charset="0"/>
              </a:rPr>
              <a:t> </a:t>
            </a:r>
            <a:r>
              <a:rPr lang="en-US" altLang="en-US" dirty="0" err="1">
                <a:latin typeface="Arial" panose="020B0604020202020204" pitchFamily="34" charset="0"/>
              </a:rPr>
              <a:t>dengan</a:t>
            </a:r>
            <a:r>
              <a:rPr lang="en-US" altLang="en-US" dirty="0">
                <a:latin typeface="Arial" panose="020B0604020202020204" pitchFamily="34" charset="0"/>
              </a:rPr>
              <a:t> </a:t>
            </a:r>
            <a:r>
              <a:rPr lang="en-US" altLang="en-US" dirty="0" err="1">
                <a:latin typeface="Arial" panose="020B0604020202020204" pitchFamily="34" charset="0"/>
              </a:rPr>
              <a:t>jumlah</a:t>
            </a:r>
            <a:r>
              <a:rPr lang="en-US" altLang="en-US" dirty="0">
                <a:latin typeface="Arial" panose="020B0604020202020204" pitchFamily="34" charset="0"/>
              </a:rPr>
              <a:t> </a:t>
            </a:r>
            <a:r>
              <a:rPr lang="en-US" altLang="en-US" dirty="0" err="1">
                <a:latin typeface="Arial" panose="020B0604020202020204" pitchFamily="34" charset="0"/>
              </a:rPr>
              <a:t>tipe</a:t>
            </a:r>
            <a:r>
              <a:rPr lang="en-US" altLang="en-US" dirty="0">
                <a:latin typeface="Arial" panose="020B0604020202020204" pitchFamily="34" charset="0"/>
              </a:rPr>
              <a:t> yang </a:t>
            </a:r>
            <a:r>
              <a:rPr lang="en-US" altLang="en-US" dirty="0" err="1">
                <a:latin typeface="Arial" panose="020B0604020202020204" pitchFamily="34" charset="0"/>
              </a:rPr>
              <a:t>terbatas</a:t>
            </a:r>
            <a:r>
              <a:rPr lang="en-US" altLang="en-US" dirty="0">
                <a:latin typeface="Arial" panose="020B0604020202020204" pitchFamily="34" charset="0"/>
              </a:rPr>
              <a:t>. </a:t>
            </a:r>
          </a:p>
        </p:txBody>
      </p:sp>
      <p:pic>
        <p:nvPicPr>
          <p:cNvPr id="93188" name="Picture 5" descr="multipotentstemcells">
            <a:extLst>
              <a:ext uri="{FF2B5EF4-FFF2-40B4-BE49-F238E27FC236}">
                <a16:creationId xmlns:a16="http://schemas.microsoft.com/office/drawing/2014/main" id="{A094CD93-665B-49E4-BBB1-1D6387D4E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16" y="1312595"/>
            <a:ext cx="2766134" cy="444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a:extLst>
              <a:ext uri="{FF2B5EF4-FFF2-40B4-BE49-F238E27FC236}">
                <a16:creationId xmlns:a16="http://schemas.microsoft.com/office/drawing/2014/main" id="{FD3F2AFC-0A42-4AA0-BC61-66E22873B9B0}"/>
              </a:ext>
            </a:extLst>
          </p:cNvPr>
          <p:cNvSpPr txBox="1">
            <a:spLocks noChangeArrowheads="1"/>
          </p:cNvSpPr>
          <p:nvPr/>
        </p:nvSpPr>
        <p:spPr bwMode="auto">
          <a:xfrm>
            <a:off x="1291036" y="579624"/>
            <a:ext cx="657103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5400" dirty="0"/>
              <a:t>Stem Cell embryonic</a:t>
            </a:r>
          </a:p>
        </p:txBody>
      </p:sp>
      <p:pic>
        <p:nvPicPr>
          <p:cNvPr id="117765" name="Picture 5" descr="Photobucket">
            <a:hlinkClick r:id="rId2"/>
            <a:extLst>
              <a:ext uri="{FF2B5EF4-FFF2-40B4-BE49-F238E27FC236}">
                <a16:creationId xmlns:a16="http://schemas.microsoft.com/office/drawing/2014/main" id="{B9D12F53-13E2-4D82-82C9-10C7D0DEA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036" y="1502954"/>
            <a:ext cx="6118194" cy="4119956"/>
          </a:xfrm>
          <a:prstGeom prst="rect">
            <a:avLst/>
          </a:prstGeom>
          <a:noFill/>
          <a:extLst>
            <a:ext uri="{909E8E84-426E-40DD-AFC4-6F175D3DCCD1}">
              <a14:hiddenFill xmlns:a14="http://schemas.microsoft.com/office/drawing/2010/main">
                <a:solidFill>
                  <a:srgbClr val="FFFFFF"/>
                </a:solidFill>
              </a14:hiddenFill>
            </a:ext>
          </a:extLst>
        </p:spPr>
      </p:pic>
      <p:sp>
        <p:nvSpPr>
          <p:cNvPr id="117768" name="Text Box 8">
            <a:extLst>
              <a:ext uri="{FF2B5EF4-FFF2-40B4-BE49-F238E27FC236}">
                <a16:creationId xmlns:a16="http://schemas.microsoft.com/office/drawing/2014/main" id="{A65F6E64-1736-4F61-89A0-8097594FAB4D}"/>
              </a:ext>
            </a:extLst>
          </p:cNvPr>
          <p:cNvSpPr txBox="1">
            <a:spLocks noChangeArrowheads="1"/>
          </p:cNvSpPr>
          <p:nvPr/>
        </p:nvSpPr>
        <p:spPr bwMode="auto">
          <a:xfrm>
            <a:off x="1794769" y="5732399"/>
            <a:ext cx="5314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a:t>Kebanyakan</a:t>
            </a:r>
            <a:r>
              <a:rPr lang="en-US" altLang="en-US" dirty="0"/>
              <a:t> </a:t>
            </a:r>
            <a:r>
              <a:rPr lang="en-US" altLang="en-US" dirty="0" err="1"/>
              <a:t>berasal</a:t>
            </a:r>
            <a:r>
              <a:rPr lang="en-US" altLang="en-US" dirty="0"/>
              <a:t> </a:t>
            </a:r>
            <a:r>
              <a:rPr lang="en-US" altLang="en-US" dirty="0" err="1"/>
              <a:t>dari</a:t>
            </a:r>
            <a:r>
              <a:rPr lang="en-US" altLang="en-US" dirty="0"/>
              <a:t> In vitro Fertilization (IVF)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B7590160-CA45-4715-B1A0-89E990C6087E}"/>
              </a:ext>
            </a:extLst>
          </p:cNvPr>
          <p:cNvSpPr>
            <a:spLocks noGrp="1" noChangeArrowheads="1"/>
          </p:cNvSpPr>
          <p:nvPr>
            <p:ph type="title" idx="4294967295"/>
          </p:nvPr>
        </p:nvSpPr>
        <p:spPr/>
        <p:txBody>
          <a:bodyPr anchorCtr="1"/>
          <a:lstStyle/>
          <a:p>
            <a:r>
              <a:rPr lang="en-US" altLang="en-US" sz="4800" b="1" dirty="0" err="1">
                <a:solidFill>
                  <a:srgbClr val="F7735D"/>
                </a:solidFill>
                <a:latin typeface="Arial" panose="020B0604020202020204" pitchFamily="34" charset="0"/>
              </a:rPr>
              <a:t>Reproduksi</a:t>
            </a:r>
            <a:r>
              <a:rPr lang="en-US" altLang="en-US" sz="4800" b="1" dirty="0">
                <a:solidFill>
                  <a:srgbClr val="F7735D"/>
                </a:solidFill>
                <a:latin typeface="Arial" panose="020B0604020202020204" pitchFamily="34" charset="0"/>
              </a:rPr>
              <a:t> </a:t>
            </a:r>
            <a:r>
              <a:rPr lang="en-US" altLang="en-US" sz="4800" b="1" dirty="0" err="1">
                <a:solidFill>
                  <a:srgbClr val="F7735D"/>
                </a:solidFill>
                <a:latin typeface="Arial" panose="020B0604020202020204" pitchFamily="34" charset="0"/>
              </a:rPr>
              <a:t>seksual</a:t>
            </a:r>
            <a:endParaRPr lang="en-US" altLang="en-US" sz="4800" b="1" dirty="0">
              <a:solidFill>
                <a:srgbClr val="F7735D"/>
              </a:solidFill>
              <a:latin typeface="Arial" panose="020B0604020202020204" pitchFamily="34" charset="0"/>
            </a:endParaRPr>
          </a:p>
        </p:txBody>
      </p:sp>
      <p:pic>
        <p:nvPicPr>
          <p:cNvPr id="36872" name="Picture 8" descr="http://www.biologyreference.com/photos/sexual-reproduction-evolution-of-3842.jpg">
            <a:extLst>
              <a:ext uri="{FF2B5EF4-FFF2-40B4-BE49-F238E27FC236}">
                <a16:creationId xmlns:a16="http://schemas.microsoft.com/office/drawing/2014/main" id="{E1858FD6-DBC1-45A7-AA48-942473C3B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424" y="1417638"/>
            <a:ext cx="3374254" cy="4502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5DD41C7C-B32F-47C8-9BE8-66C1FE6B4963}"/>
              </a:ext>
            </a:extLst>
          </p:cNvPr>
          <p:cNvSpPr>
            <a:spLocks noGrp="1" noChangeArrowheads="1"/>
          </p:cNvSpPr>
          <p:nvPr>
            <p:ph type="title" idx="4294967295"/>
          </p:nvPr>
        </p:nvSpPr>
        <p:spPr>
          <a:xfrm>
            <a:off x="448323" y="508591"/>
            <a:ext cx="7772400" cy="614363"/>
          </a:xfrm>
        </p:spPr>
        <p:txBody>
          <a:bodyPr anchorCtr="1"/>
          <a:lstStyle/>
          <a:p>
            <a:r>
              <a:rPr lang="en-US" altLang="en-US" sz="3200" b="1" dirty="0" err="1">
                <a:solidFill>
                  <a:schemeClr val="accent6">
                    <a:lumMod val="50000"/>
                  </a:schemeClr>
                </a:solidFill>
                <a:latin typeface="Arial" panose="020B0604020202020204" pitchFamily="34" charset="0"/>
              </a:rPr>
              <a:t>Tahapan</a:t>
            </a:r>
            <a:r>
              <a:rPr lang="en-US" altLang="en-US" sz="3200" b="1" dirty="0">
                <a:solidFill>
                  <a:schemeClr val="accent6">
                    <a:lumMod val="50000"/>
                  </a:schemeClr>
                </a:solidFill>
                <a:latin typeface="Arial" panose="020B0604020202020204" pitchFamily="34" charset="0"/>
              </a:rPr>
              <a:t> Embryogenesis</a:t>
            </a:r>
          </a:p>
        </p:txBody>
      </p:sp>
      <p:sp>
        <p:nvSpPr>
          <p:cNvPr id="115866" name="Text Box 154">
            <a:extLst>
              <a:ext uri="{FF2B5EF4-FFF2-40B4-BE49-F238E27FC236}">
                <a16:creationId xmlns:a16="http://schemas.microsoft.com/office/drawing/2014/main" id="{0D034569-472C-41CB-9A86-8529ED6AF80B}"/>
              </a:ext>
            </a:extLst>
          </p:cNvPr>
          <p:cNvSpPr txBox="1">
            <a:spLocks noChangeArrowheads="1"/>
          </p:cNvSpPr>
          <p:nvPr/>
        </p:nvSpPr>
        <p:spPr bwMode="auto">
          <a:xfrm>
            <a:off x="1314450" y="5817043"/>
            <a:ext cx="121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accent6">
                    <a:lumMod val="50000"/>
                  </a:schemeClr>
                </a:solidFill>
              </a:rPr>
              <a:t>blastocyst</a:t>
            </a:r>
          </a:p>
        </p:txBody>
      </p:sp>
      <p:pic>
        <p:nvPicPr>
          <p:cNvPr id="115867" name="Picture 155" descr="http://4menandalittlebaby.files.wordpress.com/2011/03/blastocyst.jpg">
            <a:extLst>
              <a:ext uri="{FF2B5EF4-FFF2-40B4-BE49-F238E27FC236}">
                <a16:creationId xmlns:a16="http://schemas.microsoft.com/office/drawing/2014/main" id="{30B34505-431E-4199-B554-8C41ED67A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26" t="7300" r="7426" b="7300"/>
          <a:stretch>
            <a:fillRect/>
          </a:stretch>
        </p:blipFill>
        <p:spPr bwMode="auto">
          <a:xfrm>
            <a:off x="860548" y="3637204"/>
            <a:ext cx="2136467" cy="217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868" name="Picture 156" descr="http://discovermagazine.com/2004/may/cover/life_embryo2.jpg">
            <a:extLst>
              <a:ext uri="{FF2B5EF4-FFF2-40B4-BE49-F238E27FC236}">
                <a16:creationId xmlns:a16="http://schemas.microsoft.com/office/drawing/2014/main" id="{88D56E09-8E10-44A4-8975-35673CC8F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37204"/>
            <a:ext cx="2136467" cy="2251848"/>
          </a:xfrm>
          <a:prstGeom prst="rect">
            <a:avLst/>
          </a:prstGeom>
          <a:noFill/>
          <a:extLst>
            <a:ext uri="{909E8E84-426E-40DD-AFC4-6F175D3DCCD1}">
              <a14:hiddenFill xmlns:a14="http://schemas.microsoft.com/office/drawing/2010/main">
                <a:solidFill>
                  <a:srgbClr val="FFFFFF"/>
                </a:solidFill>
              </a14:hiddenFill>
            </a:ext>
          </a:extLst>
        </p:spPr>
      </p:pic>
      <p:sp>
        <p:nvSpPr>
          <p:cNvPr id="115869" name="Text Box 157">
            <a:extLst>
              <a:ext uri="{FF2B5EF4-FFF2-40B4-BE49-F238E27FC236}">
                <a16:creationId xmlns:a16="http://schemas.microsoft.com/office/drawing/2014/main" id="{95950805-82D5-459C-9303-BC287BE1E9CF}"/>
              </a:ext>
            </a:extLst>
          </p:cNvPr>
          <p:cNvSpPr txBox="1">
            <a:spLocks noChangeArrowheads="1"/>
          </p:cNvSpPr>
          <p:nvPr/>
        </p:nvSpPr>
        <p:spPr bwMode="auto">
          <a:xfrm>
            <a:off x="4495800" y="5892209"/>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accent6">
                    <a:lumMod val="50000"/>
                  </a:schemeClr>
                </a:solidFill>
              </a:rPr>
              <a:t>Blastocyst inner mass cells</a:t>
            </a:r>
          </a:p>
        </p:txBody>
      </p:sp>
      <p:pic>
        <p:nvPicPr>
          <p:cNvPr id="115870" name="Picture 158" descr="http://25.media.tumblr.com/tumblr_m7fhky8n3f1qzcf71o1_400.jpg">
            <a:extLst>
              <a:ext uri="{FF2B5EF4-FFF2-40B4-BE49-F238E27FC236}">
                <a16:creationId xmlns:a16="http://schemas.microsoft.com/office/drawing/2014/main" id="{E8E04F27-0337-4B7F-9952-678111E23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571" t="10170" r="8571" b="10170"/>
          <a:stretch>
            <a:fillRect/>
          </a:stretch>
        </p:blipFill>
        <p:spPr bwMode="auto">
          <a:xfrm>
            <a:off x="4724400" y="1244140"/>
            <a:ext cx="2354263" cy="190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871" name="Text Box 159">
            <a:extLst>
              <a:ext uri="{FF2B5EF4-FFF2-40B4-BE49-F238E27FC236}">
                <a16:creationId xmlns:a16="http://schemas.microsoft.com/office/drawing/2014/main" id="{864751AE-C6F8-4770-9B89-D7B26383898A}"/>
              </a:ext>
            </a:extLst>
          </p:cNvPr>
          <p:cNvSpPr txBox="1">
            <a:spLocks noChangeArrowheads="1"/>
          </p:cNvSpPr>
          <p:nvPr/>
        </p:nvSpPr>
        <p:spPr bwMode="auto">
          <a:xfrm>
            <a:off x="5334000" y="3181169"/>
            <a:ext cx="13644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accent6">
                    <a:lumMod val="50000"/>
                  </a:schemeClr>
                </a:solidFill>
              </a:rPr>
              <a:t>8-cell stage</a:t>
            </a:r>
          </a:p>
        </p:txBody>
      </p:sp>
      <p:pic>
        <p:nvPicPr>
          <p:cNvPr id="115872" name="Picture 160" descr="http://www.visualphotos.com/photo/1x7548812/Coloured_SEM_of_human_embryo_at_the_2-cell_stage_p680388.jpg">
            <a:extLst>
              <a:ext uri="{FF2B5EF4-FFF2-40B4-BE49-F238E27FC236}">
                <a16:creationId xmlns:a16="http://schemas.microsoft.com/office/drawing/2014/main" id="{71AAB084-2600-45EA-8288-0B57BFAC1C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217" t="27490" r="7217" b="31418"/>
          <a:stretch>
            <a:fillRect/>
          </a:stretch>
        </p:blipFill>
        <p:spPr bwMode="auto">
          <a:xfrm>
            <a:off x="838200" y="1295400"/>
            <a:ext cx="28035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864" name="Text Box 152">
            <a:extLst>
              <a:ext uri="{FF2B5EF4-FFF2-40B4-BE49-F238E27FC236}">
                <a16:creationId xmlns:a16="http://schemas.microsoft.com/office/drawing/2014/main" id="{3BCC3766-B3D7-4258-AD98-920AD7EAD65C}"/>
              </a:ext>
            </a:extLst>
          </p:cNvPr>
          <p:cNvSpPr txBox="1">
            <a:spLocks noChangeArrowheads="1"/>
          </p:cNvSpPr>
          <p:nvPr/>
        </p:nvSpPr>
        <p:spPr bwMode="auto">
          <a:xfrm>
            <a:off x="1447800" y="3181169"/>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accent6">
                    <a:lumMod val="50000"/>
                  </a:schemeClr>
                </a:solidFill>
              </a:rPr>
              <a:t>cleavage</a:t>
            </a:r>
          </a:p>
        </p:txBody>
      </p:sp>
    </p:spTree>
  </p:cSld>
  <p:clrMapOvr>
    <a:masterClrMapping/>
  </p:clrMapOvr>
</p:sld>
</file>

<file path=ppt/theme/theme1.xml><?xml version="1.0" encoding="utf-8"?>
<a:theme xmlns:a="http://schemas.openxmlformats.org/drawingml/2006/main" name="EU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 MASTER" id="{129F8554-84CD-432B-8663-DCDAFAFF79BB}" vid="{DC743C09-F345-4108-93DD-36AD4F8C22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 MASTER</Template>
  <TotalTime>702</TotalTime>
  <Words>1314</Words>
  <Application>Microsoft Office PowerPoint</Application>
  <PresentationFormat>On-screen Show (4:3)</PresentationFormat>
  <Paragraphs>92</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vt:lpstr>
      <vt:lpstr>EU MASTER</vt:lpstr>
      <vt:lpstr>KKKkkkk</vt:lpstr>
      <vt:lpstr>Macam-macam stem cell</vt:lpstr>
      <vt:lpstr>PowerPoint Presentation</vt:lpstr>
      <vt:lpstr>PowerPoint Presentation</vt:lpstr>
      <vt:lpstr>Stem Cells Pluripoten</vt:lpstr>
      <vt:lpstr>Stem cells multipoten</vt:lpstr>
      <vt:lpstr>PowerPoint Presentation</vt:lpstr>
      <vt:lpstr>Reproduksi seksual</vt:lpstr>
      <vt:lpstr>Tahapan Embryogenesis</vt:lpstr>
      <vt:lpstr>Diagram Blastocyst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KKKkkkk</dc:title>
  <dc:creator>Aroem Naroeni</dc:creator>
  <cp:lastModifiedBy>Aroem Naroeni</cp:lastModifiedBy>
  <cp:revision>58</cp:revision>
  <dcterms:created xsi:type="dcterms:W3CDTF">2018-03-02T12:05:45Z</dcterms:created>
  <dcterms:modified xsi:type="dcterms:W3CDTF">2019-03-31T09:30:33Z</dcterms:modified>
</cp:coreProperties>
</file>