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342" r:id="rId3"/>
    <p:sldId id="339" r:id="rId4"/>
    <p:sldId id="345" r:id="rId5"/>
    <p:sldId id="344" r:id="rId6"/>
    <p:sldId id="340" r:id="rId7"/>
    <p:sldId id="297" r:id="rId8"/>
    <p:sldId id="299" r:id="rId9"/>
    <p:sldId id="350" r:id="rId10"/>
    <p:sldId id="300" r:id="rId11"/>
    <p:sldId id="301" r:id="rId12"/>
    <p:sldId id="302" r:id="rId13"/>
    <p:sldId id="303" r:id="rId14"/>
    <p:sldId id="304" r:id="rId15"/>
    <p:sldId id="326" r:id="rId16"/>
    <p:sldId id="338" r:id="rId17"/>
    <p:sldId id="335" r:id="rId18"/>
    <p:sldId id="307" r:id="rId19"/>
    <p:sldId id="330" r:id="rId20"/>
    <p:sldId id="336" r:id="rId21"/>
    <p:sldId id="349" r:id="rId22"/>
    <p:sldId id="351"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F8085-3577-4500-A116-2AE96B18A071}" type="datetimeFigureOut">
              <a:rPr lang="en-US" smtClean="0"/>
              <a:t>3/31/2019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18580-F818-4832-A035-F49B3E62C02F}" type="slidenum">
              <a:rPr lang="en-US" smtClean="0"/>
              <a:t>‹#›</a:t>
            </a:fld>
            <a:endParaRPr lang="en-US"/>
          </a:p>
        </p:txBody>
      </p:sp>
    </p:spTree>
    <p:extLst>
      <p:ext uri="{BB962C8B-B14F-4D97-AF65-F5344CB8AC3E}">
        <p14:creationId xmlns:p14="http://schemas.microsoft.com/office/powerpoint/2010/main" val="232423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B4C0B8-239A-4772-A3F9-32DC800A0F91}"/>
              </a:ext>
            </a:extLst>
          </p:cNvPr>
          <p:cNvSpPr>
            <a:spLocks noGrp="1" noChangeArrowheads="1"/>
          </p:cNvSpPr>
          <p:nvPr>
            <p:ph type="sldNum" sz="quarter" idx="5"/>
          </p:nvPr>
        </p:nvSpPr>
        <p:spPr>
          <a:ln/>
        </p:spPr>
        <p:txBody>
          <a:bodyPr/>
          <a:lstStyle/>
          <a:p>
            <a:fld id="{92B2265A-BA8F-4173-A206-C7B773E7C4B4}" type="slidenum">
              <a:rPr lang="en-US" altLang="en-US"/>
              <a:pPr/>
              <a:t>2</a:t>
            </a:fld>
            <a:endParaRPr lang="en-US" altLang="en-US"/>
          </a:p>
        </p:txBody>
      </p:sp>
      <p:sp>
        <p:nvSpPr>
          <p:cNvPr id="111618" name="Rectangle 2">
            <a:extLst>
              <a:ext uri="{FF2B5EF4-FFF2-40B4-BE49-F238E27FC236}">
                <a16:creationId xmlns:a16="http://schemas.microsoft.com/office/drawing/2014/main" id="{EC7968D4-B8C0-4F21-9AC8-4C8B0C9BB1CF}"/>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623A8863-93EA-45F5-8453-82C80CF232A0}"/>
              </a:ext>
            </a:extLst>
          </p:cNvPr>
          <p:cNvSpPr>
            <a:spLocks noGrp="1" noChangeArrowheads="1"/>
          </p:cNvSpPr>
          <p:nvPr>
            <p:ph type="body" idx="1"/>
          </p:nvPr>
        </p:nvSpPr>
        <p:spPr/>
        <p:txBody>
          <a:bodyPr/>
          <a:lstStyle/>
          <a:p>
            <a:r>
              <a:rPr lang="en-US" altLang="en-US">
                <a:latin typeface="Verdana" panose="020B0604030504040204" pitchFamily="34" charset="0"/>
              </a:rPr>
              <a:t>1990s that scientists agreed that the adult brain does contain stem cells that are able to generate the brain's three major cell types</a:t>
            </a:r>
            <a:r>
              <a:rPr lang="en-US" altLang="en-US"/>
              <a:t>—</a:t>
            </a:r>
            <a:r>
              <a:rPr lang="en-US" altLang="en-US" b="1" u="sng">
                <a:solidFill>
                  <a:srgbClr val="AF4A82"/>
                </a:solidFill>
                <a:latin typeface="Verdana" panose="020B0604030504040204" pitchFamily="34" charset="0"/>
              </a:rPr>
              <a:t>astrocytes</a:t>
            </a:r>
            <a:r>
              <a:rPr lang="en-US" altLang="en-US">
                <a:latin typeface="Verdana" panose="020B0604030504040204" pitchFamily="34" charset="0"/>
              </a:rPr>
              <a:t> and </a:t>
            </a:r>
            <a:r>
              <a:rPr lang="en-US" altLang="en-US" b="1" u="sng">
                <a:solidFill>
                  <a:srgbClr val="AF4A82"/>
                </a:solidFill>
                <a:latin typeface="Verdana" panose="020B0604030504040204" pitchFamily="34" charset="0"/>
              </a:rPr>
              <a:t>oligodendrocytes</a:t>
            </a:r>
            <a:r>
              <a:rPr lang="en-US" altLang="en-US">
                <a:latin typeface="Verdana" panose="020B0604030504040204" pitchFamily="34" charset="0"/>
              </a:rPr>
              <a:t>, which are non-neuronal cells, and </a:t>
            </a:r>
            <a:r>
              <a:rPr lang="en-US" altLang="en-US" b="1" u="sng">
                <a:solidFill>
                  <a:srgbClr val="AF4A82"/>
                </a:solidFill>
                <a:latin typeface="Verdana" panose="020B0604030504040204" pitchFamily="34" charset="0"/>
              </a:rPr>
              <a:t>neurons</a:t>
            </a:r>
            <a:r>
              <a:rPr lang="en-US" altLang="en-US">
                <a:latin typeface="Verdana" panose="020B0604030504040204" pitchFamily="34" charset="0"/>
              </a:rPr>
              <a:t>, or nerve cells.</a:t>
            </a:r>
          </a:p>
          <a:p>
            <a:r>
              <a:rPr lang="en-US" altLang="en-US" b="1" i="1">
                <a:latin typeface="Verdana" panose="020B0604030504040204" pitchFamily="34" charset="0"/>
              </a:rPr>
              <a:t>A. Where are adult stem cells found, and what do they normally do?</a:t>
            </a:r>
          </a:p>
          <a:p>
            <a:r>
              <a:rPr lang="en-US" altLang="en-US">
                <a:latin typeface="Verdana" panose="020B0604030504040204" pitchFamily="34" charset="0"/>
              </a:rPr>
              <a:t>Adult stem cells have been identified in many organs and tissues, including brain, bone marrow, peripheral blood, blood vessels, skeletal muscle, skin, teeth, heart, gut, liver, ovarian epithelium, and testis. They are thought to reside in a specific area of each tissue (called a "stem cell niche"). In many tissues, current evidence suggests that some types of stem cells are pericytes, cells that compose the outermost layer of small blood vessels. Stem cells may remain quiescent (non-dividing) for long periods of time until they are activated by a normal need for more cells to maintain tissues, or by disease or tissue injury.</a:t>
            </a:r>
          </a:p>
          <a:p>
            <a:r>
              <a:rPr lang="en-US" altLang="en-US">
                <a:latin typeface="Verdana" panose="020B0604030504040204" pitchFamily="34" charset="0"/>
              </a:rPr>
              <a:t>Typically, there is a very small number of stem cells in each tissue, and once removed from the body, their capacity to divide is limited, making generation of large quantities of stem cells difficult. Scientists in many laboratories are trying to find better ways to grow large quantities of adult stem cells in </a:t>
            </a:r>
            <a:r>
              <a:rPr lang="en-US" altLang="en-US" b="1" u="sng">
                <a:solidFill>
                  <a:srgbClr val="AF4A82"/>
                </a:solidFill>
                <a:latin typeface="Verdana" panose="020B0604030504040204" pitchFamily="34" charset="0"/>
              </a:rPr>
              <a:t>cell culture</a:t>
            </a:r>
            <a:r>
              <a:rPr lang="en-US" altLang="en-US">
                <a:latin typeface="Verdana" panose="020B0604030504040204" pitchFamily="34" charset="0"/>
              </a:rPr>
              <a:t> and to manipulate them to generate specific cell types so they can be used to treat injury or disease. Some examples of potential treatments include regenerating bone using cells derived from bone marrow stroma, developing insulin-producing cells for type 1 diabetes, and repairing damaged heart muscle following a heart attack with cardiac muscle cells.</a:t>
            </a:r>
          </a:p>
          <a:p>
            <a:r>
              <a:rPr lang="en-US" altLang="en-US" b="1" i="1">
                <a:latin typeface="Verdana" panose="020B0604030504040204" pitchFamily="34" charset="0"/>
              </a:rPr>
              <a:t>B. What tests are used for identifying adult stem cells?</a:t>
            </a:r>
          </a:p>
          <a:p>
            <a:r>
              <a:rPr lang="en-US" altLang="en-US">
                <a:latin typeface="Verdana" panose="020B0604030504040204" pitchFamily="34" charset="0"/>
              </a:rPr>
              <a:t>Scientists often use one or more of the following methods to identify adult stem cells: (1) label the cells in a living tissue with molecular markers and then determine the specialized cell types they generate; (2) remove the cells from a living animal, label them in cell culture, and transplant them back into another animal to determine whether the cells replace (or "repopulate") their tissue of origin.</a:t>
            </a:r>
          </a:p>
          <a:p>
            <a:r>
              <a:rPr lang="en-US" altLang="en-US">
                <a:latin typeface="Verdana" panose="020B0604030504040204" pitchFamily="34" charset="0"/>
              </a:rPr>
              <a:t>Importantly, it must be demonstrated that a single adult stem cell can generate a line of genetically identical cells that then gives rise to all the appropriate differentiated cell types of the tissue. To confirm experimentally that a putative adult stem cell is indeed a stem cell, scientists tend to show either that the cell can give rise to these genetically identical cells in culture, and/or that a purified population of these candidate stem cells can repopulate or reform the tissue after transplant into an animal.</a:t>
            </a:r>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7A6D55-3E7A-4424-83C4-4930DCA8FB8A}"/>
              </a:ext>
            </a:extLst>
          </p:cNvPr>
          <p:cNvSpPr>
            <a:spLocks noGrp="1" noChangeArrowheads="1"/>
          </p:cNvSpPr>
          <p:nvPr>
            <p:ph type="sldNum" sz="quarter" idx="5"/>
          </p:nvPr>
        </p:nvSpPr>
        <p:spPr>
          <a:ln/>
        </p:spPr>
        <p:txBody>
          <a:bodyPr/>
          <a:lstStyle/>
          <a:p>
            <a:fld id="{89E56AD6-F938-4340-8630-FAB12B76D749}" type="slidenum">
              <a:rPr lang="en-US" altLang="en-US"/>
              <a:pPr/>
              <a:t>3</a:t>
            </a:fld>
            <a:endParaRPr lang="en-US" altLang="en-US"/>
          </a:p>
        </p:txBody>
      </p:sp>
      <p:sp>
        <p:nvSpPr>
          <p:cNvPr id="104450" name="Rectangle 3">
            <a:extLst>
              <a:ext uri="{FF2B5EF4-FFF2-40B4-BE49-F238E27FC236}">
                <a16:creationId xmlns:a16="http://schemas.microsoft.com/office/drawing/2014/main" id="{C284345B-23ED-486E-B246-8AC8ED9A3C51}"/>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a:fld id="{8D3109FE-93DC-4F48-9C6A-2BC34C969BBC}" type="datetime1">
              <a:rPr lang="en-US" altLang="en-US" sz="1200">
                <a:latin typeface="Arial" panose="020B0604020202020204" pitchFamily="34" charset="0"/>
                <a:cs typeface="Arial" panose="020B0604020202020204" pitchFamily="34" charset="0"/>
              </a:rPr>
              <a:pPr algn="r"/>
              <a:t>3/31/2019</a:t>
            </a:fld>
            <a:endParaRPr lang="en-US" altLang="en-US" sz="1200">
              <a:latin typeface="Arial" panose="020B0604020202020204" pitchFamily="34" charset="0"/>
              <a:cs typeface="Arial" panose="020B0604020202020204" pitchFamily="34" charset="0"/>
            </a:endParaRPr>
          </a:p>
        </p:txBody>
      </p:sp>
      <p:sp>
        <p:nvSpPr>
          <p:cNvPr id="104451" name="Rectangle 2">
            <a:extLst>
              <a:ext uri="{FF2B5EF4-FFF2-40B4-BE49-F238E27FC236}">
                <a16:creationId xmlns:a16="http://schemas.microsoft.com/office/drawing/2014/main" id="{AA160B7F-4343-460D-942E-1713FD0982A1}"/>
              </a:ext>
            </a:extLst>
          </p:cNvPr>
          <p:cNvSpPr>
            <a:spLocks noGrp="1" noRot="1" noChangeAspect="1" noChangeArrowheads="1" noTextEdit="1"/>
          </p:cNvSpPr>
          <p:nvPr>
            <p:ph type="sldImg"/>
          </p:nvPr>
        </p:nvSpPr>
        <p:spPr bwMode="auto">
          <a:xfrm>
            <a:off x="1144588" y="687388"/>
            <a:ext cx="4572000" cy="3429000"/>
          </a:xfrm>
          <a:prstGeom prst="rect">
            <a:avLst/>
          </a:prstGeom>
          <a:solidFill>
            <a:srgbClr val="FFFFFF"/>
          </a:solidFill>
          <a:ln>
            <a:solidFill>
              <a:srgbClr val="000000"/>
            </a:solidFill>
            <a:miter lim="800000"/>
            <a:headEnd/>
            <a:tailEnd/>
          </a:ln>
        </p:spPr>
      </p:sp>
      <p:sp>
        <p:nvSpPr>
          <p:cNvPr id="104452" name="Rectangle 3">
            <a:extLst>
              <a:ext uri="{FF2B5EF4-FFF2-40B4-BE49-F238E27FC236}">
                <a16:creationId xmlns:a16="http://schemas.microsoft.com/office/drawing/2014/main" id="{484701ED-C3FF-43B7-914B-CA7124B6DCF3}"/>
              </a:ext>
            </a:extLst>
          </p:cNvPr>
          <p:cNvSpPr>
            <a:spLocks noGrp="1" noChangeArrowheads="1"/>
          </p:cNvSpPr>
          <p:nvPr>
            <p:ph type="body" idx="1"/>
          </p:nvPr>
        </p:nvSpPr>
        <p:spPr bwMode="auto">
          <a:xfrm>
            <a:off x="687388" y="4341813"/>
            <a:ext cx="5483225"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94FC7B-67BB-49B4-8462-8FAAAEE741E3}"/>
              </a:ext>
            </a:extLst>
          </p:cNvPr>
          <p:cNvSpPr>
            <a:spLocks noGrp="1" noChangeArrowheads="1"/>
          </p:cNvSpPr>
          <p:nvPr>
            <p:ph type="sldNum" sz="quarter" idx="5"/>
          </p:nvPr>
        </p:nvSpPr>
        <p:spPr>
          <a:ln/>
        </p:spPr>
        <p:txBody>
          <a:bodyPr/>
          <a:lstStyle/>
          <a:p>
            <a:fld id="{39F2EFFB-4E8C-4AB0-A834-29D918D83962}" type="slidenum">
              <a:rPr lang="en-US" altLang="en-US"/>
              <a:pPr/>
              <a:t>5</a:t>
            </a:fld>
            <a:endParaRPr lang="en-US" altLang="en-US"/>
          </a:p>
        </p:txBody>
      </p:sp>
      <p:sp>
        <p:nvSpPr>
          <p:cNvPr id="110594" name="Rectangle 3">
            <a:extLst>
              <a:ext uri="{FF2B5EF4-FFF2-40B4-BE49-F238E27FC236}">
                <a16:creationId xmlns:a16="http://schemas.microsoft.com/office/drawing/2014/main" id="{0B3BC641-06FD-4C3A-BDAD-398F4C78857F}"/>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a:fld id="{ACA61F4C-F41B-45D1-8E9B-40031FCB3DC9}" type="datetime1">
              <a:rPr lang="en-US" altLang="en-US" sz="1200">
                <a:latin typeface="Arial" panose="020B0604020202020204" pitchFamily="34" charset="0"/>
                <a:cs typeface="Arial" panose="020B0604020202020204" pitchFamily="34" charset="0"/>
              </a:rPr>
              <a:pPr algn="r"/>
              <a:t>3/31/2019</a:t>
            </a:fld>
            <a:endParaRPr lang="en-US" altLang="en-US" sz="1200">
              <a:latin typeface="Arial" panose="020B0604020202020204" pitchFamily="34" charset="0"/>
              <a:cs typeface="Arial" panose="020B0604020202020204" pitchFamily="34" charset="0"/>
            </a:endParaRPr>
          </a:p>
        </p:txBody>
      </p:sp>
      <p:sp>
        <p:nvSpPr>
          <p:cNvPr id="110595" name="Rectangle 2">
            <a:extLst>
              <a:ext uri="{FF2B5EF4-FFF2-40B4-BE49-F238E27FC236}">
                <a16:creationId xmlns:a16="http://schemas.microsoft.com/office/drawing/2014/main" id="{F8E0790A-7483-4AAA-B623-C501D047E23E}"/>
              </a:ext>
            </a:extLst>
          </p:cNvPr>
          <p:cNvSpPr>
            <a:spLocks noGrp="1" noRot="1" noChangeAspect="1" noChangeArrowheads="1" noTextEdit="1"/>
          </p:cNvSpPr>
          <p:nvPr>
            <p:ph type="sldImg"/>
          </p:nvPr>
        </p:nvSpPr>
        <p:spPr bwMode="auto">
          <a:xfrm>
            <a:off x="1144588" y="687388"/>
            <a:ext cx="4572000" cy="3429000"/>
          </a:xfrm>
          <a:prstGeom prst="rect">
            <a:avLst/>
          </a:prstGeom>
          <a:solidFill>
            <a:srgbClr val="FFFFFF"/>
          </a:solidFill>
          <a:ln>
            <a:solidFill>
              <a:srgbClr val="000000"/>
            </a:solidFill>
            <a:miter lim="800000"/>
            <a:headEnd/>
            <a:tailEnd/>
          </a:ln>
        </p:spPr>
      </p:sp>
      <p:sp>
        <p:nvSpPr>
          <p:cNvPr id="110596" name="Rectangle 3">
            <a:extLst>
              <a:ext uri="{FF2B5EF4-FFF2-40B4-BE49-F238E27FC236}">
                <a16:creationId xmlns:a16="http://schemas.microsoft.com/office/drawing/2014/main" id="{1B242E6C-D83F-46C3-A625-E4F3C86A6CFC}"/>
              </a:ext>
            </a:extLst>
          </p:cNvPr>
          <p:cNvSpPr>
            <a:spLocks noGrp="1" noChangeArrowheads="1"/>
          </p:cNvSpPr>
          <p:nvPr>
            <p:ph type="body" idx="1"/>
          </p:nvPr>
        </p:nvSpPr>
        <p:spPr bwMode="auto">
          <a:xfrm>
            <a:off x="687388" y="4341813"/>
            <a:ext cx="5483225"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650CEA-8054-4003-937D-50F3282D84D7}"/>
              </a:ext>
            </a:extLst>
          </p:cNvPr>
          <p:cNvSpPr>
            <a:spLocks noGrp="1" noChangeArrowheads="1"/>
          </p:cNvSpPr>
          <p:nvPr>
            <p:ph type="sldNum" sz="quarter" idx="5"/>
          </p:nvPr>
        </p:nvSpPr>
        <p:spPr>
          <a:ln/>
        </p:spPr>
        <p:txBody>
          <a:bodyPr/>
          <a:lstStyle/>
          <a:p>
            <a:fld id="{8D55A239-BD1C-4BAA-AD80-AEA045B2C83C}" type="slidenum">
              <a:rPr lang="en-US" altLang="en-US"/>
              <a:pPr/>
              <a:t>15</a:t>
            </a:fld>
            <a:endParaRPr lang="en-US" altLang="en-US"/>
          </a:p>
        </p:txBody>
      </p:sp>
      <p:sp>
        <p:nvSpPr>
          <p:cNvPr id="90114" name="Slide Image Placeholder 1">
            <a:extLst>
              <a:ext uri="{FF2B5EF4-FFF2-40B4-BE49-F238E27FC236}">
                <a16:creationId xmlns:a16="http://schemas.microsoft.com/office/drawing/2014/main" id="{165026BD-221B-4FE4-A7EE-47DFFB0F8CE3}"/>
              </a:ext>
            </a:extLst>
          </p:cNvPr>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0BD4CB5-9D47-4064-8D36-8C765D86ED41}"/>
              </a:ext>
            </a:extLst>
          </p:cNvPr>
          <p:cNvSpPr>
            <a:spLocks noGrp="1"/>
          </p:cNvSpPr>
          <p:nvPr>
            <p:ph type="body" idx="1"/>
          </p:nvPr>
        </p:nvSpPr>
        <p:spPr>
          <a:xfrm>
            <a:off x="0" y="0"/>
            <a:ext cx="0" cy="0"/>
          </a:xfrm>
        </p:spPr>
        <p:txBody>
          <a:bodyPr>
            <a:normAutofit fontScale="25000" lnSpcReduction="20000"/>
          </a:bodyPr>
          <a:lstStyle/>
          <a:p>
            <a:r>
              <a:rPr lang="en-US" altLang="en-US"/>
              <a:t>Adult stem cells are found all over your body. Here are a few examples of places in the body with stem cells. </a:t>
            </a:r>
          </a:p>
          <a:p>
            <a:endParaRPr lang="en-US" altLang="en-US"/>
          </a:p>
          <a:p>
            <a:r>
              <a:rPr lang="en-US" altLang="en-US"/>
              <a:t>Who here has been told that brain cells never regenerate? (hands) Whoever told you that was misinformed! Relatively recently scientists discovered that in two specific parts of your brain, neural stem cells divide and differentiate to become neurons and glial cells, which support the growth of neurons. Without neural stem cells in the hippocampus, you would probably not be able to learn or remember.</a:t>
            </a:r>
          </a:p>
          <a:p>
            <a:pPr marL="685800" lvl="1" indent="-228600">
              <a:buFontTx/>
              <a:buAutoNum type="arabicPeriod"/>
            </a:pPr>
            <a:r>
              <a:rPr lang="en-US" altLang="en-US"/>
              <a:t>The top right picture is a cross-section of the rat hippocampus, and neural stem cells are the blue dots, which divide and differentiate to form mature neurons (green) and astrocytes (red). </a:t>
            </a:r>
          </a:p>
          <a:p>
            <a:pPr marL="685800" lvl="1" indent="-228600">
              <a:buFontTx/>
              <a:buAutoNum type="arabicPeriod"/>
            </a:pPr>
            <a:r>
              <a:rPr lang="en-US" altLang="en-US"/>
              <a:t>The bottom right picture is of cultured neural stem cells (just plain blue dots), and derived from those stem cells, neurons (blue dots surrounded by red) and oligodendrocytes (blue dots surrounded by green).</a:t>
            </a:r>
          </a:p>
        </p:txBody>
      </p:sp>
      <p:sp>
        <p:nvSpPr>
          <p:cNvPr id="4" name="Slide Number Placeholder 3">
            <a:extLst>
              <a:ext uri="{FF2B5EF4-FFF2-40B4-BE49-F238E27FC236}">
                <a16:creationId xmlns:a16="http://schemas.microsoft.com/office/drawing/2014/main" id="{F2DD4BCB-36BC-4D48-8186-4D0641BD3D02}"/>
              </a:ext>
            </a:extLst>
          </p:cNvPr>
          <p:cNvSpPr txBox="1">
            <a:spLocks noGrp="1"/>
          </p:cNvSpPr>
          <p:nvPr/>
        </p:nvSpPr>
        <p:spPr>
          <a:xfrm>
            <a:off x="3884613" y="8685213"/>
            <a:ext cx="2971800" cy="457200"/>
          </a:xfrm>
          <a:prstGeom prst="rect">
            <a:avLst/>
          </a:prstGeom>
          <a:noFill/>
        </p:spPr>
        <p:txBody>
          <a:bodyPr anchor="b"/>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a:fld id="{F6A59955-87DD-4FA3-AF37-71EFFDF123C3}" type="slidenum">
              <a:rPr lang="en-US" altLang="en-US" sz="1200">
                <a:latin typeface="Calibri" panose="020F0502020204030204" pitchFamily="34" charset="0"/>
                <a:cs typeface="Arial" panose="020B0604020202020204" pitchFamily="34" charset="0"/>
              </a:rPr>
              <a:pPr algn="r"/>
              <a:t>15</a:t>
            </a:fld>
            <a:endParaRPr lang="en-US" altLang="en-US" sz="1200">
              <a:latin typeface="Calibri" panose="020F050202020403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5A27FDF4-A09C-4D4B-B64C-6FAF5B8802FB}" type="datetimeFigureOut">
              <a:rPr lang="en-US" smtClean="0"/>
              <a:t>3/31/2019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297C20-E9B4-475D-B02B-DB49128B38A6}"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263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A27FDF4-A09C-4D4B-B64C-6FAF5B8802FB}" type="datetimeFigureOut">
              <a:rPr lang="en-US" smtClean="0"/>
              <a:t>3/31/2019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297C20-E9B4-475D-B02B-DB49128B38A6}"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97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A27FDF4-A09C-4D4B-B64C-6FAF5B8802FB}" type="datetimeFigureOut">
              <a:rPr lang="en-US" smtClean="0"/>
              <a:t>3/31/2019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297C20-E9B4-475D-B02B-DB49128B38A6}"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66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A27FDF4-A09C-4D4B-B64C-6FAF5B8802FB}" type="datetimeFigureOut">
              <a:rPr lang="en-US" smtClean="0"/>
              <a:t>3/31/2019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297C20-E9B4-475D-B02B-DB49128B38A6}"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25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A27FDF4-A09C-4D4B-B64C-6FAF5B8802FB}" type="datetimeFigureOut">
              <a:rPr lang="en-US" smtClean="0"/>
              <a:t>3/31/2019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297C20-E9B4-475D-B02B-DB49128B38A6}"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19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A27FDF4-A09C-4D4B-B64C-6FAF5B8802FB}" type="datetimeFigureOut">
              <a:rPr lang="en-US" smtClean="0"/>
              <a:t>3/31/2019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B297C20-E9B4-475D-B02B-DB49128B38A6}"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34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A27FDF4-A09C-4D4B-B64C-6FAF5B8802FB}" type="datetimeFigureOut">
              <a:rPr lang="en-US" smtClean="0"/>
              <a:t>3/31/2019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AB297C20-E9B4-475D-B02B-DB49128B38A6}" type="slidenum">
              <a:rPr lang="en-US" smtClean="0"/>
              <a:t>‹#›</a:t>
            </a:fld>
            <a:endParaRPr lang="en-US"/>
          </a:p>
        </p:txBody>
      </p:sp>
      <p:pic>
        <p:nvPicPr>
          <p:cNvPr id="10"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833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5A27FDF4-A09C-4D4B-B64C-6FAF5B8802FB}" type="datetimeFigureOut">
              <a:rPr lang="en-US" smtClean="0"/>
              <a:t>3/31/2019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AB297C20-E9B4-475D-B02B-DB49128B38A6}" type="slidenum">
              <a:rPr lang="en-US" smtClean="0"/>
              <a:t>‹#›</a:t>
            </a:fld>
            <a:endParaRPr lang="en-US"/>
          </a:p>
        </p:txBody>
      </p:sp>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24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A27FDF4-A09C-4D4B-B64C-6FAF5B8802FB}" type="datetimeFigureOut">
              <a:rPr lang="en-US" smtClean="0"/>
              <a:t>3/31/2019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B297C20-E9B4-475D-B02B-DB49128B38A6}" type="slidenum">
              <a:rPr lang="en-US" smtClean="0"/>
              <a:t>‹#›</a:t>
            </a:fld>
            <a:endParaRPr lang="en-US"/>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99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A27FDF4-A09C-4D4B-B64C-6FAF5B8802FB}" type="datetimeFigureOut">
              <a:rPr lang="en-US" smtClean="0"/>
              <a:t>3/31/2019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B297C20-E9B4-475D-B02B-DB49128B38A6}"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89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A27FDF4-A09C-4D4B-B64C-6FAF5B8802FB}" type="datetimeFigureOut">
              <a:rPr lang="en-US" smtClean="0"/>
              <a:t>3/31/2019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B297C20-E9B4-475D-B02B-DB49128B38A6}"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00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5A27FDF4-A09C-4D4B-B64C-6FAF5B8802FB}" type="datetimeFigureOut">
              <a:rPr lang="en-US" smtClean="0"/>
              <a:t>3/31/2019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anose="020F0502020204030204" pitchFamily="34" charset="0"/>
              </a:defRPr>
            </a:lvl1pPr>
          </a:lstStyle>
          <a:p>
            <a:fld id="{AB297C20-E9B4-475D-B02B-DB49128B38A6}" type="slidenum">
              <a:rPr lang="en-US" smtClean="0"/>
              <a:t>‹#›</a:t>
            </a:fld>
            <a:endParaRPr lang="en-US"/>
          </a:p>
        </p:txBody>
      </p:sp>
    </p:spTree>
    <p:extLst>
      <p:ext uri="{BB962C8B-B14F-4D97-AF65-F5344CB8AC3E}">
        <p14:creationId xmlns:p14="http://schemas.microsoft.com/office/powerpoint/2010/main" val="33036841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3CF9-BA41-479A-86EA-6301F618BDCF}"/>
              </a:ext>
            </a:extLst>
          </p:cNvPr>
          <p:cNvSpPr>
            <a:spLocks noGrp="1"/>
          </p:cNvSpPr>
          <p:nvPr>
            <p:ph type="ctrTitle"/>
          </p:nvPr>
        </p:nvSpPr>
        <p:spPr/>
        <p:txBody>
          <a:bodyPr/>
          <a:lstStyle/>
          <a:p>
            <a:endParaRPr lang="en-US" dirty="0"/>
          </a:p>
        </p:txBody>
      </p:sp>
      <p:pic>
        <p:nvPicPr>
          <p:cNvPr id="4" name="Picture 2" descr="C:\Users\arsil\Desktop\Smartcreative.jpg">
            <a:extLst>
              <a:ext uri="{FF2B5EF4-FFF2-40B4-BE49-F238E27FC236}">
                <a16:creationId xmlns:a16="http://schemas.microsoft.com/office/drawing/2014/main" id="{9E070D06-3FBF-4947-9E5D-527D5E7DA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8DB17DF1-3132-4EC2-9D31-ABB33AB6C028}"/>
              </a:ext>
            </a:extLst>
          </p:cNvPr>
          <p:cNvSpPr>
            <a:spLocks noGrp="1"/>
          </p:cNvSpPr>
          <p:nvPr>
            <p:ph type="subTitle" idx="1"/>
          </p:nvPr>
        </p:nvSpPr>
        <p:spPr>
          <a:xfrm>
            <a:off x="2357021" y="3286957"/>
            <a:ext cx="6858000" cy="1655762"/>
          </a:xfrm>
        </p:spPr>
        <p:txBody>
          <a:bodyPr/>
          <a:lstStyle/>
          <a:p>
            <a:r>
              <a:rPr lang="en-US" dirty="0">
                <a:solidFill>
                  <a:schemeClr val="bg1"/>
                </a:solidFill>
              </a:rPr>
              <a:t>STEM CELL</a:t>
            </a:r>
          </a:p>
          <a:p>
            <a:r>
              <a:rPr lang="en-US" dirty="0">
                <a:solidFill>
                  <a:schemeClr val="bg1"/>
                </a:solidFill>
              </a:rPr>
              <a:t>KULIAH 4</a:t>
            </a:r>
          </a:p>
          <a:p>
            <a:r>
              <a:rPr lang="en-US" dirty="0" err="1">
                <a:solidFill>
                  <a:schemeClr val="bg1"/>
                </a:solidFill>
              </a:rPr>
              <a:t>Sumber</a:t>
            </a:r>
            <a:r>
              <a:rPr lang="en-US" dirty="0">
                <a:solidFill>
                  <a:schemeClr val="bg1"/>
                </a:solidFill>
              </a:rPr>
              <a:t> Stem Cell : Adult Stem Cell</a:t>
            </a:r>
          </a:p>
          <a:p>
            <a:endParaRPr lang="en-US" dirty="0"/>
          </a:p>
        </p:txBody>
      </p:sp>
    </p:spTree>
    <p:extLst>
      <p:ext uri="{BB962C8B-B14F-4D97-AF65-F5344CB8AC3E}">
        <p14:creationId xmlns:p14="http://schemas.microsoft.com/office/powerpoint/2010/main" val="386558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Text Box 5">
            <a:extLst>
              <a:ext uri="{FF2B5EF4-FFF2-40B4-BE49-F238E27FC236}">
                <a16:creationId xmlns:a16="http://schemas.microsoft.com/office/drawing/2014/main" id="{F4B57B9B-AF0A-431F-A435-FD217184F8A5}"/>
              </a:ext>
            </a:extLst>
          </p:cNvPr>
          <p:cNvSpPr txBox="1">
            <a:spLocks noChangeArrowheads="1"/>
          </p:cNvSpPr>
          <p:nvPr/>
        </p:nvSpPr>
        <p:spPr bwMode="auto">
          <a:xfrm>
            <a:off x="2362200" y="304800"/>
            <a:ext cx="35085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b="1" dirty="0" err="1">
                <a:solidFill>
                  <a:srgbClr val="0070C0"/>
                </a:solidFill>
              </a:rPr>
              <a:t>Penyakit</a:t>
            </a:r>
            <a:r>
              <a:rPr lang="en-US" altLang="en-US" sz="4800" b="1" dirty="0">
                <a:solidFill>
                  <a:srgbClr val="0070C0"/>
                </a:solidFill>
              </a:rPr>
              <a:t> </a:t>
            </a:r>
            <a:r>
              <a:rPr lang="en-US" altLang="en-US" sz="4800" b="1" dirty="0" err="1">
                <a:solidFill>
                  <a:srgbClr val="0070C0"/>
                </a:solidFill>
              </a:rPr>
              <a:t>hati</a:t>
            </a:r>
            <a:endParaRPr lang="en-US" altLang="en-US" sz="4800" b="1" dirty="0">
              <a:solidFill>
                <a:srgbClr val="0070C0"/>
              </a:solidFill>
            </a:endParaRPr>
          </a:p>
        </p:txBody>
      </p:sp>
      <p:sp>
        <p:nvSpPr>
          <p:cNvPr id="55302" name="Text Box 6">
            <a:extLst>
              <a:ext uri="{FF2B5EF4-FFF2-40B4-BE49-F238E27FC236}">
                <a16:creationId xmlns:a16="http://schemas.microsoft.com/office/drawing/2014/main" id="{FC9CE458-F12E-4A0A-9690-FD7AED5AA537}"/>
              </a:ext>
            </a:extLst>
          </p:cNvPr>
          <p:cNvSpPr txBox="1">
            <a:spLocks noChangeArrowheads="1"/>
          </p:cNvSpPr>
          <p:nvPr/>
        </p:nvSpPr>
        <p:spPr bwMode="auto">
          <a:xfrm>
            <a:off x="571500" y="1233256"/>
            <a:ext cx="8001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cs typeface="Times New Roman" panose="02020603050405020304" pitchFamily="18" charset="0"/>
              </a:defRPr>
            </a:lvl1pPr>
            <a:lvl2pPr marL="914400" indent="-457200">
              <a:defRPr sz="2400">
                <a:solidFill>
                  <a:schemeClr val="tx1"/>
                </a:solidFill>
                <a:latin typeface="Times New Roman" panose="02020603050405020304" pitchFamily="18" charset="0"/>
                <a:cs typeface="Times New Roman" panose="02020603050405020304" pitchFamily="18" charset="0"/>
              </a:defRPr>
            </a:lvl2pPr>
            <a:lvl3pPr marL="1371600" indent="-457200">
              <a:defRPr sz="2400">
                <a:solidFill>
                  <a:schemeClr val="tx1"/>
                </a:solidFill>
                <a:latin typeface="Times New Roman" panose="02020603050405020304" pitchFamily="18" charset="0"/>
                <a:cs typeface="Times New Roman" panose="02020603050405020304" pitchFamily="18" charset="0"/>
              </a:defRPr>
            </a:lvl3pPr>
            <a:lvl4pPr marL="1828800" indent="-457200">
              <a:defRPr sz="2400">
                <a:solidFill>
                  <a:schemeClr val="tx1"/>
                </a:solidFill>
                <a:latin typeface="Times New Roman" panose="02020603050405020304" pitchFamily="18" charset="0"/>
                <a:cs typeface="Times New Roman" panose="02020603050405020304" pitchFamily="18" charset="0"/>
              </a:defRPr>
            </a:lvl4pPr>
            <a:lvl5pPr marL="2286000" indent="-457200">
              <a:defRPr sz="2400">
                <a:solidFill>
                  <a:schemeClr val="tx1"/>
                </a:solidFill>
                <a:latin typeface="Times New Roman" panose="02020603050405020304" pitchFamily="18" charset="0"/>
                <a:cs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buFontTx/>
              <a:buChar char="•"/>
            </a:pPr>
            <a:r>
              <a:rPr lang="en-US" altLang="en-US" sz="3600" dirty="0">
                <a:latin typeface="Arial" panose="020B0604020202020204" pitchFamily="34" charset="0"/>
              </a:rPr>
              <a:t>Adult bone marrow stem cells </a:t>
            </a:r>
            <a:r>
              <a:rPr lang="en-US" altLang="en-US" sz="3600" dirty="0" err="1">
                <a:latin typeface="Arial" panose="020B0604020202020204" pitchFamily="34" charset="0"/>
              </a:rPr>
              <a:t>diinjeksi</a:t>
            </a:r>
            <a:r>
              <a:rPr lang="en-US" altLang="en-US" sz="3600" dirty="0">
                <a:latin typeface="Arial" panose="020B0604020202020204" pitchFamily="34" charset="0"/>
              </a:rPr>
              <a:t> </a:t>
            </a:r>
            <a:r>
              <a:rPr lang="en-US" altLang="en-US" sz="3600" dirty="0" err="1">
                <a:latin typeface="Arial" panose="020B0604020202020204" pitchFamily="34" charset="0"/>
              </a:rPr>
              <a:t>ke</a:t>
            </a:r>
            <a:r>
              <a:rPr lang="en-US" altLang="en-US" sz="3600" dirty="0">
                <a:latin typeface="Arial" panose="020B0604020202020204" pitchFamily="34" charset="0"/>
              </a:rPr>
              <a:t> </a:t>
            </a:r>
            <a:r>
              <a:rPr lang="en-US" altLang="en-US" sz="3600" dirty="0" err="1">
                <a:latin typeface="Arial" panose="020B0604020202020204" pitchFamily="34" charset="0"/>
              </a:rPr>
              <a:t>jantung</a:t>
            </a:r>
            <a:r>
              <a:rPr lang="en-US" altLang="en-US" sz="3600" dirty="0">
                <a:latin typeface="Arial" panose="020B0604020202020204" pitchFamily="34" charset="0"/>
              </a:rPr>
              <a:t> </a:t>
            </a:r>
            <a:r>
              <a:rPr lang="en-US" altLang="en-US" sz="3600" dirty="0" err="1">
                <a:latin typeface="Arial" panose="020B0604020202020204" pitchFamily="34" charset="0"/>
              </a:rPr>
              <a:t>dipercaya</a:t>
            </a:r>
            <a:r>
              <a:rPr lang="en-US" altLang="en-US" sz="3600" dirty="0">
                <a:latin typeface="Arial" panose="020B0604020202020204" pitchFamily="34" charset="0"/>
              </a:rPr>
              <a:t> </a:t>
            </a:r>
            <a:r>
              <a:rPr lang="en-US" altLang="en-US" sz="3600" dirty="0" err="1">
                <a:latin typeface="Arial" panose="020B0604020202020204" pitchFamily="34" charset="0"/>
              </a:rPr>
              <a:t>dapat</a:t>
            </a:r>
            <a:r>
              <a:rPr lang="en-US" altLang="en-US" sz="3600" dirty="0">
                <a:latin typeface="Arial" panose="020B0604020202020204" pitchFamily="34" charset="0"/>
              </a:rPr>
              <a:t> </a:t>
            </a:r>
            <a:r>
              <a:rPr lang="en-US" altLang="en-US" sz="3600" dirty="0" err="1">
                <a:latin typeface="Arial" panose="020B0604020202020204" pitchFamily="34" charset="0"/>
              </a:rPr>
              <a:t>memperbaiki</a:t>
            </a:r>
            <a:r>
              <a:rPr lang="en-US" altLang="en-US" sz="3600" dirty="0">
                <a:latin typeface="Arial" panose="020B0604020202020204" pitchFamily="34" charset="0"/>
              </a:rPr>
              <a:t> </a:t>
            </a:r>
            <a:r>
              <a:rPr lang="en-US" altLang="en-US" sz="3600" dirty="0" err="1">
                <a:latin typeface="Arial" panose="020B0604020202020204" pitchFamily="34" charset="0"/>
              </a:rPr>
              <a:t>fungsi</a:t>
            </a:r>
            <a:r>
              <a:rPr lang="en-US" altLang="en-US" sz="3600" dirty="0">
                <a:latin typeface="Arial" panose="020B0604020202020204" pitchFamily="34" charset="0"/>
              </a:rPr>
              <a:t> </a:t>
            </a:r>
            <a:r>
              <a:rPr lang="en-US" altLang="en-US" sz="3600" dirty="0" err="1">
                <a:latin typeface="Arial" panose="020B0604020202020204" pitchFamily="34" charset="0"/>
              </a:rPr>
              <a:t>jantung</a:t>
            </a:r>
            <a:r>
              <a:rPr lang="en-US" altLang="en-US" sz="3600" dirty="0">
                <a:latin typeface="Arial" panose="020B0604020202020204" pitchFamily="34" charset="0"/>
              </a:rPr>
              <a:t> pada </a:t>
            </a:r>
            <a:r>
              <a:rPr lang="en-US" altLang="en-US" sz="3600" dirty="0" err="1">
                <a:latin typeface="Arial" panose="020B0604020202020204" pitchFamily="34" charset="0"/>
              </a:rPr>
              <a:t>kasus</a:t>
            </a:r>
            <a:r>
              <a:rPr lang="en-US" altLang="en-US" sz="3600" dirty="0">
                <a:latin typeface="Arial" panose="020B0604020202020204" pitchFamily="34" charset="0"/>
              </a:rPr>
              <a:t> </a:t>
            </a:r>
            <a:r>
              <a:rPr lang="en-US" altLang="en-US" sz="3600" dirty="0" err="1">
                <a:latin typeface="Arial" panose="020B0604020202020204" pitchFamily="34" charset="0"/>
              </a:rPr>
              <a:t>gagal</a:t>
            </a:r>
            <a:r>
              <a:rPr lang="en-US" altLang="en-US" sz="3600" dirty="0">
                <a:latin typeface="Arial" panose="020B0604020202020204" pitchFamily="34" charset="0"/>
              </a:rPr>
              <a:t> </a:t>
            </a:r>
            <a:r>
              <a:rPr lang="en-US" altLang="en-US" sz="3600" dirty="0" err="1">
                <a:latin typeface="Arial" panose="020B0604020202020204" pitchFamily="34" charset="0"/>
              </a:rPr>
              <a:t>jantung</a:t>
            </a:r>
            <a:r>
              <a:rPr lang="en-US" altLang="en-US" sz="3600" dirty="0">
                <a:latin typeface="Arial" panose="020B0604020202020204" pitchFamily="34" charset="0"/>
              </a:rPr>
              <a:t> </a:t>
            </a:r>
            <a:r>
              <a:rPr lang="en-US" altLang="en-US" sz="3600" dirty="0" err="1">
                <a:latin typeface="Arial" panose="020B0604020202020204" pitchFamily="34" charset="0"/>
              </a:rPr>
              <a:t>atau</a:t>
            </a:r>
            <a:r>
              <a:rPr lang="en-US" altLang="en-US" sz="3600" dirty="0">
                <a:latin typeface="Arial" panose="020B0604020202020204" pitchFamily="34" charset="0"/>
              </a:rPr>
              <a:t> </a:t>
            </a:r>
            <a:r>
              <a:rPr lang="en-US" altLang="en-US" sz="3600" dirty="0" err="1">
                <a:latin typeface="Arial" panose="020B0604020202020204" pitchFamily="34" charset="0"/>
              </a:rPr>
              <a:t>serangan</a:t>
            </a:r>
            <a:r>
              <a:rPr lang="en-US" altLang="en-US" sz="3600" dirty="0">
                <a:latin typeface="Arial" panose="020B0604020202020204" pitchFamily="34" charset="0"/>
              </a:rPr>
              <a:t> </a:t>
            </a:r>
            <a:r>
              <a:rPr lang="en-US" altLang="en-US" sz="3600" dirty="0" err="1">
                <a:latin typeface="Arial" panose="020B0604020202020204" pitchFamily="34" charset="0"/>
              </a:rPr>
              <a:t>jantung</a:t>
            </a:r>
            <a:r>
              <a:rPr lang="en-US" altLang="en-US" sz="3600" dirty="0">
                <a:latin typeface="Arial" panose="020B0604020202020204" pitchFamily="34" charset="0"/>
              </a:rPr>
              <a:t>. </a:t>
            </a:r>
          </a:p>
        </p:txBody>
      </p:sp>
      <p:pic>
        <p:nvPicPr>
          <p:cNvPr id="55304" name="Picture 8" descr="http://timewellness.files.wordpress.com/2012/02/chest.jpg?w=360&amp;h=240&amp;crop=1">
            <a:extLst>
              <a:ext uri="{FF2B5EF4-FFF2-40B4-BE49-F238E27FC236}">
                <a16:creationId xmlns:a16="http://schemas.microsoft.com/office/drawing/2014/main" id="{5AC9FBDE-9038-4EC7-8DB8-D19FEDB3D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733800"/>
            <a:ext cx="4495800" cy="299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hecke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Graphic depicting heart muscle repair with adult stem cells">
            <a:extLst>
              <a:ext uri="{FF2B5EF4-FFF2-40B4-BE49-F238E27FC236}">
                <a16:creationId xmlns:a16="http://schemas.microsoft.com/office/drawing/2014/main" id="{DA7A9D09-CB43-4B1D-B774-15236C41F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Text Box 5">
            <a:extLst>
              <a:ext uri="{FF2B5EF4-FFF2-40B4-BE49-F238E27FC236}">
                <a16:creationId xmlns:a16="http://schemas.microsoft.com/office/drawing/2014/main" id="{A6071972-907F-4C27-AB61-D7DD023E99DA}"/>
              </a:ext>
            </a:extLst>
          </p:cNvPr>
          <p:cNvSpPr txBox="1">
            <a:spLocks noChangeArrowheads="1"/>
          </p:cNvSpPr>
          <p:nvPr/>
        </p:nvSpPr>
        <p:spPr bwMode="auto">
          <a:xfrm>
            <a:off x="1295400" y="304800"/>
            <a:ext cx="516981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dirty="0"/>
              <a:t>Leukemia and </a:t>
            </a:r>
            <a:r>
              <a:rPr lang="en-US" altLang="en-US" sz="4400" b="1" dirty="0" err="1"/>
              <a:t>Kancer</a:t>
            </a:r>
            <a:endParaRPr lang="en-US" altLang="en-US" sz="4400" b="1" dirty="0"/>
          </a:p>
        </p:txBody>
      </p:sp>
      <p:sp>
        <p:nvSpPr>
          <p:cNvPr id="57350" name="Text Box 6">
            <a:extLst>
              <a:ext uri="{FF2B5EF4-FFF2-40B4-BE49-F238E27FC236}">
                <a16:creationId xmlns:a16="http://schemas.microsoft.com/office/drawing/2014/main" id="{389F0A7D-E5C9-4F65-9FD9-D6044AC3E68C}"/>
              </a:ext>
            </a:extLst>
          </p:cNvPr>
          <p:cNvSpPr txBox="1">
            <a:spLocks noChangeArrowheads="1"/>
          </p:cNvSpPr>
          <p:nvPr/>
        </p:nvSpPr>
        <p:spPr bwMode="auto">
          <a:xfrm>
            <a:off x="518318" y="1071027"/>
            <a:ext cx="808414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cs typeface="Times New Roman" panose="02020603050405020304" pitchFamily="18" charset="0"/>
              </a:defRPr>
            </a:lvl1pPr>
            <a:lvl2pPr marL="914400" indent="-457200">
              <a:defRPr sz="2400">
                <a:solidFill>
                  <a:schemeClr val="tx1"/>
                </a:solidFill>
                <a:latin typeface="Times New Roman" panose="02020603050405020304" pitchFamily="18" charset="0"/>
                <a:cs typeface="Times New Roman" panose="02020603050405020304" pitchFamily="18" charset="0"/>
              </a:defRPr>
            </a:lvl2pPr>
            <a:lvl3pPr marL="1371600" indent="-457200">
              <a:defRPr sz="2400">
                <a:solidFill>
                  <a:schemeClr val="tx1"/>
                </a:solidFill>
                <a:latin typeface="Times New Roman" panose="02020603050405020304" pitchFamily="18" charset="0"/>
                <a:cs typeface="Times New Roman" panose="02020603050405020304" pitchFamily="18" charset="0"/>
              </a:defRPr>
            </a:lvl3pPr>
            <a:lvl4pPr marL="1828800" indent="-457200">
              <a:defRPr sz="2400">
                <a:solidFill>
                  <a:schemeClr val="tx1"/>
                </a:solidFill>
                <a:latin typeface="Times New Roman" panose="02020603050405020304" pitchFamily="18" charset="0"/>
                <a:cs typeface="Times New Roman" panose="02020603050405020304" pitchFamily="18" charset="0"/>
              </a:defRPr>
            </a:lvl4pPr>
            <a:lvl5pPr marL="2286000" indent="-457200">
              <a:defRPr sz="2400">
                <a:solidFill>
                  <a:schemeClr val="tx1"/>
                </a:solidFill>
                <a:latin typeface="Times New Roman" panose="02020603050405020304" pitchFamily="18" charset="0"/>
                <a:cs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buFontTx/>
              <a:buChar char="•"/>
            </a:pPr>
            <a:r>
              <a:rPr lang="en-US" altLang="en-US" sz="3200" dirty="0" err="1">
                <a:latin typeface="Arial" panose="020B0604020202020204" pitchFamily="34" charset="0"/>
              </a:rPr>
              <a:t>Pasien</a:t>
            </a:r>
            <a:r>
              <a:rPr lang="en-US" altLang="en-US" sz="3200" dirty="0">
                <a:latin typeface="Arial" panose="020B0604020202020204" pitchFamily="34" charset="0"/>
              </a:rPr>
              <a:t> leukemia </a:t>
            </a:r>
            <a:r>
              <a:rPr lang="en-US" altLang="en-US" sz="3200" dirty="0" err="1">
                <a:latin typeface="Arial" panose="020B0604020202020204" pitchFamily="34" charset="0"/>
              </a:rPr>
              <a:t>diobati</a:t>
            </a:r>
            <a:r>
              <a:rPr lang="en-US" altLang="en-US" sz="3200" dirty="0">
                <a:latin typeface="Arial" panose="020B0604020202020204" pitchFamily="34" charset="0"/>
              </a:rPr>
              <a:t> </a:t>
            </a:r>
            <a:r>
              <a:rPr lang="en-US" altLang="en-US" sz="3200" dirty="0" err="1">
                <a:latin typeface="Arial" panose="020B0604020202020204" pitchFamily="34" charset="0"/>
              </a:rPr>
              <a:t>dengan</a:t>
            </a:r>
            <a:r>
              <a:rPr lang="en-US" altLang="en-US" sz="3200" dirty="0">
                <a:latin typeface="Arial" panose="020B0604020202020204" pitchFamily="34" charset="0"/>
              </a:rPr>
              <a:t> stem cell </a:t>
            </a:r>
            <a:r>
              <a:rPr lang="en-US" altLang="en-US" sz="3200" dirty="0" err="1">
                <a:latin typeface="Arial" panose="020B0604020202020204" pitchFamily="34" charset="0"/>
              </a:rPr>
              <a:t>terlihat</a:t>
            </a:r>
            <a:r>
              <a:rPr lang="en-US" altLang="en-US" sz="3200" dirty="0">
                <a:latin typeface="Arial" panose="020B0604020202020204" pitchFamily="34" charset="0"/>
              </a:rPr>
              <a:t> </a:t>
            </a:r>
            <a:r>
              <a:rPr lang="en-US" altLang="en-US" sz="3200" dirty="0" err="1">
                <a:latin typeface="Arial" panose="020B0604020202020204" pitchFamily="34" charset="0"/>
              </a:rPr>
              <a:t>sembuh</a:t>
            </a:r>
            <a:r>
              <a:rPr lang="en-US" altLang="en-US" sz="3200" dirty="0">
                <a:latin typeface="Arial" panose="020B0604020202020204" pitchFamily="34" charset="0"/>
              </a:rPr>
              <a:t> </a:t>
            </a:r>
            <a:r>
              <a:rPr lang="en-US" altLang="en-US" sz="3200" dirty="0" err="1">
                <a:latin typeface="Arial" panose="020B0604020202020204" pitchFamily="34" charset="0"/>
              </a:rPr>
              <a:t>dari</a:t>
            </a:r>
            <a:r>
              <a:rPr lang="en-US" altLang="en-US" sz="3200" dirty="0">
                <a:latin typeface="Arial" panose="020B0604020202020204" pitchFamily="34" charset="0"/>
              </a:rPr>
              <a:t> </a:t>
            </a:r>
            <a:r>
              <a:rPr lang="en-US" altLang="en-US" sz="3200" dirty="0" err="1">
                <a:latin typeface="Arial" panose="020B0604020202020204" pitchFamily="34" charset="0"/>
              </a:rPr>
              <a:t>penyakit</a:t>
            </a:r>
            <a:r>
              <a:rPr lang="en-US" altLang="en-US" sz="3200" dirty="0">
                <a:latin typeface="Arial" panose="020B0604020202020204" pitchFamily="34" charset="0"/>
              </a:rPr>
              <a:t> </a:t>
            </a:r>
            <a:r>
              <a:rPr lang="en-US" altLang="en-US" sz="3200" dirty="0" err="1">
                <a:latin typeface="Arial" panose="020B0604020202020204" pitchFamily="34" charset="0"/>
              </a:rPr>
              <a:t>tersebut</a:t>
            </a:r>
            <a:r>
              <a:rPr lang="en-US" altLang="en-US" sz="3200" dirty="0">
                <a:latin typeface="Arial" panose="020B0604020202020204" pitchFamily="34" charset="0"/>
              </a:rPr>
              <a:t>. </a:t>
            </a:r>
          </a:p>
          <a:p>
            <a:pPr>
              <a:buFontTx/>
              <a:buChar char="•"/>
            </a:pPr>
            <a:r>
              <a:rPr lang="en-US" altLang="en-US" sz="3200" dirty="0" err="1">
                <a:latin typeface="Arial" panose="020B0604020202020204" pitchFamily="34" charset="0"/>
              </a:rPr>
              <a:t>Injeksi</a:t>
            </a:r>
            <a:r>
              <a:rPr lang="en-US" altLang="en-US" sz="3200" dirty="0">
                <a:latin typeface="Arial" panose="020B0604020202020204" pitchFamily="34" charset="0"/>
              </a:rPr>
              <a:t> stem cell juga </a:t>
            </a:r>
            <a:r>
              <a:rPr lang="en-US" altLang="en-US" sz="3200" dirty="0" err="1">
                <a:latin typeface="Arial" panose="020B0604020202020204" pitchFamily="34" charset="0"/>
              </a:rPr>
              <a:t>mengurangi</a:t>
            </a:r>
            <a:r>
              <a:rPr lang="en-US" altLang="en-US" sz="3200" dirty="0">
                <a:latin typeface="Arial" panose="020B0604020202020204" pitchFamily="34" charset="0"/>
              </a:rPr>
              <a:t> </a:t>
            </a:r>
            <a:r>
              <a:rPr lang="en-US" altLang="en-US" sz="3200" dirty="0" err="1">
                <a:latin typeface="Arial" panose="020B0604020202020204" pitchFamily="34" charset="0"/>
              </a:rPr>
              <a:t>kanker</a:t>
            </a:r>
            <a:r>
              <a:rPr lang="en-US" altLang="en-US" sz="3200" dirty="0">
                <a:latin typeface="Arial" panose="020B0604020202020204" pitchFamily="34" charset="0"/>
              </a:rPr>
              <a:t> pancreas pada </a:t>
            </a:r>
            <a:r>
              <a:rPr lang="en-US" altLang="en-US" sz="3200" dirty="0" err="1">
                <a:latin typeface="Arial" panose="020B0604020202020204" pitchFamily="34" charset="0"/>
              </a:rPr>
              <a:t>beberapa</a:t>
            </a:r>
            <a:r>
              <a:rPr lang="en-US" altLang="en-US" sz="3200" dirty="0">
                <a:latin typeface="Arial" panose="020B0604020202020204" pitchFamily="34" charset="0"/>
              </a:rPr>
              <a:t> </a:t>
            </a:r>
            <a:r>
              <a:rPr lang="en-US" altLang="en-US" sz="3200" dirty="0" err="1">
                <a:latin typeface="Arial" panose="020B0604020202020204" pitchFamily="34" charset="0"/>
              </a:rPr>
              <a:t>pasien</a:t>
            </a:r>
            <a:r>
              <a:rPr lang="en-US" altLang="en-US" sz="3200" dirty="0">
                <a:latin typeface="Arial" panose="020B0604020202020204" pitchFamily="34" charset="0"/>
              </a:rPr>
              <a:t>..</a:t>
            </a:r>
          </a:p>
        </p:txBody>
      </p:sp>
      <p:pic>
        <p:nvPicPr>
          <p:cNvPr id="57351" name="Picture 7" descr="http://funnycrave.frsucrave.netdna-cdn.com/wp-content/uploads/2011/09/DD-leukemia-9-20-2011.jpg">
            <a:extLst>
              <a:ext uri="{FF2B5EF4-FFF2-40B4-BE49-F238E27FC236}">
                <a16:creationId xmlns:a16="http://schemas.microsoft.com/office/drawing/2014/main" id="{E3061663-9812-420F-90B0-F4F17E536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962" y="3715305"/>
            <a:ext cx="2109788" cy="2530475"/>
          </a:xfrm>
          <a:prstGeom prst="rect">
            <a:avLst/>
          </a:prstGeom>
          <a:noFill/>
          <a:extLst>
            <a:ext uri="{909E8E84-426E-40DD-AFC4-6F175D3DCCD1}">
              <a14:hiddenFill xmlns:a14="http://schemas.microsoft.com/office/drawing/2010/main">
                <a:solidFill>
                  <a:srgbClr val="FFFFFF"/>
                </a:solidFill>
              </a14:hiddenFill>
            </a:ext>
          </a:extLst>
        </p:spPr>
      </p:pic>
      <p:sp>
        <p:nvSpPr>
          <p:cNvPr id="57352" name="Text Box 8">
            <a:extLst>
              <a:ext uri="{FF2B5EF4-FFF2-40B4-BE49-F238E27FC236}">
                <a16:creationId xmlns:a16="http://schemas.microsoft.com/office/drawing/2014/main" id="{487AC4F3-932D-4F1A-A592-C80C92F2CF71}"/>
              </a:ext>
            </a:extLst>
          </p:cNvPr>
          <p:cNvSpPr txBox="1">
            <a:spLocks noChangeArrowheads="1"/>
          </p:cNvSpPr>
          <p:nvPr/>
        </p:nvSpPr>
        <p:spPr bwMode="auto">
          <a:xfrm>
            <a:off x="2798686" y="6335513"/>
            <a:ext cx="29036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err="1"/>
              <a:t>Proliferasi</a:t>
            </a:r>
            <a:r>
              <a:rPr lang="en-US" altLang="en-US" sz="2000" b="1" dirty="0"/>
              <a:t> </a:t>
            </a:r>
            <a:r>
              <a:rPr lang="en-US" altLang="en-US" sz="2000" b="1" dirty="0" err="1"/>
              <a:t>sel</a:t>
            </a:r>
            <a:r>
              <a:rPr lang="en-US" altLang="en-US" sz="2000" b="1" dirty="0"/>
              <a:t> </a:t>
            </a:r>
            <a:r>
              <a:rPr lang="en-US" altLang="en-US" sz="2000" b="1" dirty="0" err="1"/>
              <a:t>darah</a:t>
            </a:r>
            <a:r>
              <a:rPr lang="en-US" altLang="en-US" sz="2000" b="1" dirty="0"/>
              <a:t> </a:t>
            </a:r>
            <a:r>
              <a:rPr lang="en-US" altLang="en-US" sz="2000" b="1" dirty="0" err="1"/>
              <a:t>putih</a:t>
            </a:r>
            <a:endParaRPr lang="en-US" altLang="en-US" sz="2000" b="1" dirty="0"/>
          </a:p>
        </p:txBody>
      </p:sp>
    </p:spTree>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Text Box 5">
            <a:extLst>
              <a:ext uri="{FF2B5EF4-FFF2-40B4-BE49-F238E27FC236}">
                <a16:creationId xmlns:a16="http://schemas.microsoft.com/office/drawing/2014/main" id="{A36DA549-EB62-40EC-BFAA-A390AAD4897D}"/>
              </a:ext>
            </a:extLst>
          </p:cNvPr>
          <p:cNvSpPr txBox="1">
            <a:spLocks noChangeArrowheads="1"/>
          </p:cNvSpPr>
          <p:nvPr/>
        </p:nvSpPr>
        <p:spPr bwMode="auto">
          <a:xfrm>
            <a:off x="1371600" y="304800"/>
            <a:ext cx="55734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b="1" dirty="0">
                <a:solidFill>
                  <a:srgbClr val="0070C0"/>
                </a:solidFill>
              </a:rPr>
              <a:t>Rheumatoid Arthritis</a:t>
            </a:r>
          </a:p>
        </p:txBody>
      </p:sp>
      <p:sp>
        <p:nvSpPr>
          <p:cNvPr id="58374" name="Text Box 6">
            <a:extLst>
              <a:ext uri="{FF2B5EF4-FFF2-40B4-BE49-F238E27FC236}">
                <a16:creationId xmlns:a16="http://schemas.microsoft.com/office/drawing/2014/main" id="{9C9840D5-EC08-4052-BC07-93806DC28CF3}"/>
              </a:ext>
            </a:extLst>
          </p:cNvPr>
          <p:cNvSpPr txBox="1">
            <a:spLocks noChangeArrowheads="1"/>
          </p:cNvSpPr>
          <p:nvPr/>
        </p:nvSpPr>
        <p:spPr bwMode="auto">
          <a:xfrm>
            <a:off x="571499" y="1128713"/>
            <a:ext cx="821739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cs typeface="Times New Roman" panose="02020603050405020304" pitchFamily="18" charset="0"/>
              </a:defRPr>
            </a:lvl1pPr>
            <a:lvl2pPr marL="914400" indent="-457200">
              <a:defRPr sz="2400">
                <a:solidFill>
                  <a:schemeClr val="tx1"/>
                </a:solidFill>
                <a:latin typeface="Times New Roman" panose="02020603050405020304" pitchFamily="18" charset="0"/>
                <a:cs typeface="Times New Roman" panose="02020603050405020304" pitchFamily="18" charset="0"/>
              </a:defRPr>
            </a:lvl2pPr>
            <a:lvl3pPr marL="1371600" indent="-457200">
              <a:defRPr sz="2400">
                <a:solidFill>
                  <a:schemeClr val="tx1"/>
                </a:solidFill>
                <a:latin typeface="Times New Roman" panose="02020603050405020304" pitchFamily="18" charset="0"/>
                <a:cs typeface="Times New Roman" panose="02020603050405020304" pitchFamily="18" charset="0"/>
              </a:defRPr>
            </a:lvl3pPr>
            <a:lvl4pPr marL="1828800" indent="-457200">
              <a:defRPr sz="2400">
                <a:solidFill>
                  <a:schemeClr val="tx1"/>
                </a:solidFill>
                <a:latin typeface="Times New Roman" panose="02020603050405020304" pitchFamily="18" charset="0"/>
                <a:cs typeface="Times New Roman" panose="02020603050405020304" pitchFamily="18" charset="0"/>
              </a:defRPr>
            </a:lvl4pPr>
            <a:lvl5pPr marL="2286000" indent="-457200">
              <a:defRPr sz="2400">
                <a:solidFill>
                  <a:schemeClr val="tx1"/>
                </a:solidFill>
                <a:latin typeface="Times New Roman" panose="02020603050405020304" pitchFamily="18" charset="0"/>
                <a:cs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buFontTx/>
              <a:buChar char="•"/>
            </a:pPr>
            <a:r>
              <a:rPr lang="en-US" altLang="en-US" sz="3600" dirty="0">
                <a:latin typeface="Arial" panose="020B0604020202020204" pitchFamily="34" charset="0"/>
              </a:rPr>
              <a:t>Adult Stem Cells </a:t>
            </a:r>
            <a:r>
              <a:rPr lang="en-US" altLang="en-US" sz="3600" dirty="0" err="1">
                <a:latin typeface="Arial" panose="020B0604020202020204" pitchFamily="34" charset="0"/>
              </a:rPr>
              <a:t>dapat</a:t>
            </a:r>
            <a:r>
              <a:rPr lang="en-US" altLang="en-US" sz="3600" dirty="0">
                <a:latin typeface="Arial" panose="020B0604020202020204" pitchFamily="34" charset="0"/>
              </a:rPr>
              <a:t> </a:t>
            </a:r>
            <a:r>
              <a:rPr lang="en-US" altLang="en-US" sz="3600" dirty="0" err="1">
                <a:latin typeface="Arial" panose="020B0604020202020204" pitchFamily="34" charset="0"/>
              </a:rPr>
              <a:t>memperbaiki</a:t>
            </a:r>
            <a:r>
              <a:rPr lang="en-US" altLang="en-US" sz="3600" dirty="0">
                <a:latin typeface="Arial" panose="020B0604020202020204" pitchFamily="34" charset="0"/>
              </a:rPr>
              <a:t> cartilage</a:t>
            </a:r>
          </a:p>
        </p:txBody>
      </p:sp>
      <p:pic>
        <p:nvPicPr>
          <p:cNvPr id="58375" name="Picture 7" descr="http://upload.wikimedia.org/wikipedia/commons/thumb/3/3e/RheumatoideArthritisAP.jpg/220px-RheumatoideArthritisAP.jpg">
            <a:extLst>
              <a:ext uri="{FF2B5EF4-FFF2-40B4-BE49-F238E27FC236}">
                <a16:creationId xmlns:a16="http://schemas.microsoft.com/office/drawing/2014/main" id="{E03666CA-7A4D-487D-8326-44892802C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686050"/>
            <a:ext cx="2514600" cy="4171950"/>
          </a:xfrm>
          <a:prstGeom prst="rect">
            <a:avLst/>
          </a:prstGeom>
          <a:noFill/>
          <a:extLst>
            <a:ext uri="{909E8E84-426E-40DD-AFC4-6F175D3DCCD1}">
              <a14:hiddenFill xmlns:a14="http://schemas.microsoft.com/office/drawing/2010/main">
                <a:solidFill>
                  <a:srgbClr val="FFFFFF"/>
                </a:solidFill>
              </a14:hiddenFill>
            </a:ext>
          </a:extLst>
        </p:spPr>
      </p:pic>
      <p:sp>
        <p:nvSpPr>
          <p:cNvPr id="58376" name="Rectangle 8">
            <a:extLst>
              <a:ext uri="{FF2B5EF4-FFF2-40B4-BE49-F238E27FC236}">
                <a16:creationId xmlns:a16="http://schemas.microsoft.com/office/drawing/2014/main" id="{3522B719-71A2-498B-A503-1B456EF5D3C7}"/>
              </a:ext>
            </a:extLst>
          </p:cNvPr>
          <p:cNvSpPr>
            <a:spLocks noChangeArrowheads="1"/>
          </p:cNvSpPr>
          <p:nvPr/>
        </p:nvSpPr>
        <p:spPr bwMode="auto">
          <a:xfrm>
            <a:off x="5029200" y="2667000"/>
            <a:ext cx="762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 Box 5">
            <a:extLst>
              <a:ext uri="{FF2B5EF4-FFF2-40B4-BE49-F238E27FC236}">
                <a16:creationId xmlns:a16="http://schemas.microsoft.com/office/drawing/2014/main" id="{AC37583B-39B3-4083-B02A-611439A2BC7F}"/>
              </a:ext>
            </a:extLst>
          </p:cNvPr>
          <p:cNvSpPr txBox="1">
            <a:spLocks noChangeArrowheads="1"/>
          </p:cNvSpPr>
          <p:nvPr/>
        </p:nvSpPr>
        <p:spPr bwMode="auto">
          <a:xfrm>
            <a:off x="1676400" y="304800"/>
            <a:ext cx="41099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b="1" dirty="0"/>
              <a:t>Diabetes </a:t>
            </a:r>
            <a:r>
              <a:rPr lang="en-US" altLang="en-US" sz="4800" b="1" dirty="0" err="1"/>
              <a:t>Tipe</a:t>
            </a:r>
            <a:r>
              <a:rPr lang="en-US" altLang="en-US" sz="4800" b="1" dirty="0"/>
              <a:t> 1</a:t>
            </a:r>
          </a:p>
        </p:txBody>
      </p:sp>
      <p:sp>
        <p:nvSpPr>
          <p:cNvPr id="59398" name="Text Box 6">
            <a:extLst>
              <a:ext uri="{FF2B5EF4-FFF2-40B4-BE49-F238E27FC236}">
                <a16:creationId xmlns:a16="http://schemas.microsoft.com/office/drawing/2014/main" id="{4F30E89A-263D-41CA-BC88-C2AA01AB7E1E}"/>
              </a:ext>
            </a:extLst>
          </p:cNvPr>
          <p:cNvSpPr txBox="1">
            <a:spLocks noChangeArrowheads="1"/>
          </p:cNvSpPr>
          <p:nvPr/>
        </p:nvSpPr>
        <p:spPr bwMode="auto">
          <a:xfrm>
            <a:off x="571500" y="1135797"/>
            <a:ext cx="8001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cs typeface="Times New Roman" panose="02020603050405020304" pitchFamily="18" charset="0"/>
              </a:defRPr>
            </a:lvl1pPr>
            <a:lvl2pPr marL="914400" indent="-457200">
              <a:defRPr sz="2400">
                <a:solidFill>
                  <a:schemeClr val="tx1"/>
                </a:solidFill>
                <a:latin typeface="Times New Roman" panose="02020603050405020304" pitchFamily="18" charset="0"/>
                <a:cs typeface="Times New Roman" panose="02020603050405020304" pitchFamily="18" charset="0"/>
              </a:defRPr>
            </a:lvl2pPr>
            <a:lvl3pPr marL="1371600" indent="-457200">
              <a:defRPr sz="2400">
                <a:solidFill>
                  <a:schemeClr val="tx1"/>
                </a:solidFill>
                <a:latin typeface="Times New Roman" panose="02020603050405020304" pitchFamily="18" charset="0"/>
                <a:cs typeface="Times New Roman" panose="02020603050405020304" pitchFamily="18" charset="0"/>
              </a:defRPr>
            </a:lvl3pPr>
            <a:lvl4pPr marL="1828800" indent="-457200">
              <a:defRPr sz="2400">
                <a:solidFill>
                  <a:schemeClr val="tx1"/>
                </a:solidFill>
                <a:latin typeface="Times New Roman" panose="02020603050405020304" pitchFamily="18" charset="0"/>
                <a:cs typeface="Times New Roman" panose="02020603050405020304" pitchFamily="18" charset="0"/>
              </a:defRPr>
            </a:lvl4pPr>
            <a:lvl5pPr marL="2286000" indent="-457200">
              <a:defRPr sz="2400">
                <a:solidFill>
                  <a:schemeClr val="tx1"/>
                </a:solidFill>
                <a:latin typeface="Times New Roman" panose="02020603050405020304" pitchFamily="18" charset="0"/>
                <a:cs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buFontTx/>
              <a:buChar char="•"/>
            </a:pPr>
            <a:r>
              <a:rPr lang="en-US" altLang="en-US" sz="3600" dirty="0" err="1">
                <a:latin typeface="Arial" panose="020B0604020202020204" pitchFamily="34" charset="0"/>
              </a:rPr>
              <a:t>Sel</a:t>
            </a:r>
            <a:r>
              <a:rPr lang="en-US" altLang="en-US" sz="3600" dirty="0">
                <a:latin typeface="Arial" panose="020B0604020202020204" pitchFamily="34" charset="0"/>
              </a:rPr>
              <a:t> pancreas </a:t>
            </a:r>
            <a:r>
              <a:rPr lang="en-US" altLang="en-US" sz="3600" dirty="0" err="1">
                <a:latin typeface="Arial" panose="020B0604020202020204" pitchFamily="34" charset="0"/>
              </a:rPr>
              <a:t>tidak</a:t>
            </a:r>
            <a:r>
              <a:rPr lang="en-US" altLang="en-US" sz="3600" dirty="0">
                <a:latin typeface="Arial" panose="020B0604020202020204" pitchFamily="34" charset="0"/>
              </a:rPr>
              <a:t> </a:t>
            </a:r>
            <a:r>
              <a:rPr lang="en-US" altLang="en-US" sz="3600" dirty="0" err="1">
                <a:latin typeface="Arial" panose="020B0604020202020204" pitchFamily="34" charset="0"/>
              </a:rPr>
              <a:t>dapat</a:t>
            </a:r>
            <a:r>
              <a:rPr lang="en-US" altLang="en-US" sz="3600" dirty="0">
                <a:latin typeface="Arial" panose="020B0604020202020204" pitchFamily="34" charset="0"/>
              </a:rPr>
              <a:t> </a:t>
            </a:r>
            <a:r>
              <a:rPr lang="en-US" altLang="en-US" sz="3600" dirty="0" err="1">
                <a:latin typeface="Arial" panose="020B0604020202020204" pitchFamily="34" charset="0"/>
              </a:rPr>
              <a:t>memproduksi</a:t>
            </a:r>
            <a:r>
              <a:rPr lang="en-US" altLang="en-US" sz="3600" dirty="0">
                <a:latin typeface="Arial" panose="020B0604020202020204" pitchFamily="34" charset="0"/>
              </a:rPr>
              <a:t> insulin. </a:t>
            </a:r>
          </a:p>
          <a:p>
            <a:pPr>
              <a:buFontTx/>
              <a:buChar char="•"/>
            </a:pPr>
            <a:r>
              <a:rPr lang="en-US" altLang="en-US" sz="3600" dirty="0">
                <a:latin typeface="Arial" panose="020B0604020202020204" pitchFamily="34" charset="0"/>
              </a:rPr>
              <a:t>Embryonic Stems Cells </a:t>
            </a:r>
            <a:r>
              <a:rPr lang="en-US" altLang="en-US" sz="3600" dirty="0" err="1">
                <a:latin typeface="Arial" panose="020B0604020202020204" pitchFamily="34" charset="0"/>
              </a:rPr>
              <a:t>dapat</a:t>
            </a:r>
            <a:r>
              <a:rPr lang="en-US" altLang="en-US" sz="3600" dirty="0">
                <a:latin typeface="Arial" panose="020B0604020202020204" pitchFamily="34" charset="0"/>
              </a:rPr>
              <a:t> </a:t>
            </a:r>
            <a:r>
              <a:rPr lang="en-US" altLang="en-US" sz="3600" dirty="0" err="1">
                <a:latin typeface="Arial" panose="020B0604020202020204" pitchFamily="34" charset="0"/>
              </a:rPr>
              <a:t>membuat</a:t>
            </a:r>
            <a:r>
              <a:rPr lang="en-US" altLang="en-US" sz="3600" dirty="0">
                <a:latin typeface="Arial" panose="020B0604020202020204" pitchFamily="34" charset="0"/>
              </a:rPr>
              <a:t> </a:t>
            </a:r>
            <a:r>
              <a:rPr lang="en-US" altLang="en-US" sz="3600" dirty="0" err="1">
                <a:latin typeface="Arial" panose="020B0604020202020204" pitchFamily="34" charset="0"/>
              </a:rPr>
              <a:t>sel</a:t>
            </a:r>
            <a:r>
              <a:rPr lang="en-US" altLang="en-US" sz="3600" dirty="0">
                <a:latin typeface="Arial" panose="020B0604020202020204" pitchFamily="34" charset="0"/>
              </a:rPr>
              <a:t> islet </a:t>
            </a:r>
            <a:r>
              <a:rPr lang="en-US" altLang="en-US" sz="3600" dirty="0" err="1">
                <a:latin typeface="Arial" panose="020B0604020202020204" pitchFamily="34" charset="0"/>
              </a:rPr>
              <a:t>pankreas</a:t>
            </a:r>
            <a:r>
              <a:rPr lang="en-US" altLang="en-US" sz="3600" dirty="0">
                <a:latin typeface="Arial" panose="020B0604020202020204" pitchFamily="34" charset="0"/>
              </a:rPr>
              <a:t> </a:t>
            </a:r>
            <a:r>
              <a:rPr lang="en-US" altLang="en-US" sz="3600" dirty="0" err="1">
                <a:latin typeface="Arial" panose="020B0604020202020204" pitchFamily="34" charset="0"/>
              </a:rPr>
              <a:t>untuk</a:t>
            </a:r>
            <a:r>
              <a:rPr lang="en-US" altLang="en-US" sz="3600" dirty="0">
                <a:latin typeface="Arial" panose="020B0604020202020204" pitchFamily="34" charset="0"/>
              </a:rPr>
              <a:t> </a:t>
            </a:r>
            <a:r>
              <a:rPr lang="en-US" altLang="en-US" sz="3600" dirty="0" err="1">
                <a:latin typeface="Arial" panose="020B0604020202020204" pitchFamily="34" charset="0"/>
              </a:rPr>
              <a:t>menghasilkan</a:t>
            </a:r>
            <a:r>
              <a:rPr lang="en-US" altLang="en-US" sz="3600" dirty="0">
                <a:latin typeface="Arial" panose="020B0604020202020204" pitchFamily="34" charset="0"/>
              </a:rPr>
              <a:t> insulin. </a:t>
            </a:r>
          </a:p>
        </p:txBody>
      </p:sp>
      <p:pic>
        <p:nvPicPr>
          <p:cNvPr id="59399" name="Picture 7" descr="http://www.stemcellmx.com/wp-content/uploads/2011/10/20110510-Website-Cells1-300x225.jpg">
            <a:extLst>
              <a:ext uri="{FF2B5EF4-FFF2-40B4-BE49-F238E27FC236}">
                <a16:creationId xmlns:a16="http://schemas.microsoft.com/office/drawing/2014/main" id="{74A008FE-03D1-42DC-88E7-8BCCC6CD5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114800"/>
            <a:ext cx="3429000"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hecke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769F-295A-4BA5-996A-185F8F59DADA}"/>
              </a:ext>
            </a:extLst>
          </p:cNvPr>
          <p:cNvSpPr>
            <a:spLocks noGrp="1"/>
          </p:cNvSpPr>
          <p:nvPr>
            <p:ph type="title" idx="4294967295"/>
          </p:nvPr>
        </p:nvSpPr>
        <p:spPr>
          <a:xfrm>
            <a:off x="0" y="-76200"/>
            <a:ext cx="8229600" cy="1143000"/>
          </a:xfrm>
        </p:spPr>
        <p:txBody>
          <a:bodyPr>
            <a:normAutofit/>
          </a:bodyPr>
          <a:lstStyle/>
          <a:p>
            <a:r>
              <a:rPr lang="en-US" altLang="en-US" dirty="0">
                <a:solidFill>
                  <a:srgbClr val="0070C0"/>
                </a:solidFill>
                <a:latin typeface="Arial" panose="020B0604020202020204" pitchFamily="34" charset="0"/>
              </a:rPr>
              <a:t>Stem cells pada </a:t>
            </a:r>
            <a:r>
              <a:rPr lang="en-US" altLang="en-US" dirty="0" err="1">
                <a:solidFill>
                  <a:srgbClr val="0070C0"/>
                </a:solidFill>
                <a:latin typeface="Arial" panose="020B0604020202020204" pitchFamily="34" charset="0"/>
              </a:rPr>
              <a:t>otak</a:t>
            </a:r>
            <a:r>
              <a:rPr lang="en-US" altLang="en-US" dirty="0">
                <a:solidFill>
                  <a:srgbClr val="0070C0"/>
                </a:solidFill>
                <a:latin typeface="Arial" panose="020B0604020202020204" pitchFamily="34" charset="0"/>
              </a:rPr>
              <a:t> </a:t>
            </a:r>
            <a:r>
              <a:rPr lang="en-US" altLang="en-US" dirty="0" err="1">
                <a:solidFill>
                  <a:srgbClr val="0070C0"/>
                </a:solidFill>
                <a:latin typeface="Arial" panose="020B0604020202020204" pitchFamily="34" charset="0"/>
              </a:rPr>
              <a:t>dewasa</a:t>
            </a:r>
            <a:r>
              <a:rPr lang="en-US" altLang="en-US" dirty="0">
                <a:solidFill>
                  <a:srgbClr val="0070C0"/>
                </a:solidFill>
                <a:latin typeface="Arial" panose="020B0604020202020204" pitchFamily="34" charset="0"/>
              </a:rPr>
              <a:t>:</a:t>
            </a:r>
            <a:endParaRPr lang="en-US" altLang="en-US" sz="3600" dirty="0">
              <a:solidFill>
                <a:srgbClr val="0070C0"/>
              </a:solidFill>
              <a:latin typeface="Arial" panose="020B0604020202020204" pitchFamily="34" charset="0"/>
            </a:endParaRPr>
          </a:p>
        </p:txBody>
      </p:sp>
      <p:pic>
        <p:nvPicPr>
          <p:cNvPr id="89091" name="Picture 6" descr="hippocampus_nscsblue_neuronsgreen_astrocytesred.jpg">
            <a:extLst>
              <a:ext uri="{FF2B5EF4-FFF2-40B4-BE49-F238E27FC236}">
                <a16:creationId xmlns:a16="http://schemas.microsoft.com/office/drawing/2014/main" id="{99DEFB2D-F4DB-47A5-9FE0-75D48B4D81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7338" y="1066800"/>
            <a:ext cx="3051175" cy="2360613"/>
          </a:xfrm>
          <a:prstGeom prst="rect">
            <a:avLst/>
          </a:prstGeom>
          <a:noFill/>
          <a:ln w="25400">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89092" name="Picture 7" descr="rat NSCs_redastro_greenoligo.gif.jpg">
            <a:extLst>
              <a:ext uri="{FF2B5EF4-FFF2-40B4-BE49-F238E27FC236}">
                <a16:creationId xmlns:a16="http://schemas.microsoft.com/office/drawing/2014/main" id="{8D315606-7B5F-46C6-99CE-E5B0C74067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7338" y="3505200"/>
            <a:ext cx="3048000" cy="3048000"/>
          </a:xfrm>
          <a:prstGeom prst="rect">
            <a:avLst/>
          </a:prstGeom>
          <a:noFill/>
          <a:ln w="25400">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89093" name="Picture 3" descr="GC-block-progenitor">
            <a:extLst>
              <a:ext uri="{FF2B5EF4-FFF2-40B4-BE49-F238E27FC236}">
                <a16:creationId xmlns:a16="http://schemas.microsoft.com/office/drawing/2014/main" id="{985A09FC-290C-4DEA-BE66-6694AF39E9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0088"/>
          <a:stretch>
            <a:fillRect/>
          </a:stretch>
        </p:blipFill>
        <p:spPr bwMode="auto">
          <a:xfrm>
            <a:off x="685800" y="1085850"/>
            <a:ext cx="4572000" cy="5467350"/>
          </a:xfrm>
          <a:prstGeom prst="rect">
            <a:avLst/>
          </a:prstGeom>
          <a:noFill/>
          <a:ln w="44450">
            <a:solidFill>
              <a:srgbClr val="CC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F5337814-E39B-444B-A7FF-E6DD35948BB1}"/>
              </a:ext>
            </a:extLst>
          </p:cNvPr>
          <p:cNvSpPr>
            <a:spLocks noGrp="1"/>
          </p:cNvSpPr>
          <p:nvPr>
            <p:ph type="title" idx="4294967295"/>
          </p:nvPr>
        </p:nvSpPr>
        <p:spPr>
          <a:xfrm>
            <a:off x="609600" y="0"/>
            <a:ext cx="8534400" cy="990600"/>
          </a:xfrm>
        </p:spPr>
        <p:txBody>
          <a:bodyPr>
            <a:normAutofit/>
          </a:bodyPr>
          <a:lstStyle/>
          <a:p>
            <a:r>
              <a:rPr lang="en-US" altLang="en-US" sz="3600" dirty="0" err="1">
                <a:solidFill>
                  <a:srgbClr val="0070C0"/>
                </a:solidFill>
                <a:latin typeface="Arial" panose="020B0604020202020204" pitchFamily="34" charset="0"/>
                <a:cs typeface="Arial" panose="020B0604020202020204" pitchFamily="34" charset="0"/>
              </a:rPr>
              <a:t>Penelitian</a:t>
            </a:r>
            <a:r>
              <a:rPr lang="en-US" altLang="en-US" sz="3600" dirty="0">
                <a:solidFill>
                  <a:srgbClr val="0070C0"/>
                </a:solidFill>
                <a:latin typeface="Arial" panose="020B0604020202020204" pitchFamily="34" charset="0"/>
                <a:cs typeface="Arial" panose="020B0604020202020204" pitchFamily="34" charset="0"/>
              </a:rPr>
              <a:t> </a:t>
            </a:r>
            <a:r>
              <a:rPr lang="en-US" altLang="en-US" sz="3600" dirty="0" err="1">
                <a:solidFill>
                  <a:srgbClr val="0070C0"/>
                </a:solidFill>
                <a:latin typeface="Arial" panose="020B0604020202020204" pitchFamily="34" charset="0"/>
                <a:cs typeface="Arial" panose="020B0604020202020204" pitchFamily="34" charset="0"/>
              </a:rPr>
              <a:t>baru</a:t>
            </a:r>
            <a:r>
              <a:rPr lang="en-US" altLang="en-US" sz="3600" dirty="0">
                <a:solidFill>
                  <a:srgbClr val="0070C0"/>
                </a:solidFill>
                <a:latin typeface="Arial" panose="020B0604020202020204" pitchFamily="34" charset="0"/>
                <a:cs typeface="Arial" panose="020B0604020202020204" pitchFamily="34" charset="0"/>
              </a:rPr>
              <a:t>– reprogramming cells</a:t>
            </a:r>
          </a:p>
        </p:txBody>
      </p:sp>
      <p:pic>
        <p:nvPicPr>
          <p:cNvPr id="102403" name="Picture 2" descr="http://learn.genetics.utah.edu/content/tech/stemcells/quickref/iPScells.jpg">
            <a:extLst>
              <a:ext uri="{FF2B5EF4-FFF2-40B4-BE49-F238E27FC236}">
                <a16:creationId xmlns:a16="http://schemas.microsoft.com/office/drawing/2014/main" id="{E5348978-D174-4E19-A024-A0D72B60F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6096000"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C936F284-6C95-462A-8D59-F4130634D22D}"/>
              </a:ext>
            </a:extLst>
          </p:cNvPr>
          <p:cNvSpPr>
            <a:spLocks noGrp="1" noChangeArrowheads="1"/>
          </p:cNvSpPr>
          <p:nvPr>
            <p:ph type="title" idx="4294967295"/>
          </p:nvPr>
        </p:nvSpPr>
        <p:spPr>
          <a:xfrm>
            <a:off x="0" y="381000"/>
            <a:ext cx="7772400" cy="1143000"/>
          </a:xfrm>
        </p:spPr>
        <p:txBody>
          <a:bodyPr/>
          <a:lstStyle/>
          <a:p>
            <a:r>
              <a:rPr lang="en-US" altLang="en-US" b="1" dirty="0" err="1">
                <a:solidFill>
                  <a:srgbClr val="0070C0"/>
                </a:solidFill>
                <a:latin typeface="Arial" panose="020B0604020202020204" pitchFamily="34" charset="0"/>
              </a:rPr>
              <a:t>Tantangan</a:t>
            </a:r>
            <a:r>
              <a:rPr lang="en-US" altLang="en-US" b="1" dirty="0">
                <a:solidFill>
                  <a:srgbClr val="0070C0"/>
                </a:solidFill>
                <a:latin typeface="Arial" panose="020B0604020202020204" pitchFamily="34" charset="0"/>
              </a:rPr>
              <a:t> </a:t>
            </a:r>
            <a:r>
              <a:rPr lang="en-US" altLang="en-US" b="1" dirty="0" err="1">
                <a:solidFill>
                  <a:srgbClr val="0070C0"/>
                </a:solidFill>
                <a:latin typeface="Arial" panose="020B0604020202020204" pitchFamily="34" charset="0"/>
              </a:rPr>
              <a:t>teknis</a:t>
            </a:r>
            <a:endParaRPr lang="en-US" altLang="en-US" b="1" dirty="0">
              <a:solidFill>
                <a:srgbClr val="0070C0"/>
              </a:solidFill>
              <a:latin typeface="Arial" panose="020B0604020202020204" pitchFamily="34" charset="0"/>
            </a:endParaRPr>
          </a:p>
        </p:txBody>
      </p:sp>
      <p:sp>
        <p:nvSpPr>
          <p:cNvPr id="99331" name="Rectangle 3">
            <a:extLst>
              <a:ext uri="{FF2B5EF4-FFF2-40B4-BE49-F238E27FC236}">
                <a16:creationId xmlns:a16="http://schemas.microsoft.com/office/drawing/2014/main" id="{EB70AA4C-C257-4857-83C5-9BFB6F8BF99D}"/>
              </a:ext>
            </a:extLst>
          </p:cNvPr>
          <p:cNvSpPr>
            <a:spLocks noGrp="1" noChangeArrowheads="1"/>
          </p:cNvSpPr>
          <p:nvPr>
            <p:ph type="body" idx="4294967295"/>
          </p:nvPr>
        </p:nvSpPr>
        <p:spPr>
          <a:xfrm>
            <a:off x="790113" y="1524000"/>
            <a:ext cx="7886700" cy="4351338"/>
          </a:xfrm>
        </p:spPr>
        <p:txBody>
          <a:bodyPr/>
          <a:lstStyle/>
          <a:p>
            <a:r>
              <a:rPr lang="en-US" altLang="en-US" sz="4000" dirty="0" err="1">
                <a:latin typeface="Arial" panose="020B0604020202020204" pitchFamily="34" charset="0"/>
              </a:rPr>
              <a:t>Sumber</a:t>
            </a:r>
            <a:r>
              <a:rPr lang="en-US" altLang="en-US" sz="4000" dirty="0">
                <a:latin typeface="Arial" panose="020B0604020202020204" pitchFamily="34" charset="0"/>
              </a:rPr>
              <a:t> – </a:t>
            </a:r>
            <a:r>
              <a:rPr lang="en-US" altLang="en-US" sz="4000" dirty="0" err="1">
                <a:latin typeface="Arial" panose="020B0604020202020204" pitchFamily="34" charset="0"/>
              </a:rPr>
              <a:t>Galur</a:t>
            </a:r>
            <a:r>
              <a:rPr lang="en-US" altLang="en-US" sz="4000" dirty="0">
                <a:latin typeface="Arial" panose="020B0604020202020204" pitchFamily="34" charset="0"/>
              </a:rPr>
              <a:t> </a:t>
            </a:r>
            <a:r>
              <a:rPr lang="en-US" altLang="en-US" sz="4000" dirty="0" err="1">
                <a:latin typeface="Arial" panose="020B0604020202020204" pitchFamily="34" charset="0"/>
              </a:rPr>
              <a:t>sel</a:t>
            </a:r>
            <a:r>
              <a:rPr lang="en-US" altLang="en-US" sz="4000" dirty="0">
                <a:latin typeface="Arial" panose="020B0604020202020204" pitchFamily="34" charset="0"/>
              </a:rPr>
              <a:t> </a:t>
            </a:r>
            <a:r>
              <a:rPr lang="en-US" altLang="en-US" sz="4000" dirty="0" err="1">
                <a:latin typeface="Arial" panose="020B0604020202020204" pitchFamily="34" charset="0"/>
              </a:rPr>
              <a:t>mungkin</a:t>
            </a:r>
            <a:r>
              <a:rPr lang="en-US" altLang="en-US" sz="4000" dirty="0">
                <a:latin typeface="Arial" panose="020B0604020202020204" pitchFamily="34" charset="0"/>
              </a:rPr>
              <a:t> </a:t>
            </a:r>
            <a:r>
              <a:rPr lang="en-US" altLang="en-US" sz="4000" dirty="0" err="1">
                <a:latin typeface="Arial" panose="020B0604020202020204" pitchFamily="34" charset="0"/>
              </a:rPr>
              <a:t>akan</a:t>
            </a:r>
            <a:r>
              <a:rPr lang="en-US" altLang="en-US" sz="4000" dirty="0">
                <a:latin typeface="Arial" panose="020B0604020202020204" pitchFamily="34" charset="0"/>
              </a:rPr>
              <a:t> </a:t>
            </a:r>
            <a:r>
              <a:rPr lang="en-US" altLang="en-US" sz="4000" dirty="0" err="1">
                <a:latin typeface="Arial" panose="020B0604020202020204" pitchFamily="34" charset="0"/>
              </a:rPr>
              <a:t>mengalami</a:t>
            </a:r>
            <a:r>
              <a:rPr lang="en-US" altLang="en-US" sz="4000" dirty="0">
                <a:latin typeface="Arial" panose="020B0604020202020204" pitchFamily="34" charset="0"/>
              </a:rPr>
              <a:t> </a:t>
            </a:r>
            <a:r>
              <a:rPr lang="en-US" altLang="en-US" sz="4000" dirty="0" err="1">
                <a:latin typeface="Arial" panose="020B0604020202020204" pitchFamily="34" charset="0"/>
              </a:rPr>
              <a:t>mutasi</a:t>
            </a:r>
            <a:endParaRPr lang="en-US" altLang="en-US" sz="4000" dirty="0">
              <a:latin typeface="Arial" panose="020B0604020202020204" pitchFamily="34" charset="0"/>
            </a:endParaRPr>
          </a:p>
          <a:p>
            <a:r>
              <a:rPr lang="en-US" altLang="en-US" sz="4000" dirty="0" err="1">
                <a:latin typeface="Arial" panose="020B0604020202020204" pitchFamily="34" charset="0"/>
              </a:rPr>
              <a:t>Mengirim</a:t>
            </a:r>
            <a:r>
              <a:rPr lang="en-US" altLang="en-US" sz="4000" dirty="0">
                <a:latin typeface="Arial" panose="020B0604020202020204" pitchFamily="34" charset="0"/>
              </a:rPr>
              <a:t> </a:t>
            </a:r>
            <a:r>
              <a:rPr lang="en-US" altLang="en-US" sz="4000" dirty="0" err="1">
                <a:latin typeface="Arial" panose="020B0604020202020204" pitchFamily="34" charset="0"/>
              </a:rPr>
              <a:t>ke</a:t>
            </a:r>
            <a:r>
              <a:rPr lang="en-US" altLang="en-US" sz="4000" dirty="0">
                <a:latin typeface="Arial" panose="020B0604020202020204" pitchFamily="34" charset="0"/>
              </a:rPr>
              <a:t> area target.</a:t>
            </a:r>
          </a:p>
          <a:p>
            <a:r>
              <a:rPr lang="en-US" altLang="en-US" sz="4000" dirty="0" err="1">
                <a:latin typeface="Arial" panose="020B0604020202020204" pitchFamily="34" charset="0"/>
              </a:rPr>
              <a:t>Mencegah</a:t>
            </a:r>
            <a:r>
              <a:rPr lang="en-US" altLang="en-US" sz="4000" dirty="0">
                <a:latin typeface="Arial" panose="020B0604020202020204" pitchFamily="34" charset="0"/>
              </a:rPr>
              <a:t> </a:t>
            </a:r>
            <a:r>
              <a:rPr lang="en-US" altLang="en-US" sz="4000" dirty="0" err="1">
                <a:latin typeface="Arial" panose="020B0604020202020204" pitchFamily="34" charset="0"/>
              </a:rPr>
              <a:t>penolakan</a:t>
            </a:r>
            <a:r>
              <a:rPr lang="en-US" altLang="en-US" sz="4000" dirty="0">
                <a:latin typeface="Arial" panose="020B0604020202020204" pitchFamily="34" charset="0"/>
              </a:rPr>
              <a:t> </a:t>
            </a:r>
            <a:r>
              <a:rPr lang="en-US" altLang="en-US" sz="4000" dirty="0" err="1">
                <a:latin typeface="Arial" panose="020B0604020202020204" pitchFamily="34" charset="0"/>
              </a:rPr>
              <a:t>tubuh</a:t>
            </a:r>
            <a:r>
              <a:rPr lang="en-US" altLang="en-US" sz="4000" dirty="0">
                <a:latin typeface="Arial" panose="020B0604020202020204" pitchFamily="34" charset="0"/>
              </a:rPr>
              <a:t>.</a:t>
            </a:r>
          </a:p>
          <a:p>
            <a:r>
              <a:rPr lang="en-US" altLang="en-US" sz="4000" dirty="0" err="1">
                <a:latin typeface="Arial" panose="020B0604020202020204" pitchFamily="34" charset="0"/>
              </a:rPr>
              <a:t>Mengurangi</a:t>
            </a:r>
            <a:r>
              <a:rPr lang="en-US" altLang="en-US" sz="4000" dirty="0">
                <a:latin typeface="Arial" panose="020B0604020202020204" pitchFamily="34" charset="0"/>
              </a:rPr>
              <a:t> tumor.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a:extLst>
              <a:ext uri="{FF2B5EF4-FFF2-40B4-BE49-F238E27FC236}">
                <a16:creationId xmlns:a16="http://schemas.microsoft.com/office/drawing/2014/main" id="{446145B4-89CF-4CE0-82AA-71DF7746C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093" t="17201" r="10883" b="15637"/>
          <a:stretch>
            <a:fillRect/>
          </a:stretch>
        </p:blipFill>
        <p:spPr bwMode="auto">
          <a:xfrm>
            <a:off x="1391575" y="1876179"/>
            <a:ext cx="5612907" cy="378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 Box 6">
            <a:extLst>
              <a:ext uri="{FF2B5EF4-FFF2-40B4-BE49-F238E27FC236}">
                <a16:creationId xmlns:a16="http://schemas.microsoft.com/office/drawing/2014/main" id="{C71345E7-4C42-4778-B891-54D3B3344F96}"/>
              </a:ext>
            </a:extLst>
          </p:cNvPr>
          <p:cNvSpPr txBox="1">
            <a:spLocks noChangeArrowheads="1"/>
          </p:cNvSpPr>
          <p:nvPr/>
        </p:nvSpPr>
        <p:spPr bwMode="auto">
          <a:xfrm>
            <a:off x="270668" y="592370"/>
            <a:ext cx="882312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dirty="0" err="1"/>
              <a:t>Masalah</a:t>
            </a:r>
            <a:r>
              <a:rPr lang="en-US" altLang="en-US" sz="4400" b="1" dirty="0"/>
              <a:t> </a:t>
            </a:r>
            <a:r>
              <a:rPr lang="en-US" altLang="en-US" sz="4400" b="1" dirty="0" err="1"/>
              <a:t>dalam</a:t>
            </a:r>
            <a:r>
              <a:rPr lang="en-US" altLang="en-US" sz="4400" b="1" dirty="0"/>
              <a:t> Adult Stem Cells</a:t>
            </a:r>
          </a:p>
        </p:txBody>
      </p:sp>
    </p:spTree>
  </p:cSld>
  <p:clrMapOvr>
    <a:masterClrMapping/>
  </p:clrMapOvr>
  <p:transition>
    <p:comb dir="vert"/>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D06976C-23C1-4AC9-A14A-BD9DCF3117AE}"/>
              </a:ext>
            </a:extLst>
          </p:cNvPr>
          <p:cNvSpPr>
            <a:spLocks noGrp="1" noChangeArrowheads="1"/>
          </p:cNvSpPr>
          <p:nvPr>
            <p:ph type="title" idx="4294967295"/>
          </p:nvPr>
        </p:nvSpPr>
        <p:spPr>
          <a:xfrm>
            <a:off x="228600" y="852659"/>
            <a:ext cx="9144000" cy="838200"/>
          </a:xfrm>
        </p:spPr>
        <p:txBody>
          <a:bodyPr>
            <a:normAutofit/>
          </a:bodyPr>
          <a:lstStyle/>
          <a:p>
            <a:r>
              <a:rPr lang="en-US" altLang="en-US" sz="3600" b="1" dirty="0" err="1">
                <a:solidFill>
                  <a:schemeClr val="tx1"/>
                </a:solidFill>
                <a:latin typeface="Arial" panose="020B0604020202020204" pitchFamily="34" charset="0"/>
              </a:rPr>
              <a:t>Mengapa</a:t>
            </a:r>
            <a:r>
              <a:rPr lang="en-US" altLang="en-US" sz="3600" b="1" dirty="0">
                <a:solidFill>
                  <a:schemeClr val="tx1"/>
                </a:solidFill>
                <a:latin typeface="Arial" panose="020B0604020202020204" pitchFamily="34" charset="0"/>
              </a:rPr>
              <a:t> </a:t>
            </a:r>
            <a:r>
              <a:rPr lang="en-US" altLang="en-US" sz="3600" b="1" dirty="0" err="1">
                <a:solidFill>
                  <a:schemeClr val="tx1"/>
                </a:solidFill>
                <a:latin typeface="Arial" panose="020B0604020202020204" pitchFamily="34" charset="0"/>
              </a:rPr>
              <a:t>penelitian</a:t>
            </a:r>
            <a:r>
              <a:rPr lang="en-US" altLang="en-US" sz="3600" b="1" dirty="0">
                <a:solidFill>
                  <a:schemeClr val="tx1"/>
                </a:solidFill>
                <a:latin typeface="Arial" panose="020B0604020202020204" pitchFamily="34" charset="0"/>
              </a:rPr>
              <a:t> stem cell </a:t>
            </a:r>
            <a:r>
              <a:rPr lang="en-US" altLang="en-US" sz="3600" b="1" dirty="0" err="1">
                <a:solidFill>
                  <a:schemeClr val="tx1"/>
                </a:solidFill>
                <a:latin typeface="Arial" panose="020B0604020202020204" pitchFamily="34" charset="0"/>
              </a:rPr>
              <a:t>penting</a:t>
            </a:r>
            <a:r>
              <a:rPr lang="en-US" altLang="en-US" sz="3600" b="1" dirty="0">
                <a:solidFill>
                  <a:schemeClr val="tx1"/>
                </a:solidFill>
                <a:latin typeface="Arial" panose="020B0604020202020204" pitchFamily="34" charset="0"/>
              </a:rPr>
              <a:t>?</a:t>
            </a:r>
            <a:endParaRPr lang="en-US" altLang="en-US" sz="4000" dirty="0">
              <a:solidFill>
                <a:schemeClr val="tx1"/>
              </a:solidFill>
              <a:latin typeface="Arial" panose="020B0604020202020204" pitchFamily="34" charset="0"/>
            </a:endParaRPr>
          </a:p>
        </p:txBody>
      </p:sp>
      <p:sp>
        <p:nvSpPr>
          <p:cNvPr id="14339" name="Rectangle 3">
            <a:extLst>
              <a:ext uri="{FF2B5EF4-FFF2-40B4-BE49-F238E27FC236}">
                <a16:creationId xmlns:a16="http://schemas.microsoft.com/office/drawing/2014/main" id="{47F50013-EA02-41B6-84D4-AA95C4340B08}"/>
              </a:ext>
            </a:extLst>
          </p:cNvPr>
          <p:cNvSpPr>
            <a:spLocks noGrp="1" noChangeArrowheads="1"/>
          </p:cNvSpPr>
          <p:nvPr>
            <p:ph type="body" idx="4294967295"/>
          </p:nvPr>
        </p:nvSpPr>
        <p:spPr>
          <a:xfrm>
            <a:off x="685800" y="1905000"/>
            <a:ext cx="8458200" cy="4419600"/>
          </a:xfrm>
        </p:spPr>
        <p:txBody>
          <a:bodyPr/>
          <a:lstStyle/>
          <a:p>
            <a:r>
              <a:rPr lang="en-US" altLang="en-US" sz="3600" dirty="0">
                <a:latin typeface="Arial" panose="020B0604020202020204" pitchFamily="34" charset="0"/>
              </a:rPr>
              <a:t>Stem cells </a:t>
            </a:r>
            <a:r>
              <a:rPr lang="en-US" altLang="en-US" sz="3600" dirty="0" err="1">
                <a:latin typeface="Arial" panose="020B0604020202020204" pitchFamily="34" charset="0"/>
              </a:rPr>
              <a:t>dapat</a:t>
            </a:r>
            <a:r>
              <a:rPr lang="en-US" altLang="en-US" sz="3600" dirty="0">
                <a:latin typeface="Arial" panose="020B0604020202020204" pitchFamily="34" charset="0"/>
              </a:rPr>
              <a:t> </a:t>
            </a:r>
            <a:r>
              <a:rPr lang="en-US" altLang="en-US" sz="3600" dirty="0" err="1">
                <a:latin typeface="Arial" panose="020B0604020202020204" pitchFamily="34" charset="0"/>
              </a:rPr>
              <a:t>menggantikan</a:t>
            </a:r>
            <a:r>
              <a:rPr lang="en-US" altLang="en-US" sz="3600" dirty="0">
                <a:latin typeface="Arial" panose="020B0604020202020204" pitchFamily="34" charset="0"/>
              </a:rPr>
              <a:t> </a:t>
            </a:r>
            <a:r>
              <a:rPr lang="en-US" altLang="en-US" sz="3600" dirty="0" err="1">
                <a:latin typeface="Arial" panose="020B0604020202020204" pitchFamily="34" charset="0"/>
              </a:rPr>
              <a:t>sel</a:t>
            </a:r>
            <a:r>
              <a:rPr lang="en-US" altLang="en-US" sz="3600" dirty="0">
                <a:latin typeface="Arial" panose="020B0604020202020204" pitchFamily="34" charset="0"/>
              </a:rPr>
              <a:t> yang </a:t>
            </a:r>
            <a:r>
              <a:rPr lang="en-US" altLang="en-US" sz="3600" dirty="0" err="1">
                <a:latin typeface="Arial" panose="020B0604020202020204" pitchFamily="34" charset="0"/>
              </a:rPr>
              <a:t>rusak</a:t>
            </a:r>
            <a:r>
              <a:rPr lang="en-US" altLang="en-US" sz="3600" dirty="0">
                <a:latin typeface="Arial" panose="020B0604020202020204" pitchFamily="34" charset="0"/>
              </a:rPr>
              <a:t> </a:t>
            </a:r>
            <a:r>
              <a:rPr lang="en-US" altLang="en-US" sz="3600" dirty="0" err="1">
                <a:latin typeface="Arial" panose="020B0604020202020204" pitchFamily="34" charset="0"/>
              </a:rPr>
              <a:t>atau</a:t>
            </a:r>
            <a:r>
              <a:rPr lang="en-US" altLang="en-US" sz="3600" dirty="0">
                <a:latin typeface="Arial" panose="020B0604020202020204" pitchFamily="34" charset="0"/>
              </a:rPr>
              <a:t> </a:t>
            </a:r>
            <a:r>
              <a:rPr lang="en-US" altLang="en-US" sz="3600" dirty="0" err="1">
                <a:latin typeface="Arial" panose="020B0604020202020204" pitchFamily="34" charset="0"/>
              </a:rPr>
              <a:t>terkena</a:t>
            </a:r>
            <a:r>
              <a:rPr lang="en-US" altLang="en-US" sz="3600" dirty="0">
                <a:latin typeface="Arial" panose="020B0604020202020204" pitchFamily="34" charset="0"/>
              </a:rPr>
              <a:t> </a:t>
            </a:r>
            <a:r>
              <a:rPr lang="en-US" altLang="en-US" sz="3600" dirty="0" err="1">
                <a:latin typeface="Arial" panose="020B0604020202020204" pitchFamily="34" charset="0"/>
              </a:rPr>
              <a:t>penyakit</a:t>
            </a:r>
            <a:r>
              <a:rPr lang="en-US" altLang="en-US" sz="3600" dirty="0">
                <a:latin typeface="Arial" panose="020B0604020202020204" pitchFamily="34" charset="0"/>
              </a:rPr>
              <a:t>. </a:t>
            </a:r>
          </a:p>
          <a:p>
            <a:r>
              <a:rPr lang="en-US" altLang="en-US" sz="3600" dirty="0">
                <a:latin typeface="Arial" panose="020B0604020202020204" pitchFamily="34" charset="0"/>
              </a:rPr>
              <a:t>Stem cells </a:t>
            </a:r>
            <a:r>
              <a:rPr lang="en-US" altLang="en-US" sz="3600" dirty="0" err="1">
                <a:latin typeface="Arial" panose="020B0604020202020204" pitchFamily="34" charset="0"/>
              </a:rPr>
              <a:t>dapat</a:t>
            </a:r>
            <a:r>
              <a:rPr lang="en-US" altLang="en-US" sz="3600" dirty="0">
                <a:latin typeface="Arial" panose="020B0604020202020204" pitchFamily="34" charset="0"/>
              </a:rPr>
              <a:t> </a:t>
            </a:r>
            <a:r>
              <a:rPr lang="en-US" altLang="en-US" sz="3600" dirty="0" err="1">
                <a:latin typeface="Arial" panose="020B0604020202020204" pitchFamily="34" charset="0"/>
              </a:rPr>
              <a:t>digunakan</a:t>
            </a:r>
            <a:r>
              <a:rPr lang="en-US" altLang="en-US" sz="3600" dirty="0">
                <a:latin typeface="Arial" panose="020B0604020202020204" pitchFamily="34" charset="0"/>
              </a:rPr>
              <a:t> </a:t>
            </a:r>
            <a:r>
              <a:rPr lang="en-US" altLang="en-US" sz="3600" dirty="0" err="1">
                <a:latin typeface="Arial" panose="020B0604020202020204" pitchFamily="34" charset="0"/>
              </a:rPr>
              <a:t>untuk</a:t>
            </a:r>
            <a:r>
              <a:rPr lang="en-US" altLang="en-US" sz="3600" dirty="0">
                <a:latin typeface="Arial" panose="020B0604020202020204" pitchFamily="34" charset="0"/>
              </a:rPr>
              <a:t> </a:t>
            </a:r>
            <a:r>
              <a:rPr lang="en-US" altLang="en-US" sz="3600" dirty="0" err="1">
                <a:latin typeface="Arial" panose="020B0604020202020204" pitchFamily="34" charset="0"/>
              </a:rPr>
              <a:t>studi</a:t>
            </a:r>
            <a:r>
              <a:rPr lang="en-US" altLang="en-US" sz="3600" dirty="0">
                <a:latin typeface="Arial" panose="020B0604020202020204" pitchFamily="34" charset="0"/>
              </a:rPr>
              <a:t> </a:t>
            </a:r>
            <a:r>
              <a:rPr lang="en-US" altLang="en-US" sz="3600" dirty="0" err="1">
                <a:latin typeface="Arial" panose="020B0604020202020204" pitchFamily="34" charset="0"/>
              </a:rPr>
              <a:t>perkembangan</a:t>
            </a:r>
            <a:r>
              <a:rPr lang="en-US" altLang="en-US" sz="3600" dirty="0">
                <a:latin typeface="Arial" panose="020B0604020202020204" pitchFamily="34" charset="0"/>
              </a:rPr>
              <a:t> dan </a:t>
            </a:r>
            <a:r>
              <a:rPr lang="en-US" altLang="en-US" sz="3600" dirty="0" err="1">
                <a:latin typeface="Arial" panose="020B0604020202020204" pitchFamily="34" charset="0"/>
              </a:rPr>
              <a:t>genetik</a:t>
            </a:r>
            <a:r>
              <a:rPr lang="en-US" altLang="en-US" sz="3600" dirty="0">
                <a:latin typeface="Arial" panose="020B0604020202020204" pitchFamily="34" charset="0"/>
              </a:rPr>
              <a:t>. </a:t>
            </a:r>
          </a:p>
          <a:p>
            <a:r>
              <a:rPr lang="en-US" altLang="en-US" sz="3600" dirty="0">
                <a:latin typeface="Arial" panose="020B0604020202020204" pitchFamily="34" charset="0"/>
              </a:rPr>
              <a:t>Stem cells </a:t>
            </a:r>
            <a:r>
              <a:rPr lang="en-US" altLang="en-US" sz="3600" dirty="0" err="1">
                <a:latin typeface="Arial" panose="020B0604020202020204" pitchFamily="34" charset="0"/>
              </a:rPr>
              <a:t>dapat</a:t>
            </a:r>
            <a:r>
              <a:rPr lang="en-US" altLang="en-US" sz="3600" dirty="0">
                <a:latin typeface="Arial" panose="020B0604020202020204" pitchFamily="34" charset="0"/>
              </a:rPr>
              <a:t> </a:t>
            </a:r>
            <a:r>
              <a:rPr lang="en-US" altLang="en-US" sz="3600" dirty="0" err="1">
                <a:latin typeface="Arial" panose="020B0604020202020204" pitchFamily="34" charset="0"/>
              </a:rPr>
              <a:t>digunakan</a:t>
            </a:r>
            <a:r>
              <a:rPr lang="en-US" altLang="en-US" sz="3600" dirty="0">
                <a:latin typeface="Arial" panose="020B0604020202020204" pitchFamily="34" charset="0"/>
              </a:rPr>
              <a:t> </a:t>
            </a:r>
            <a:r>
              <a:rPr lang="en-US" altLang="en-US" sz="3600" dirty="0" err="1">
                <a:latin typeface="Arial" panose="020B0604020202020204" pitchFamily="34" charset="0"/>
              </a:rPr>
              <a:t>untuk</a:t>
            </a:r>
            <a:r>
              <a:rPr lang="en-US" altLang="en-US" sz="3600" dirty="0">
                <a:latin typeface="Arial" panose="020B0604020202020204" pitchFamily="34" charset="0"/>
              </a:rPr>
              <a:t> </a:t>
            </a:r>
            <a:r>
              <a:rPr lang="en-US" altLang="en-US" sz="3600" dirty="0" err="1">
                <a:latin typeface="Arial" panose="020B0604020202020204" pitchFamily="34" charset="0"/>
              </a:rPr>
              <a:t>mengetes</a:t>
            </a:r>
            <a:r>
              <a:rPr lang="en-US" altLang="en-US" sz="3600" dirty="0">
                <a:latin typeface="Arial" panose="020B0604020202020204" pitchFamily="34" charset="0"/>
              </a:rPr>
              <a:t> </a:t>
            </a:r>
            <a:r>
              <a:rPr lang="en-US" altLang="en-US" sz="3600" dirty="0" err="1">
                <a:latin typeface="Arial" panose="020B0604020202020204" pitchFamily="34" charset="0"/>
              </a:rPr>
              <a:t>berbagai</a:t>
            </a:r>
            <a:r>
              <a:rPr lang="en-US" altLang="en-US" sz="3600" dirty="0">
                <a:latin typeface="Arial" panose="020B0604020202020204" pitchFamily="34" charset="0"/>
              </a:rPr>
              <a:t> </a:t>
            </a:r>
            <a:r>
              <a:rPr lang="en-US" altLang="en-US" sz="3600" dirty="0" err="1">
                <a:latin typeface="Arial" panose="020B0604020202020204" pitchFamily="34" charset="0"/>
              </a:rPr>
              <a:t>bahan</a:t>
            </a:r>
            <a:r>
              <a:rPr lang="en-US" altLang="en-US" sz="3600" dirty="0">
                <a:latin typeface="Arial" panose="020B0604020202020204" pitchFamily="34" charset="0"/>
              </a:rPr>
              <a:t> </a:t>
            </a:r>
            <a:r>
              <a:rPr lang="en-US" altLang="en-US" sz="3600" dirty="0" err="1">
                <a:latin typeface="Arial" panose="020B0604020202020204" pitchFamily="34" charset="0"/>
              </a:rPr>
              <a:t>obat</a:t>
            </a:r>
            <a:r>
              <a:rPr lang="en-US" altLang="en-US" sz="3600" dirty="0">
                <a:latin typeface="Arial" panose="020B0604020202020204" pitchFamily="34" charset="0"/>
              </a:rPr>
              <a:t> dan </a:t>
            </a:r>
            <a:r>
              <a:rPr lang="en-US" altLang="en-US" sz="3600" dirty="0" err="1">
                <a:latin typeface="Arial" panose="020B0604020202020204" pitchFamily="34" charset="0"/>
              </a:rPr>
              <a:t>kimia</a:t>
            </a:r>
            <a:endParaRPr lang="en-US" altLang="en-US" sz="36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a:extLst>
              <a:ext uri="{FF2B5EF4-FFF2-40B4-BE49-F238E27FC236}">
                <a16:creationId xmlns:a16="http://schemas.microsoft.com/office/drawing/2014/main" id="{AF7DB92D-479A-482B-8DE6-455B93B5B82D}"/>
              </a:ext>
            </a:extLst>
          </p:cNvPr>
          <p:cNvSpPr txBox="1">
            <a:spLocks noChangeArrowheads="1"/>
          </p:cNvSpPr>
          <p:nvPr/>
        </p:nvSpPr>
        <p:spPr bwMode="auto">
          <a:xfrm>
            <a:off x="685800" y="2684692"/>
            <a:ext cx="46482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cs typeface="Times New Roman" panose="02020603050405020304" pitchFamily="18" charset="0"/>
              </a:defRPr>
            </a:lvl1pPr>
            <a:lvl2pPr marL="914400" indent="-457200">
              <a:defRPr sz="2400">
                <a:solidFill>
                  <a:schemeClr val="tx1"/>
                </a:solidFill>
                <a:latin typeface="Times New Roman" panose="02020603050405020304" pitchFamily="18" charset="0"/>
                <a:cs typeface="Times New Roman" panose="02020603050405020304" pitchFamily="18" charset="0"/>
              </a:defRPr>
            </a:lvl2pPr>
            <a:lvl3pPr marL="1371600" indent="-457200">
              <a:defRPr sz="2400">
                <a:solidFill>
                  <a:schemeClr val="tx1"/>
                </a:solidFill>
                <a:latin typeface="Times New Roman" panose="02020603050405020304" pitchFamily="18" charset="0"/>
                <a:cs typeface="Times New Roman" panose="02020603050405020304" pitchFamily="18" charset="0"/>
              </a:defRPr>
            </a:lvl3pPr>
            <a:lvl4pPr marL="1828800" indent="-457200">
              <a:defRPr sz="2400">
                <a:solidFill>
                  <a:schemeClr val="tx1"/>
                </a:solidFill>
                <a:latin typeface="Times New Roman" panose="02020603050405020304" pitchFamily="18" charset="0"/>
                <a:cs typeface="Times New Roman" panose="02020603050405020304" pitchFamily="18" charset="0"/>
              </a:defRPr>
            </a:lvl4pPr>
            <a:lvl5pPr marL="2286000" indent="-457200">
              <a:defRPr sz="2400">
                <a:solidFill>
                  <a:schemeClr val="tx1"/>
                </a:solidFill>
                <a:latin typeface="Times New Roman" panose="02020603050405020304" pitchFamily="18" charset="0"/>
                <a:cs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indent="0"/>
            <a:r>
              <a:rPr lang="en-US" altLang="en-US" sz="2800" dirty="0" err="1">
                <a:solidFill>
                  <a:srgbClr val="0070C0"/>
                </a:solidFill>
                <a:latin typeface="Arial" panose="020B0604020202020204" pitchFamily="34" charset="0"/>
              </a:rPr>
              <a:t>Sumber</a:t>
            </a:r>
            <a:r>
              <a:rPr lang="en-US" altLang="en-US" sz="2800" dirty="0">
                <a:solidFill>
                  <a:srgbClr val="0070C0"/>
                </a:solidFill>
                <a:latin typeface="Arial" panose="020B0604020202020204" pitchFamily="34" charset="0"/>
              </a:rPr>
              <a:t> :</a:t>
            </a:r>
          </a:p>
          <a:p>
            <a:pPr>
              <a:buFont typeface="Arial" panose="020B0604020202020204" pitchFamily="34" charset="0"/>
              <a:buChar char="•"/>
            </a:pPr>
            <a:r>
              <a:rPr lang="en-US" altLang="en-US" dirty="0" err="1">
                <a:latin typeface="Arial" panose="020B0604020202020204" pitchFamily="34" charset="0"/>
              </a:rPr>
              <a:t>Kulit</a:t>
            </a:r>
            <a:endParaRPr lang="en-US" altLang="en-US" dirty="0">
              <a:latin typeface="Arial" panose="020B0604020202020204" pitchFamily="34" charset="0"/>
            </a:endParaRPr>
          </a:p>
          <a:p>
            <a:pPr>
              <a:buFontTx/>
              <a:buChar char="•"/>
            </a:pPr>
            <a:r>
              <a:rPr lang="en-US" altLang="en-US" dirty="0" err="1">
                <a:latin typeface="Arial" panose="020B0604020202020204" pitchFamily="34" charset="0"/>
              </a:rPr>
              <a:t>Sel</a:t>
            </a:r>
            <a:r>
              <a:rPr lang="en-US" altLang="en-US" dirty="0">
                <a:latin typeface="Arial" panose="020B0604020202020204" pitchFamily="34" charset="0"/>
              </a:rPr>
              <a:t> lemak</a:t>
            </a:r>
          </a:p>
          <a:p>
            <a:pPr>
              <a:buFontTx/>
              <a:buChar char="•"/>
            </a:pPr>
            <a:r>
              <a:rPr lang="en-US" altLang="en-US" dirty="0" err="1">
                <a:latin typeface="Arial" panose="020B0604020202020204" pitchFamily="34" charset="0"/>
              </a:rPr>
              <a:t>Sumsum</a:t>
            </a:r>
            <a:r>
              <a:rPr lang="en-US" altLang="en-US" dirty="0">
                <a:latin typeface="Arial" panose="020B0604020202020204" pitchFamily="34" charset="0"/>
              </a:rPr>
              <a:t> </a:t>
            </a:r>
            <a:r>
              <a:rPr lang="en-US" altLang="en-US" dirty="0" err="1">
                <a:latin typeface="Arial" panose="020B0604020202020204" pitchFamily="34" charset="0"/>
              </a:rPr>
              <a:t>tulang</a:t>
            </a:r>
            <a:r>
              <a:rPr lang="en-US" altLang="en-US" dirty="0">
                <a:latin typeface="Arial" panose="020B0604020202020204" pitchFamily="34" charset="0"/>
              </a:rPr>
              <a:t> </a:t>
            </a:r>
            <a:r>
              <a:rPr lang="en-US" altLang="en-US" dirty="0" err="1">
                <a:latin typeface="Arial" panose="020B0604020202020204" pitchFamily="34" charset="0"/>
              </a:rPr>
              <a:t>belakang</a:t>
            </a:r>
            <a:endParaRPr lang="en-US" altLang="en-US" dirty="0">
              <a:latin typeface="Arial" panose="020B0604020202020204" pitchFamily="34" charset="0"/>
            </a:endParaRPr>
          </a:p>
          <a:p>
            <a:pPr>
              <a:buFontTx/>
              <a:buChar char="•"/>
            </a:pPr>
            <a:r>
              <a:rPr lang="en-US" altLang="en-US" dirty="0" err="1">
                <a:latin typeface="Arial" panose="020B0604020202020204" pitchFamily="34" charset="0"/>
              </a:rPr>
              <a:t>Otak</a:t>
            </a:r>
            <a:endParaRPr lang="en-US" altLang="en-US" dirty="0">
              <a:latin typeface="Arial" panose="020B0604020202020204" pitchFamily="34" charset="0"/>
            </a:endParaRPr>
          </a:p>
          <a:p>
            <a:pPr>
              <a:buFontTx/>
              <a:buChar char="•"/>
            </a:pPr>
            <a:r>
              <a:rPr lang="en-US" altLang="en-US" dirty="0" err="1">
                <a:latin typeface="Arial" panose="020B0604020202020204" pitchFamily="34" charset="0"/>
              </a:rPr>
              <a:t>Beberapa</a:t>
            </a:r>
            <a:r>
              <a:rPr lang="en-US" altLang="en-US" dirty="0">
                <a:latin typeface="Arial" panose="020B0604020202020204" pitchFamily="34" charset="0"/>
              </a:rPr>
              <a:t> </a:t>
            </a:r>
            <a:r>
              <a:rPr lang="en-US" altLang="en-US" dirty="0" err="1">
                <a:latin typeface="Arial" panose="020B0604020202020204" pitchFamily="34" charset="0"/>
              </a:rPr>
              <a:t>jaringan</a:t>
            </a:r>
            <a:r>
              <a:rPr lang="en-US" altLang="en-US" dirty="0">
                <a:latin typeface="Arial" panose="020B0604020202020204" pitchFamily="34" charset="0"/>
              </a:rPr>
              <a:t> dan organ </a:t>
            </a:r>
            <a:r>
              <a:rPr lang="en-US" altLang="en-US" dirty="0" err="1">
                <a:latin typeface="Arial" panose="020B0604020202020204" pitchFamily="34" charset="0"/>
              </a:rPr>
              <a:t>lainnya</a:t>
            </a:r>
            <a:endParaRPr lang="en-US" altLang="en-US" dirty="0">
              <a:latin typeface="Arial" panose="020B0604020202020204" pitchFamily="34" charset="0"/>
            </a:endParaRPr>
          </a:p>
        </p:txBody>
      </p:sp>
      <p:pic>
        <p:nvPicPr>
          <p:cNvPr id="107524" name="Picture 4" descr="http://www.borealisplasticsurgery.com/wp-content/gallery/fat-grafting/fat-stem-cells.jpg">
            <a:extLst>
              <a:ext uri="{FF2B5EF4-FFF2-40B4-BE49-F238E27FC236}">
                <a16:creationId xmlns:a16="http://schemas.microsoft.com/office/drawing/2014/main" id="{99C895BE-8E0E-415B-9147-4FAB697FA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743200"/>
            <a:ext cx="3338513" cy="3962400"/>
          </a:xfrm>
          <a:prstGeom prst="rect">
            <a:avLst/>
          </a:prstGeom>
          <a:noFill/>
          <a:extLst>
            <a:ext uri="{909E8E84-426E-40DD-AFC4-6F175D3DCCD1}">
              <a14:hiddenFill xmlns:a14="http://schemas.microsoft.com/office/drawing/2010/main">
                <a:solidFill>
                  <a:srgbClr val="FFFFFF"/>
                </a:solidFill>
              </a14:hiddenFill>
            </a:ext>
          </a:extLst>
        </p:spPr>
      </p:pic>
      <p:sp>
        <p:nvSpPr>
          <p:cNvPr id="107525" name="Text Box 5">
            <a:extLst>
              <a:ext uri="{FF2B5EF4-FFF2-40B4-BE49-F238E27FC236}">
                <a16:creationId xmlns:a16="http://schemas.microsoft.com/office/drawing/2014/main" id="{664E9BC6-841B-4137-99FA-BEA6D81C5921}"/>
              </a:ext>
            </a:extLst>
          </p:cNvPr>
          <p:cNvSpPr txBox="1">
            <a:spLocks noChangeArrowheads="1"/>
          </p:cNvSpPr>
          <p:nvPr/>
        </p:nvSpPr>
        <p:spPr bwMode="auto">
          <a:xfrm>
            <a:off x="1371600" y="0"/>
            <a:ext cx="563288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5400" b="1" dirty="0">
                <a:solidFill>
                  <a:srgbClr val="0070C0"/>
                </a:solidFill>
              </a:rPr>
              <a:t>Adult Stem Cells</a:t>
            </a:r>
          </a:p>
        </p:txBody>
      </p:sp>
      <p:sp>
        <p:nvSpPr>
          <p:cNvPr id="107527" name="Text Box 7">
            <a:extLst>
              <a:ext uri="{FF2B5EF4-FFF2-40B4-BE49-F238E27FC236}">
                <a16:creationId xmlns:a16="http://schemas.microsoft.com/office/drawing/2014/main" id="{09FAB922-E650-4390-A76B-6103BC2A126D}"/>
              </a:ext>
            </a:extLst>
          </p:cNvPr>
          <p:cNvSpPr txBox="1">
            <a:spLocks noChangeArrowheads="1"/>
          </p:cNvSpPr>
          <p:nvPr/>
        </p:nvSpPr>
        <p:spPr bwMode="auto">
          <a:xfrm>
            <a:off x="715962" y="833934"/>
            <a:ext cx="77120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dirty="0" err="1"/>
              <a:t>Sel</a:t>
            </a:r>
            <a:r>
              <a:rPr lang="en-US" altLang="en-US" sz="3200" dirty="0"/>
              <a:t> yang </a:t>
            </a:r>
            <a:r>
              <a:rPr lang="en-US" altLang="en-US" sz="3200" dirty="0" err="1"/>
              <a:t>tidak</a:t>
            </a:r>
            <a:r>
              <a:rPr lang="en-US" altLang="en-US" sz="3200" dirty="0"/>
              <a:t> </a:t>
            </a:r>
            <a:r>
              <a:rPr lang="en-US" altLang="en-US" sz="3200" dirty="0" err="1"/>
              <a:t>terdiferensiasi</a:t>
            </a:r>
            <a:r>
              <a:rPr lang="en-US" altLang="en-US" sz="3200" dirty="0"/>
              <a:t> </a:t>
            </a:r>
            <a:r>
              <a:rPr lang="en-US" altLang="en-US" sz="3200" dirty="0" err="1"/>
              <a:t>ditemukan</a:t>
            </a:r>
            <a:r>
              <a:rPr lang="en-US" altLang="en-US" sz="3200" dirty="0"/>
              <a:t> </a:t>
            </a:r>
            <a:r>
              <a:rPr lang="en-US" altLang="en-US" sz="3200" dirty="0" err="1"/>
              <a:t>diantara</a:t>
            </a:r>
            <a:r>
              <a:rPr lang="en-US" altLang="en-US" sz="3200" dirty="0"/>
              <a:t> </a:t>
            </a:r>
            <a:r>
              <a:rPr lang="en-US" altLang="en-US" sz="3200" dirty="0" err="1"/>
              <a:t>sel</a:t>
            </a:r>
            <a:r>
              <a:rPr lang="en-US" altLang="en-US" sz="3200" dirty="0"/>
              <a:t> yang </a:t>
            </a:r>
            <a:r>
              <a:rPr lang="en-US" altLang="en-US" sz="3200" dirty="0" err="1"/>
              <a:t>terdiferensiasi</a:t>
            </a:r>
            <a:r>
              <a:rPr lang="en-US" altLang="en-US" sz="3200" dirty="0"/>
              <a:t> di </a:t>
            </a:r>
            <a:r>
              <a:rPr lang="en-US" altLang="en-US" sz="3200" dirty="0" err="1"/>
              <a:t>jaringan</a:t>
            </a:r>
            <a:r>
              <a:rPr lang="en-US" altLang="en-US" sz="3200" dirty="0"/>
              <a:t> </a:t>
            </a:r>
            <a:r>
              <a:rPr lang="en-US" altLang="en-US" sz="3200" dirty="0" err="1"/>
              <a:t>atau</a:t>
            </a:r>
            <a:r>
              <a:rPr lang="en-US" altLang="en-US" sz="3200" dirty="0"/>
              <a:t> organ </a:t>
            </a:r>
            <a:r>
              <a:rPr lang="en-US" altLang="en-US" sz="3200" dirty="0" err="1"/>
              <a:t>setelah</a:t>
            </a:r>
            <a:r>
              <a:rPr lang="en-US" altLang="en-US" sz="3200" dirty="0"/>
              <a:t> </a:t>
            </a:r>
            <a:r>
              <a:rPr lang="en-US" altLang="en-US" sz="3200" dirty="0" err="1"/>
              <a:t>kelahiran</a:t>
            </a:r>
            <a:r>
              <a:rPr lang="en-US" altLang="en-US" sz="32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9C5FBBDB-4918-4E60-842F-3DFCF4EB366A}"/>
              </a:ext>
            </a:extLst>
          </p:cNvPr>
          <p:cNvSpPr>
            <a:spLocks noGrp="1" noChangeArrowheads="1"/>
          </p:cNvSpPr>
          <p:nvPr>
            <p:ph type="title" idx="4294967295"/>
          </p:nvPr>
        </p:nvSpPr>
        <p:spPr>
          <a:xfrm>
            <a:off x="142043" y="239781"/>
            <a:ext cx="9144000" cy="1143000"/>
          </a:xfrm>
        </p:spPr>
        <p:txBody>
          <a:bodyPr/>
          <a:lstStyle/>
          <a:p>
            <a:r>
              <a:rPr lang="en-US" altLang="en-US" sz="3200" dirty="0" err="1">
                <a:solidFill>
                  <a:srgbClr val="0070C0"/>
                </a:solidFill>
                <a:latin typeface="Arial" panose="020B0604020202020204" pitchFamily="34" charset="0"/>
              </a:rPr>
              <a:t>Mengapa</a:t>
            </a:r>
            <a:r>
              <a:rPr lang="en-US" altLang="en-US" sz="3200" dirty="0">
                <a:solidFill>
                  <a:srgbClr val="0070C0"/>
                </a:solidFill>
                <a:latin typeface="Arial" panose="020B0604020202020204" pitchFamily="34" charset="0"/>
              </a:rPr>
              <a:t> </a:t>
            </a:r>
            <a:r>
              <a:rPr lang="en-US" altLang="en-US" sz="3200" dirty="0" err="1">
                <a:solidFill>
                  <a:srgbClr val="0070C0"/>
                </a:solidFill>
                <a:latin typeface="Arial" panose="020B0604020202020204" pitchFamily="34" charset="0"/>
              </a:rPr>
              <a:t>terdapat</a:t>
            </a:r>
            <a:r>
              <a:rPr lang="en-US" altLang="en-US" sz="3200" dirty="0">
                <a:solidFill>
                  <a:srgbClr val="0070C0"/>
                </a:solidFill>
                <a:latin typeface="Arial" panose="020B0604020202020204" pitchFamily="34" charset="0"/>
              </a:rPr>
              <a:t> </a:t>
            </a:r>
            <a:r>
              <a:rPr lang="en-US" altLang="en-US" sz="3200" dirty="0" err="1">
                <a:solidFill>
                  <a:srgbClr val="0070C0"/>
                </a:solidFill>
                <a:latin typeface="Arial" panose="020B0604020202020204" pitchFamily="34" charset="0"/>
              </a:rPr>
              <a:t>kontroversi</a:t>
            </a:r>
            <a:r>
              <a:rPr lang="en-US" altLang="en-US" sz="3200" dirty="0">
                <a:solidFill>
                  <a:srgbClr val="0070C0"/>
                </a:solidFill>
                <a:latin typeface="Arial" panose="020B0604020202020204" pitchFamily="34" charset="0"/>
              </a:rPr>
              <a:t> stem cell?</a:t>
            </a:r>
          </a:p>
        </p:txBody>
      </p:sp>
      <p:sp>
        <p:nvSpPr>
          <p:cNvPr id="100355" name="AutoShape 3">
            <a:extLst>
              <a:ext uri="{FF2B5EF4-FFF2-40B4-BE49-F238E27FC236}">
                <a16:creationId xmlns:a16="http://schemas.microsoft.com/office/drawing/2014/main" id="{A31CF4FB-5789-45F7-99C5-EEB6D3ABBDE0}"/>
              </a:ext>
            </a:extLst>
          </p:cNvPr>
          <p:cNvSpPr>
            <a:spLocks noGrp="1" noChangeAspect="1" noChangeArrowheads="1"/>
          </p:cNvSpPr>
          <p:nvPr>
            <p:ph type="body" idx="4294967295"/>
          </p:nvPr>
        </p:nvSpPr>
        <p:spPr>
          <a:xfrm>
            <a:off x="457200" y="1143000"/>
            <a:ext cx="8686800" cy="5105400"/>
          </a:xfrm>
        </p:spPr>
        <p:txBody>
          <a:bodyPr/>
          <a:lstStyle/>
          <a:p>
            <a:pPr marL="609600" indent="-609600">
              <a:lnSpc>
                <a:spcPct val="90000"/>
              </a:lnSpc>
            </a:pPr>
            <a:r>
              <a:rPr lang="en-US" altLang="en-US" sz="2800" dirty="0">
                <a:latin typeface="Arial" panose="020B0604020202020204" pitchFamily="34" charset="0"/>
              </a:rPr>
              <a:t>Embryonic Stem cells </a:t>
            </a:r>
            <a:r>
              <a:rPr lang="en-US" altLang="en-US" sz="2800" dirty="0" err="1">
                <a:latin typeface="Arial" panose="020B0604020202020204" pitchFamily="34" charset="0"/>
              </a:rPr>
              <a:t>diambil</a:t>
            </a:r>
            <a:r>
              <a:rPr lang="en-US" altLang="en-US" sz="2800" dirty="0">
                <a:latin typeface="Arial" panose="020B0604020202020204" pitchFamily="34" charset="0"/>
              </a:rPr>
              <a:t> </a:t>
            </a:r>
            <a:r>
              <a:rPr lang="en-US" altLang="en-US" sz="2800" dirty="0" err="1">
                <a:latin typeface="Arial" panose="020B0604020202020204" pitchFamily="34" charset="0"/>
              </a:rPr>
              <a:t>dari</a:t>
            </a:r>
            <a:r>
              <a:rPr lang="en-US" altLang="en-US" sz="2800" dirty="0">
                <a:latin typeface="Arial" panose="020B0604020202020204" pitchFamily="34" charset="0"/>
              </a:rPr>
              <a:t> </a:t>
            </a:r>
            <a:r>
              <a:rPr lang="en-US" altLang="en-US" sz="2800" dirty="0" err="1">
                <a:latin typeface="Arial" panose="020B0604020202020204" pitchFamily="34" charset="0"/>
              </a:rPr>
              <a:t>bagian</a:t>
            </a:r>
            <a:r>
              <a:rPr lang="en-US" altLang="en-US" sz="2800" dirty="0">
                <a:latin typeface="Arial" panose="020B0604020202020204" pitchFamily="34" charset="0"/>
              </a:rPr>
              <a:t> extra blastocyst yang </a:t>
            </a:r>
            <a:r>
              <a:rPr lang="en-US" altLang="en-US" sz="2800" dirty="0" err="1">
                <a:latin typeface="Arial" panose="020B0604020202020204" pitchFamily="34" charset="0"/>
              </a:rPr>
              <a:t>dibuang</a:t>
            </a:r>
            <a:r>
              <a:rPr lang="en-US" altLang="en-US" sz="2800" dirty="0">
                <a:latin typeface="Arial" panose="020B0604020202020204" pitchFamily="34" charset="0"/>
              </a:rPr>
              <a:t> </a:t>
            </a:r>
            <a:r>
              <a:rPr lang="en-US" altLang="en-US" sz="2800" dirty="0" err="1">
                <a:latin typeface="Arial" panose="020B0604020202020204" pitchFamily="34" charset="0"/>
              </a:rPr>
              <a:t>dalam</a:t>
            </a:r>
            <a:r>
              <a:rPr lang="en-US" altLang="en-US" sz="2800" dirty="0">
                <a:latin typeface="Arial" panose="020B0604020202020204" pitchFamily="34" charset="0"/>
              </a:rPr>
              <a:t> proses In Vitro Fertilization. </a:t>
            </a:r>
          </a:p>
          <a:p>
            <a:pPr marL="609600" indent="-609600">
              <a:lnSpc>
                <a:spcPct val="90000"/>
              </a:lnSpc>
            </a:pPr>
            <a:r>
              <a:rPr lang="en-US" altLang="en-US" sz="2800" dirty="0" err="1">
                <a:latin typeface="Arial" panose="020B0604020202020204" pitchFamily="34" charset="0"/>
              </a:rPr>
              <a:t>Ekstraksi</a:t>
            </a:r>
            <a:r>
              <a:rPr lang="en-US" altLang="en-US" sz="2800" dirty="0">
                <a:latin typeface="Arial" panose="020B0604020202020204" pitchFamily="34" charset="0"/>
              </a:rPr>
              <a:t> stem cells </a:t>
            </a:r>
            <a:r>
              <a:rPr lang="en-US" altLang="en-US" sz="2800" dirty="0" err="1">
                <a:latin typeface="Arial" panose="020B0604020202020204" pitchFamily="34" charset="0"/>
              </a:rPr>
              <a:t>dapat</a:t>
            </a:r>
            <a:r>
              <a:rPr lang="en-US" altLang="en-US" sz="2800" dirty="0">
                <a:latin typeface="Arial" panose="020B0604020202020204" pitchFamily="34" charset="0"/>
              </a:rPr>
              <a:t> </a:t>
            </a:r>
            <a:r>
              <a:rPr lang="en-US" altLang="en-US" sz="2800" dirty="0" err="1">
                <a:latin typeface="Arial" panose="020B0604020202020204" pitchFamily="34" charset="0"/>
              </a:rPr>
              <a:t>menghancurkan</a:t>
            </a:r>
            <a:r>
              <a:rPr lang="en-US" altLang="en-US" sz="2800" dirty="0">
                <a:latin typeface="Arial" panose="020B0604020202020204" pitchFamily="34" charset="0"/>
              </a:rPr>
              <a:t> </a:t>
            </a:r>
            <a:r>
              <a:rPr lang="en-US" altLang="en-US" sz="2800" dirty="0" err="1">
                <a:latin typeface="Arial" panose="020B0604020202020204" pitchFamily="34" charset="0"/>
              </a:rPr>
              <a:t>perkembangan</a:t>
            </a:r>
            <a:r>
              <a:rPr lang="en-US" altLang="en-US" sz="2800" dirty="0">
                <a:latin typeface="Arial" panose="020B0604020202020204" pitchFamily="34" charset="0"/>
              </a:rPr>
              <a:t> blastocyst (embryo).</a:t>
            </a:r>
          </a:p>
          <a:p>
            <a:pPr marL="609600" indent="-609600" algn="ctr">
              <a:lnSpc>
                <a:spcPct val="90000"/>
              </a:lnSpc>
              <a:buFontTx/>
              <a:buNone/>
            </a:pPr>
            <a:endParaRPr lang="en-US" altLang="en-US" sz="2800" dirty="0">
              <a:latin typeface="Arial" panose="020B0604020202020204" pitchFamily="34" charset="0"/>
            </a:endParaRPr>
          </a:p>
          <a:p>
            <a:pPr marL="609600" indent="-609600">
              <a:lnSpc>
                <a:spcPct val="90000"/>
              </a:lnSpc>
              <a:buFontTx/>
              <a:buNone/>
            </a:pPr>
            <a:r>
              <a:rPr lang="en-US" altLang="en-US" sz="2800" dirty="0">
                <a:solidFill>
                  <a:srgbClr val="C00000"/>
                </a:solidFill>
                <a:latin typeface="Arial" panose="020B0604020202020204" pitchFamily="34" charset="0"/>
              </a:rPr>
              <a:t>	</a:t>
            </a:r>
            <a:r>
              <a:rPr lang="en-US" altLang="en-US" sz="2400" dirty="0" err="1">
                <a:solidFill>
                  <a:srgbClr val="C00000"/>
                </a:solidFill>
                <a:latin typeface="Arial" panose="020B0604020202020204" pitchFamily="34" charset="0"/>
              </a:rPr>
              <a:t>Beberapa</a:t>
            </a:r>
            <a:r>
              <a:rPr lang="en-US" altLang="en-US" sz="2400" dirty="0">
                <a:solidFill>
                  <a:srgbClr val="C00000"/>
                </a:solidFill>
                <a:latin typeface="Arial" panose="020B0604020202020204" pitchFamily="34" charset="0"/>
              </a:rPr>
              <a:t> </a:t>
            </a:r>
            <a:r>
              <a:rPr lang="en-US" altLang="en-US" sz="2400" dirty="0" err="1">
                <a:solidFill>
                  <a:srgbClr val="C00000"/>
                </a:solidFill>
                <a:latin typeface="Arial" panose="020B0604020202020204" pitchFamily="34" charset="0"/>
              </a:rPr>
              <a:t>hal</a:t>
            </a:r>
            <a:r>
              <a:rPr lang="en-US" altLang="en-US" sz="2400" dirty="0">
                <a:solidFill>
                  <a:srgbClr val="C00000"/>
                </a:solidFill>
                <a:latin typeface="Arial" panose="020B0604020202020204" pitchFamily="34" charset="0"/>
              </a:rPr>
              <a:t> yang </a:t>
            </a:r>
            <a:r>
              <a:rPr lang="en-US" altLang="en-US" sz="2400" dirty="0" err="1">
                <a:solidFill>
                  <a:srgbClr val="C00000"/>
                </a:solidFill>
                <a:latin typeface="Arial" panose="020B0604020202020204" pitchFamily="34" charset="0"/>
              </a:rPr>
              <a:t>harus</a:t>
            </a:r>
            <a:r>
              <a:rPr lang="en-US" altLang="en-US" sz="2400" dirty="0">
                <a:solidFill>
                  <a:srgbClr val="C00000"/>
                </a:solidFill>
                <a:latin typeface="Arial" panose="020B0604020202020204" pitchFamily="34" charset="0"/>
              </a:rPr>
              <a:t> </a:t>
            </a:r>
            <a:r>
              <a:rPr lang="en-US" altLang="en-US" sz="2400" dirty="0" err="1">
                <a:solidFill>
                  <a:srgbClr val="C00000"/>
                </a:solidFill>
                <a:latin typeface="Arial" panose="020B0604020202020204" pitchFamily="34" charset="0"/>
              </a:rPr>
              <a:t>dipertimbangkan</a:t>
            </a:r>
            <a:r>
              <a:rPr lang="en-US" altLang="en-US" sz="2400" dirty="0">
                <a:solidFill>
                  <a:srgbClr val="C00000"/>
                </a:solidFill>
                <a:latin typeface="Arial" panose="020B0604020202020204" pitchFamily="34" charset="0"/>
              </a:rPr>
              <a:t> dan </a:t>
            </a:r>
            <a:r>
              <a:rPr lang="en-US" altLang="en-US" sz="2400" dirty="0" err="1">
                <a:solidFill>
                  <a:srgbClr val="C00000"/>
                </a:solidFill>
                <a:latin typeface="Arial" panose="020B0604020202020204" pitchFamily="34" charset="0"/>
              </a:rPr>
              <a:t>dipikirkan</a:t>
            </a:r>
            <a:endParaRPr lang="en-US" altLang="en-US" sz="2400" dirty="0">
              <a:solidFill>
                <a:srgbClr val="C00000"/>
              </a:solidFill>
              <a:latin typeface="Arial" panose="020B0604020202020204" pitchFamily="34" charset="0"/>
            </a:endParaRPr>
          </a:p>
          <a:p>
            <a:pPr marL="609600" indent="-609600">
              <a:lnSpc>
                <a:spcPct val="90000"/>
              </a:lnSpc>
            </a:pPr>
            <a:r>
              <a:rPr lang="en-US" altLang="en-US" sz="2800" dirty="0" err="1">
                <a:latin typeface="Arial" panose="020B0604020202020204" pitchFamily="34" charset="0"/>
              </a:rPr>
              <a:t>Apakah</a:t>
            </a:r>
            <a:r>
              <a:rPr lang="en-US" altLang="en-US" sz="2800" dirty="0">
                <a:latin typeface="Arial" panose="020B0604020202020204" pitchFamily="34" charset="0"/>
              </a:rPr>
              <a:t> </a:t>
            </a:r>
            <a:r>
              <a:rPr lang="en-US" altLang="en-US" sz="2800" dirty="0" err="1">
                <a:latin typeface="Arial" panose="020B0604020202020204" pitchFamily="34" charset="0"/>
              </a:rPr>
              <a:t>embrio</a:t>
            </a:r>
            <a:r>
              <a:rPr lang="en-US" altLang="en-US" sz="2800" dirty="0">
                <a:latin typeface="Arial" panose="020B0604020202020204" pitchFamily="34" charset="0"/>
              </a:rPr>
              <a:t> </a:t>
            </a:r>
            <a:r>
              <a:rPr lang="en-US" altLang="en-US" sz="2800" dirty="0" err="1">
                <a:latin typeface="Arial" panose="020B0604020202020204" pitchFamily="34" charset="0"/>
              </a:rPr>
              <a:t>itu</a:t>
            </a:r>
            <a:r>
              <a:rPr lang="en-US" altLang="en-US" sz="2800" dirty="0">
                <a:latin typeface="Arial" panose="020B0604020202020204" pitchFamily="34" charset="0"/>
              </a:rPr>
              <a:t> </a:t>
            </a:r>
            <a:r>
              <a:rPr lang="en-US" altLang="en-US" sz="2800" dirty="0" err="1">
                <a:latin typeface="Arial" panose="020B0604020202020204" pitchFamily="34" charset="0"/>
              </a:rPr>
              <a:t>manusia</a:t>
            </a:r>
            <a:r>
              <a:rPr lang="en-US" altLang="en-US" sz="2800" dirty="0">
                <a:latin typeface="Arial" panose="020B0604020202020204" pitchFamily="34" charset="0"/>
              </a:rPr>
              <a:t>?</a:t>
            </a:r>
          </a:p>
          <a:p>
            <a:pPr marL="609600" indent="-609600">
              <a:lnSpc>
                <a:spcPct val="90000"/>
              </a:lnSpc>
            </a:pPr>
            <a:r>
              <a:rPr lang="en-US" altLang="en-US" sz="2800" dirty="0" err="1">
                <a:latin typeface="Arial" panose="020B0604020202020204" pitchFamily="34" charset="0"/>
              </a:rPr>
              <a:t>Apakah</a:t>
            </a:r>
            <a:r>
              <a:rPr lang="en-US" altLang="en-US" sz="2800" dirty="0">
                <a:latin typeface="Arial" panose="020B0604020202020204" pitchFamily="34" charset="0"/>
              </a:rPr>
              <a:t> </a:t>
            </a:r>
            <a:r>
              <a:rPr lang="en-US" altLang="en-US" sz="2800" dirty="0" err="1">
                <a:latin typeface="Arial" panose="020B0604020202020204" pitchFamily="34" charset="0"/>
              </a:rPr>
              <a:t>secara</a:t>
            </a:r>
            <a:r>
              <a:rPr lang="en-US" altLang="en-US" sz="2800" dirty="0">
                <a:latin typeface="Arial" panose="020B0604020202020204" pitchFamily="34" charset="0"/>
              </a:rPr>
              <a:t> moral </a:t>
            </a:r>
            <a:r>
              <a:rPr lang="en-US" altLang="en-US" sz="2800" dirty="0" err="1">
                <a:latin typeface="Arial" panose="020B0604020202020204" pitchFamily="34" charset="0"/>
              </a:rPr>
              <a:t>dapat</a:t>
            </a:r>
            <a:r>
              <a:rPr lang="en-US" altLang="en-US" sz="2800" dirty="0">
                <a:latin typeface="Arial" panose="020B0604020202020204" pitchFamily="34" charset="0"/>
              </a:rPr>
              <a:t> </a:t>
            </a:r>
            <a:r>
              <a:rPr lang="en-US" altLang="en-US" sz="2800" dirty="0" err="1">
                <a:latin typeface="Arial" panose="020B0604020202020204" pitchFamily="34" charset="0"/>
              </a:rPr>
              <a:t>diterima</a:t>
            </a:r>
            <a:r>
              <a:rPr lang="en-US" altLang="en-US" sz="2800" dirty="0">
                <a:latin typeface="Arial" panose="020B0604020202020204" pitchFamily="34" charset="0"/>
              </a:rPr>
              <a:t> </a:t>
            </a:r>
            <a:r>
              <a:rPr lang="en-US" altLang="en-US" sz="2800" dirty="0" err="1">
                <a:latin typeface="Arial" panose="020B0604020202020204" pitchFamily="34" charset="0"/>
              </a:rPr>
              <a:t>untuk</a:t>
            </a:r>
            <a:r>
              <a:rPr lang="en-US" altLang="en-US" sz="2800" dirty="0">
                <a:latin typeface="Arial" panose="020B0604020202020204" pitchFamily="34" charset="0"/>
              </a:rPr>
              <a:t> </a:t>
            </a:r>
            <a:r>
              <a:rPr lang="en-US" altLang="en-US" sz="2800" dirty="0" err="1">
                <a:latin typeface="Arial" panose="020B0604020202020204" pitchFamily="34" charset="0"/>
              </a:rPr>
              <a:t>menggunakan</a:t>
            </a:r>
            <a:r>
              <a:rPr lang="en-US" altLang="en-US" sz="2800" dirty="0">
                <a:latin typeface="Arial" panose="020B0604020202020204" pitchFamily="34" charset="0"/>
              </a:rPr>
              <a:t> </a:t>
            </a:r>
            <a:r>
              <a:rPr lang="en-US" altLang="en-US" sz="2800" dirty="0" err="1">
                <a:latin typeface="Arial" panose="020B0604020202020204" pitchFamily="34" charset="0"/>
              </a:rPr>
              <a:t>embrio</a:t>
            </a:r>
            <a:r>
              <a:rPr lang="en-US" altLang="en-US" sz="2800" dirty="0">
                <a:latin typeface="Arial" panose="020B0604020202020204" pitchFamily="34" charset="0"/>
              </a:rPr>
              <a:t> </a:t>
            </a:r>
            <a:r>
              <a:rPr lang="en-US" altLang="en-US" sz="2800" dirty="0" err="1">
                <a:latin typeface="Arial" panose="020B0604020202020204" pitchFamily="34" charset="0"/>
              </a:rPr>
              <a:t>dalam</a:t>
            </a:r>
            <a:r>
              <a:rPr lang="en-US" altLang="en-US" sz="2800" dirty="0">
                <a:latin typeface="Arial" panose="020B0604020202020204" pitchFamily="34" charset="0"/>
              </a:rPr>
              <a:t> </a:t>
            </a:r>
            <a:r>
              <a:rPr lang="en-US" altLang="en-US" sz="2800" dirty="0" err="1">
                <a:latin typeface="Arial" panose="020B0604020202020204" pitchFamily="34" charset="0"/>
              </a:rPr>
              <a:t>penelitian</a:t>
            </a:r>
            <a:r>
              <a:rPr lang="en-US" altLang="en-US" sz="2800" dirty="0">
                <a:latin typeface="Arial" panose="020B0604020202020204" pitchFamily="34" charset="0"/>
              </a:rPr>
              <a:t>. </a:t>
            </a:r>
          </a:p>
          <a:p>
            <a:pPr>
              <a:lnSpc>
                <a:spcPct val="90000"/>
              </a:lnSpc>
            </a:pPr>
            <a:r>
              <a:rPr lang="en-US" altLang="en-US" sz="2800" dirty="0" err="1">
                <a:latin typeface="Arial" panose="020B0604020202020204" pitchFamily="34" charset="0"/>
              </a:rPr>
              <a:t>Saat</a:t>
            </a:r>
            <a:r>
              <a:rPr lang="en-US" altLang="en-US" sz="2800" dirty="0">
                <a:latin typeface="Arial" panose="020B0604020202020204" pitchFamily="34" charset="0"/>
              </a:rPr>
              <a:t> </a:t>
            </a:r>
            <a:r>
              <a:rPr lang="en-US" altLang="en-US" sz="2800" dirty="0" err="1">
                <a:latin typeface="Arial" panose="020B0604020202020204" pitchFamily="34" charset="0"/>
              </a:rPr>
              <a:t>kapan</a:t>
            </a:r>
            <a:r>
              <a:rPr lang="en-US" altLang="en-US" sz="2800" dirty="0">
                <a:latin typeface="Arial" panose="020B0604020202020204" pitchFamily="34" charset="0"/>
              </a:rPr>
              <a:t> </a:t>
            </a:r>
            <a:r>
              <a:rPr lang="en-US" altLang="en-US" sz="2800" dirty="0" err="1">
                <a:latin typeface="Arial" panose="020B0604020202020204" pitchFamily="34" charset="0"/>
              </a:rPr>
              <a:t>embrio</a:t>
            </a:r>
            <a:r>
              <a:rPr lang="en-US" altLang="en-US" sz="2800" dirty="0">
                <a:latin typeface="Arial" panose="020B0604020202020204" pitchFamily="34" charset="0"/>
              </a:rPr>
              <a:t> </a:t>
            </a:r>
            <a:r>
              <a:rPr lang="en-US" altLang="en-US" sz="2800" dirty="0" err="1">
                <a:latin typeface="Arial" panose="020B0604020202020204" pitchFamily="34" charset="0"/>
              </a:rPr>
              <a:t>disebut</a:t>
            </a:r>
            <a:r>
              <a:rPr lang="en-US" altLang="en-US" sz="2800" dirty="0">
                <a:latin typeface="Arial" panose="020B0604020202020204" pitchFamily="34" charset="0"/>
              </a:rPr>
              <a:t> </a:t>
            </a:r>
            <a:r>
              <a:rPr lang="en-US" altLang="en-US" sz="2800" dirty="0" err="1">
                <a:latin typeface="Arial" panose="020B0604020202020204" pitchFamily="34" charset="0"/>
              </a:rPr>
              <a:t>sebagai</a:t>
            </a:r>
            <a:r>
              <a:rPr lang="en-US" altLang="en-US" sz="2800" dirty="0">
                <a:latin typeface="Arial" panose="020B0604020202020204" pitchFamily="34" charset="0"/>
              </a:rPr>
              <a:t> </a:t>
            </a:r>
            <a:r>
              <a:rPr lang="en-US" altLang="en-US" sz="2800" dirty="0" err="1">
                <a:latin typeface="Arial" panose="020B0604020202020204" pitchFamily="34" charset="0"/>
              </a:rPr>
              <a:t>manusia</a:t>
            </a:r>
            <a:r>
              <a:rPr lang="en-US" altLang="en-US" sz="2800" dirty="0">
                <a:latin typeface="Arial" panose="020B0604020202020204" pitchFamily="34"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96" name="Picture 12" descr="Cartoon.jpg ">
            <a:extLst>
              <a:ext uri="{FF2B5EF4-FFF2-40B4-BE49-F238E27FC236}">
                <a16:creationId xmlns:a16="http://schemas.microsoft.com/office/drawing/2014/main" id="{02FE813F-0339-4100-A8BC-B911E706E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64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9C0989-B0A9-4429-87AA-1B44EF5869F9}"/>
              </a:ext>
            </a:extLst>
          </p:cNvPr>
          <p:cNvSpPr txBox="1"/>
          <p:nvPr/>
        </p:nvSpPr>
        <p:spPr>
          <a:xfrm>
            <a:off x="2636668" y="2796466"/>
            <a:ext cx="4252404" cy="769441"/>
          </a:xfrm>
          <a:prstGeom prst="rect">
            <a:avLst/>
          </a:prstGeom>
          <a:noFill/>
        </p:spPr>
        <p:txBody>
          <a:bodyPr wrap="square" rtlCol="0">
            <a:spAutoFit/>
          </a:bodyPr>
          <a:lstStyle/>
          <a:p>
            <a:r>
              <a:rPr lang="en-US" sz="4400" dirty="0" err="1">
                <a:solidFill>
                  <a:schemeClr val="accent6">
                    <a:lumMod val="50000"/>
                  </a:schemeClr>
                </a:solidFill>
              </a:rPr>
              <a:t>Terima</a:t>
            </a:r>
            <a:r>
              <a:rPr lang="en-US" sz="4400" dirty="0">
                <a:solidFill>
                  <a:schemeClr val="accent6">
                    <a:lumMod val="50000"/>
                  </a:schemeClr>
                </a:solidFill>
              </a:rPr>
              <a:t> Kasih</a:t>
            </a:r>
          </a:p>
        </p:txBody>
      </p:sp>
    </p:spTree>
    <p:extLst>
      <p:ext uri="{BB962C8B-B14F-4D97-AF65-F5344CB8AC3E}">
        <p14:creationId xmlns:p14="http://schemas.microsoft.com/office/powerpoint/2010/main" val="3789056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9C79C585-B9D7-4859-8946-A08491B6D7DF}"/>
              </a:ext>
            </a:extLst>
          </p:cNvPr>
          <p:cNvSpPr>
            <a:spLocks noGrp="1" noChangeArrowheads="1"/>
          </p:cNvSpPr>
          <p:nvPr>
            <p:ph type="title" idx="4294967295"/>
          </p:nvPr>
        </p:nvSpPr>
        <p:spPr>
          <a:xfrm>
            <a:off x="0" y="228600"/>
            <a:ext cx="8077200" cy="638175"/>
          </a:xfrm>
        </p:spPr>
        <p:txBody>
          <a:bodyPr anchor="b">
            <a:normAutofit fontScale="90000"/>
          </a:bodyPr>
          <a:lstStyle/>
          <a:p>
            <a:r>
              <a:rPr lang="en-US" altLang="en-US" sz="4800" b="1" dirty="0" err="1">
                <a:solidFill>
                  <a:srgbClr val="0070C0"/>
                </a:solidFill>
                <a:latin typeface="Arial" panose="020B0604020202020204" pitchFamily="34" charset="0"/>
              </a:rPr>
              <a:t>Sumsum</a:t>
            </a:r>
            <a:r>
              <a:rPr lang="en-US" altLang="en-US" sz="4800" b="1" dirty="0">
                <a:solidFill>
                  <a:srgbClr val="0070C0"/>
                </a:solidFill>
                <a:latin typeface="Arial" panose="020B0604020202020204" pitchFamily="34" charset="0"/>
              </a:rPr>
              <a:t> </a:t>
            </a:r>
            <a:r>
              <a:rPr lang="en-US" altLang="en-US" sz="4800" b="1" dirty="0" err="1">
                <a:solidFill>
                  <a:srgbClr val="0070C0"/>
                </a:solidFill>
                <a:latin typeface="Arial" panose="020B0604020202020204" pitchFamily="34" charset="0"/>
              </a:rPr>
              <a:t>Tulang</a:t>
            </a:r>
            <a:r>
              <a:rPr lang="en-US" altLang="en-US" sz="4800" b="1" dirty="0">
                <a:solidFill>
                  <a:srgbClr val="0070C0"/>
                </a:solidFill>
                <a:latin typeface="Arial" panose="020B0604020202020204" pitchFamily="34" charset="0"/>
              </a:rPr>
              <a:t> </a:t>
            </a:r>
            <a:r>
              <a:rPr lang="en-US" altLang="en-US" sz="4800" b="1" dirty="0" err="1">
                <a:solidFill>
                  <a:srgbClr val="0070C0"/>
                </a:solidFill>
                <a:latin typeface="Arial" panose="020B0604020202020204" pitchFamily="34" charset="0"/>
              </a:rPr>
              <a:t>Belakang</a:t>
            </a:r>
            <a:endParaRPr lang="en-US" altLang="en-US" sz="2000" b="1" dirty="0">
              <a:solidFill>
                <a:srgbClr val="0070C0"/>
              </a:solidFill>
              <a:latin typeface="Arial" panose="020B0604020202020204" pitchFamily="34" charset="0"/>
            </a:endParaRPr>
          </a:p>
        </p:txBody>
      </p:sp>
      <p:sp>
        <p:nvSpPr>
          <p:cNvPr id="103427" name="Rectangle 2">
            <a:extLst>
              <a:ext uri="{FF2B5EF4-FFF2-40B4-BE49-F238E27FC236}">
                <a16:creationId xmlns:a16="http://schemas.microsoft.com/office/drawing/2014/main" id="{D342F938-05D7-437B-BDF7-69EFBD6DE7F9}"/>
              </a:ext>
            </a:extLst>
          </p:cNvPr>
          <p:cNvSpPr>
            <a:spLocks noGrp="1" noChangeArrowheads="1"/>
          </p:cNvSpPr>
          <p:nvPr>
            <p:ph type="body" idx="4294967295"/>
          </p:nvPr>
        </p:nvSpPr>
        <p:spPr>
          <a:xfrm>
            <a:off x="914400" y="3367088"/>
            <a:ext cx="8229600" cy="3006725"/>
          </a:xfrm>
        </p:spPr>
        <p:txBody>
          <a:bodyPr>
            <a:normAutofit fontScale="77500" lnSpcReduction="20000"/>
          </a:bodyPr>
          <a:lstStyle/>
          <a:p>
            <a:r>
              <a:rPr lang="en-US" altLang="en-US" dirty="0" err="1">
                <a:latin typeface="Arial" panose="020B0604020202020204" pitchFamily="34" charset="0"/>
              </a:rPr>
              <a:t>Ditemukan</a:t>
            </a:r>
            <a:r>
              <a:rPr lang="en-US" altLang="en-US" dirty="0">
                <a:latin typeface="Arial" panose="020B0604020202020204" pitchFamily="34" charset="0"/>
              </a:rPr>
              <a:t> di </a:t>
            </a:r>
            <a:r>
              <a:rPr lang="en-US" altLang="en-US" dirty="0" err="1">
                <a:latin typeface="Arial" panose="020B0604020202020204" pitchFamily="34" charset="0"/>
              </a:rPr>
              <a:t>bagian</a:t>
            </a:r>
            <a:r>
              <a:rPr lang="en-US" altLang="en-US" dirty="0">
                <a:latin typeface="Arial" panose="020B0604020202020204" pitchFamily="34" charset="0"/>
              </a:rPr>
              <a:t> sponge </a:t>
            </a:r>
            <a:r>
              <a:rPr lang="en-US" altLang="en-US" dirty="0" err="1">
                <a:latin typeface="Arial" panose="020B0604020202020204" pitchFamily="34" charset="0"/>
              </a:rPr>
              <a:t>tulang</a:t>
            </a:r>
            <a:r>
              <a:rPr lang="en-US" altLang="en-US" dirty="0">
                <a:latin typeface="Arial" panose="020B0604020202020204" pitchFamily="34" charset="0"/>
              </a:rPr>
              <a:t> </a:t>
            </a:r>
            <a:r>
              <a:rPr lang="en-US" altLang="en-US" dirty="0" err="1">
                <a:latin typeface="Arial" panose="020B0604020202020204" pitchFamily="34" charset="0"/>
              </a:rPr>
              <a:t>dimana</a:t>
            </a:r>
            <a:r>
              <a:rPr lang="en-US" altLang="en-US" dirty="0">
                <a:latin typeface="Arial" panose="020B0604020202020204" pitchFamily="34" charset="0"/>
              </a:rPr>
              <a:t> </a:t>
            </a:r>
            <a:r>
              <a:rPr lang="en-US" altLang="en-US" dirty="0" err="1">
                <a:latin typeface="Arial" panose="020B0604020202020204" pitchFamily="34" charset="0"/>
              </a:rPr>
              <a:t>sel</a:t>
            </a:r>
            <a:r>
              <a:rPr lang="en-US" altLang="en-US" dirty="0">
                <a:latin typeface="Arial" panose="020B0604020202020204" pitchFamily="34" charset="0"/>
              </a:rPr>
              <a:t> </a:t>
            </a:r>
            <a:r>
              <a:rPr lang="en-US" altLang="en-US" dirty="0" err="1">
                <a:latin typeface="Arial" panose="020B0604020202020204" pitchFamily="34" charset="0"/>
              </a:rPr>
              <a:t>darah</a:t>
            </a:r>
            <a:r>
              <a:rPr lang="en-US" altLang="en-US" dirty="0">
                <a:latin typeface="Arial" panose="020B0604020202020204" pitchFamily="34" charset="0"/>
              </a:rPr>
              <a:t> </a:t>
            </a:r>
            <a:r>
              <a:rPr lang="en-US" altLang="en-US" dirty="0" err="1">
                <a:latin typeface="Arial" panose="020B0604020202020204" pitchFamily="34" charset="0"/>
              </a:rPr>
              <a:t>dibentuk</a:t>
            </a:r>
            <a:r>
              <a:rPr lang="en-US" altLang="en-US" dirty="0">
                <a:latin typeface="Arial" panose="020B0604020202020204" pitchFamily="34" charset="0"/>
              </a:rPr>
              <a:t>. </a:t>
            </a:r>
          </a:p>
          <a:p>
            <a:r>
              <a:rPr lang="en-US" altLang="en-US" dirty="0" err="1">
                <a:latin typeface="Arial" panose="020B0604020202020204" pitchFamily="34" charset="0"/>
              </a:rPr>
              <a:t>Fungsi</a:t>
            </a:r>
            <a:r>
              <a:rPr lang="en-US" altLang="en-US" dirty="0">
                <a:latin typeface="Arial" panose="020B0604020202020204" pitchFamily="34" charset="0"/>
              </a:rPr>
              <a:t> </a:t>
            </a:r>
            <a:r>
              <a:rPr lang="en-US" altLang="en-US" dirty="0" err="1">
                <a:latin typeface="Arial" panose="020B0604020202020204" pitchFamily="34" charset="0"/>
              </a:rPr>
              <a:t>awalnya</a:t>
            </a:r>
            <a:r>
              <a:rPr lang="en-US" altLang="en-US" dirty="0">
                <a:latin typeface="Arial" panose="020B0604020202020204" pitchFamily="34" charset="0"/>
              </a:rPr>
              <a:t> </a:t>
            </a:r>
            <a:r>
              <a:rPr lang="en-US" altLang="en-US" dirty="0" err="1">
                <a:latin typeface="Arial" panose="020B0604020202020204" pitchFamily="34" charset="0"/>
              </a:rPr>
              <a:t>adalah</a:t>
            </a:r>
            <a:r>
              <a:rPr lang="en-US" altLang="en-US" dirty="0">
                <a:latin typeface="Arial" panose="020B0604020202020204" pitchFamily="34" charset="0"/>
              </a:rPr>
              <a:t> </a:t>
            </a:r>
            <a:r>
              <a:rPr lang="en-US" altLang="en-US" dirty="0" err="1">
                <a:latin typeface="Arial" panose="020B0604020202020204" pitchFamily="34" charset="0"/>
              </a:rPr>
              <a:t>untuk</a:t>
            </a:r>
            <a:r>
              <a:rPr lang="en-US" altLang="en-US" dirty="0">
                <a:latin typeface="Arial" panose="020B0604020202020204" pitchFamily="34" charset="0"/>
              </a:rPr>
              <a:t> </a:t>
            </a:r>
            <a:r>
              <a:rPr lang="en-US" altLang="en-US" dirty="0" err="1">
                <a:latin typeface="Arial" panose="020B0604020202020204" pitchFamily="34" charset="0"/>
              </a:rPr>
              <a:t>menggantikan</a:t>
            </a:r>
            <a:r>
              <a:rPr lang="en-US" altLang="en-US" dirty="0">
                <a:latin typeface="Arial" panose="020B0604020202020204" pitchFamily="34" charset="0"/>
              </a:rPr>
              <a:t> </a:t>
            </a:r>
            <a:r>
              <a:rPr lang="en-US" altLang="en-US" dirty="0" err="1">
                <a:latin typeface="Arial" panose="020B0604020202020204" pitchFamily="34" charset="0"/>
              </a:rPr>
              <a:t>sumsum</a:t>
            </a:r>
            <a:r>
              <a:rPr lang="en-US" altLang="en-US" dirty="0">
                <a:latin typeface="Arial" panose="020B0604020202020204" pitchFamily="34" charset="0"/>
              </a:rPr>
              <a:t> </a:t>
            </a:r>
            <a:r>
              <a:rPr lang="en-US" altLang="en-US" dirty="0" err="1">
                <a:latin typeface="Arial" panose="020B0604020202020204" pitchFamily="34" charset="0"/>
              </a:rPr>
              <a:t>tulang</a:t>
            </a:r>
            <a:r>
              <a:rPr lang="en-US" altLang="en-US" dirty="0">
                <a:latin typeface="Arial" panose="020B0604020202020204" pitchFamily="34" charset="0"/>
              </a:rPr>
              <a:t> yang </a:t>
            </a:r>
            <a:r>
              <a:rPr lang="en-US" altLang="en-US" dirty="0" err="1">
                <a:latin typeface="Arial" panose="020B0604020202020204" pitchFamily="34" charset="0"/>
              </a:rPr>
              <a:t>rusak</a:t>
            </a:r>
            <a:r>
              <a:rPr lang="en-US" altLang="en-US" dirty="0">
                <a:latin typeface="Arial" panose="020B0604020202020204" pitchFamily="34" charset="0"/>
              </a:rPr>
              <a:t> </a:t>
            </a:r>
            <a:r>
              <a:rPr lang="en-US" altLang="en-US" dirty="0" err="1">
                <a:latin typeface="Arial" panose="020B0604020202020204" pitchFamily="34" charset="0"/>
              </a:rPr>
              <a:t>atau</a:t>
            </a:r>
            <a:r>
              <a:rPr lang="en-US" altLang="en-US" dirty="0">
                <a:latin typeface="Arial" panose="020B0604020202020204" pitchFamily="34" charset="0"/>
              </a:rPr>
              <a:t> </a:t>
            </a:r>
            <a:r>
              <a:rPr lang="en-US" altLang="en-US" dirty="0" err="1">
                <a:latin typeface="Arial" panose="020B0604020202020204" pitchFamily="34" charset="0"/>
              </a:rPr>
              <a:t>hancur</a:t>
            </a:r>
            <a:r>
              <a:rPr lang="en-US" altLang="en-US" dirty="0">
                <a:latin typeface="Arial" panose="020B0604020202020204" pitchFamily="34" charset="0"/>
              </a:rPr>
              <a:t> dan </a:t>
            </a:r>
            <a:r>
              <a:rPr lang="en-US" altLang="en-US" dirty="0" err="1">
                <a:latin typeface="Arial" panose="020B0604020202020204" pitchFamily="34" charset="0"/>
              </a:rPr>
              <a:t>diganti</a:t>
            </a:r>
            <a:r>
              <a:rPr lang="en-US" altLang="en-US" dirty="0">
                <a:latin typeface="Arial" panose="020B0604020202020204" pitchFamily="34" charset="0"/>
              </a:rPr>
              <a:t> </a:t>
            </a:r>
            <a:r>
              <a:rPr lang="en-US" altLang="en-US" dirty="0" err="1">
                <a:latin typeface="Arial" panose="020B0604020202020204" pitchFamily="34" charset="0"/>
              </a:rPr>
              <a:t>dengan</a:t>
            </a:r>
            <a:r>
              <a:rPr lang="en-US" altLang="en-US" dirty="0">
                <a:latin typeface="Arial" panose="020B0604020202020204" pitchFamily="34" charset="0"/>
              </a:rPr>
              <a:t> stem cell </a:t>
            </a:r>
            <a:r>
              <a:rPr lang="en-US" altLang="en-US" dirty="0" err="1">
                <a:latin typeface="Arial" panose="020B0604020202020204" pitchFamily="34" charset="0"/>
              </a:rPr>
              <a:t>sumsum</a:t>
            </a:r>
            <a:r>
              <a:rPr lang="en-US" altLang="en-US" dirty="0">
                <a:latin typeface="Arial" panose="020B0604020202020204" pitchFamily="34" charset="0"/>
              </a:rPr>
              <a:t> </a:t>
            </a:r>
            <a:r>
              <a:rPr lang="en-US" altLang="en-US" dirty="0" err="1">
                <a:latin typeface="Arial" panose="020B0604020202020204" pitchFamily="34" charset="0"/>
              </a:rPr>
              <a:t>tulanga</a:t>
            </a:r>
            <a:r>
              <a:rPr lang="en-US" altLang="en-US" dirty="0">
                <a:latin typeface="Arial" panose="020B0604020202020204" pitchFamily="34" charset="0"/>
              </a:rPr>
              <a:t> yang </a:t>
            </a:r>
            <a:r>
              <a:rPr lang="en-US" altLang="en-US" dirty="0" err="1">
                <a:latin typeface="Arial" panose="020B0604020202020204" pitchFamily="34" charset="0"/>
              </a:rPr>
              <a:t>sehat</a:t>
            </a:r>
            <a:r>
              <a:rPr lang="en-US" altLang="en-US" dirty="0">
                <a:latin typeface="Arial" panose="020B0604020202020204" pitchFamily="34" charset="0"/>
              </a:rPr>
              <a:t>. </a:t>
            </a:r>
          </a:p>
          <a:p>
            <a:r>
              <a:rPr lang="en-US" altLang="en-US" dirty="0" err="1">
                <a:latin typeface="Arial" panose="020B0604020202020204" pitchFamily="34" charset="0"/>
              </a:rPr>
              <a:t>Untuk</a:t>
            </a:r>
            <a:r>
              <a:rPr lang="en-US" altLang="en-US" dirty="0">
                <a:latin typeface="Arial" panose="020B0604020202020204" pitchFamily="34" charset="0"/>
              </a:rPr>
              <a:t> </a:t>
            </a:r>
            <a:r>
              <a:rPr lang="en-US" altLang="en-US" dirty="0" err="1">
                <a:latin typeface="Arial" panose="020B0604020202020204" pitchFamily="34" charset="0"/>
              </a:rPr>
              <a:t>mengobati</a:t>
            </a:r>
            <a:r>
              <a:rPr lang="en-US" altLang="en-US" dirty="0">
                <a:latin typeface="Arial" panose="020B0604020202020204" pitchFamily="34" charset="0"/>
              </a:rPr>
              <a:t> </a:t>
            </a:r>
            <a:r>
              <a:rPr lang="en-US" altLang="en-US" dirty="0" err="1">
                <a:latin typeface="Arial" panose="020B0604020202020204" pitchFamily="34" charset="0"/>
              </a:rPr>
              <a:t>pasien</a:t>
            </a:r>
            <a:r>
              <a:rPr lang="en-US" altLang="en-US" dirty="0">
                <a:latin typeface="Arial" panose="020B0604020202020204" pitchFamily="34" charset="0"/>
              </a:rPr>
              <a:t> yang </a:t>
            </a:r>
            <a:r>
              <a:rPr lang="en-US" altLang="en-US" dirty="0" err="1">
                <a:latin typeface="Arial" panose="020B0604020202020204" pitchFamily="34" charset="0"/>
              </a:rPr>
              <a:t>didiagnosa</a:t>
            </a:r>
            <a:r>
              <a:rPr lang="en-US" altLang="en-US" dirty="0">
                <a:latin typeface="Arial" panose="020B0604020202020204" pitchFamily="34" charset="0"/>
              </a:rPr>
              <a:t> leukemia, anemia aplastic dan </a:t>
            </a:r>
            <a:r>
              <a:rPr lang="en-US" altLang="en-US" dirty="0" err="1">
                <a:latin typeface="Arial" panose="020B0604020202020204" pitchFamily="34" charset="0"/>
              </a:rPr>
              <a:t>limfoma</a:t>
            </a:r>
            <a:r>
              <a:rPr lang="en-US" altLang="en-US" dirty="0">
                <a:latin typeface="Arial" panose="020B0604020202020204" pitchFamily="34" charset="0"/>
              </a:rPr>
              <a:t>. </a:t>
            </a:r>
          </a:p>
          <a:p>
            <a:r>
              <a:rPr lang="en-US" altLang="en-US" dirty="0" err="1">
                <a:latin typeface="Arial" panose="020B0604020202020204" pitchFamily="34" charset="0"/>
              </a:rPr>
              <a:t>Kompatibilitasnnya</a:t>
            </a:r>
            <a:r>
              <a:rPr lang="en-US" altLang="en-US" dirty="0">
                <a:latin typeface="Arial" panose="020B0604020202020204" pitchFamily="34" charset="0"/>
              </a:rPr>
              <a:t> </a:t>
            </a:r>
            <a:r>
              <a:rPr lang="en-US" altLang="en-US" dirty="0" err="1">
                <a:latin typeface="Arial" panose="020B0604020202020204" pitchFamily="34" charset="0"/>
              </a:rPr>
              <a:t>terbatas</a:t>
            </a:r>
            <a:endParaRPr lang="en-US" altLang="en-US" dirty="0">
              <a:latin typeface="Arial" panose="020B0604020202020204" pitchFamily="34" charset="0"/>
            </a:endParaRPr>
          </a:p>
        </p:txBody>
      </p:sp>
      <p:pic>
        <p:nvPicPr>
          <p:cNvPr id="103430" name="Picture 6" descr="http://www.bidmc.org/CentersandDepartments/Departments/CancerCenter/TreatmentModalitiesandTherapeutics/BoneMarrowTransplantation/~/media/Images/CentersandDepartments/CancerCenter/Bone%20Marrow%20Tranplant%20Program/Location%20of%20Active%20Bone%20Marrow%20in%20an%20Adult.ashx">
            <a:extLst>
              <a:ext uri="{FF2B5EF4-FFF2-40B4-BE49-F238E27FC236}">
                <a16:creationId xmlns:a16="http://schemas.microsoft.com/office/drawing/2014/main" id="{5A888EF4-5A6C-4E8A-B68D-9C3873A9E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143" y="940253"/>
            <a:ext cx="3452674" cy="224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masonposner.com/afisheyeview/wp-content/uploads/2010/03/380px-Illu_blood_cell_lineage.jpg">
            <a:extLst>
              <a:ext uri="{FF2B5EF4-FFF2-40B4-BE49-F238E27FC236}">
                <a16:creationId xmlns:a16="http://schemas.microsoft.com/office/drawing/2014/main" id="{E09CF378-339E-4651-80E7-E5EA0AFF0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476" y="1533133"/>
            <a:ext cx="6147047" cy="4479408"/>
          </a:xfrm>
          <a:prstGeom prst="rect">
            <a:avLst/>
          </a:prstGeom>
          <a:noFill/>
          <a:extLst>
            <a:ext uri="{909E8E84-426E-40DD-AFC4-6F175D3DCCD1}">
              <a14:hiddenFill xmlns:a14="http://schemas.microsoft.com/office/drawing/2010/main">
                <a:solidFill>
                  <a:srgbClr val="FFFFFF"/>
                </a:solidFill>
              </a14:hiddenFill>
            </a:ext>
          </a:extLst>
        </p:spPr>
      </p:pic>
      <p:sp>
        <p:nvSpPr>
          <p:cNvPr id="112643" name="Text Box 3">
            <a:extLst>
              <a:ext uri="{FF2B5EF4-FFF2-40B4-BE49-F238E27FC236}">
                <a16:creationId xmlns:a16="http://schemas.microsoft.com/office/drawing/2014/main" id="{66D92B2B-E33A-467E-BAF0-081B5D0B5FBC}"/>
              </a:ext>
            </a:extLst>
          </p:cNvPr>
          <p:cNvSpPr txBox="1">
            <a:spLocks noChangeArrowheads="1"/>
          </p:cNvSpPr>
          <p:nvPr/>
        </p:nvSpPr>
        <p:spPr bwMode="auto">
          <a:xfrm>
            <a:off x="1600200" y="228600"/>
            <a:ext cx="57006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dirty="0" err="1">
                <a:solidFill>
                  <a:srgbClr val="0070C0"/>
                </a:solidFill>
              </a:rPr>
              <a:t>Pembentukan</a:t>
            </a:r>
            <a:r>
              <a:rPr lang="en-US" altLang="en-US" sz="4400" b="1" dirty="0">
                <a:solidFill>
                  <a:srgbClr val="0070C0"/>
                </a:solidFill>
              </a:rPr>
              <a:t> </a:t>
            </a:r>
            <a:r>
              <a:rPr lang="en-US" altLang="en-US" sz="4400" b="1" dirty="0" err="1">
                <a:solidFill>
                  <a:srgbClr val="0070C0"/>
                </a:solidFill>
              </a:rPr>
              <a:t>sel</a:t>
            </a:r>
            <a:r>
              <a:rPr lang="en-US" altLang="en-US" sz="4400" b="1" dirty="0">
                <a:solidFill>
                  <a:srgbClr val="0070C0"/>
                </a:solidFill>
              </a:rPr>
              <a:t> </a:t>
            </a:r>
            <a:r>
              <a:rPr lang="en-US" altLang="en-US" sz="4400" b="1" dirty="0" err="1">
                <a:solidFill>
                  <a:srgbClr val="0070C0"/>
                </a:solidFill>
              </a:rPr>
              <a:t>darah</a:t>
            </a:r>
            <a:endParaRPr lang="en-US" altLang="en-US" sz="4400" b="1"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4E9369D1-A76B-471C-A63E-4098A97ABF50}"/>
              </a:ext>
            </a:extLst>
          </p:cNvPr>
          <p:cNvSpPr>
            <a:spLocks noGrp="1" noChangeArrowheads="1"/>
          </p:cNvSpPr>
          <p:nvPr>
            <p:ph type="title" idx="4294967295"/>
          </p:nvPr>
        </p:nvSpPr>
        <p:spPr>
          <a:xfrm>
            <a:off x="0" y="228600"/>
            <a:ext cx="8077200" cy="638175"/>
          </a:xfrm>
        </p:spPr>
        <p:txBody>
          <a:bodyPr anchor="b">
            <a:normAutofit fontScale="90000"/>
          </a:bodyPr>
          <a:lstStyle/>
          <a:p>
            <a:r>
              <a:rPr lang="en-US" altLang="en-US" sz="4800" b="1" dirty="0">
                <a:solidFill>
                  <a:srgbClr val="008000"/>
                </a:solidFill>
                <a:latin typeface="Arial" panose="020B0604020202020204" pitchFamily="34" charset="0"/>
              </a:rPr>
              <a:t>Stem cell </a:t>
            </a:r>
            <a:r>
              <a:rPr lang="en-US" altLang="en-US" sz="4800" b="1" dirty="0" err="1">
                <a:solidFill>
                  <a:srgbClr val="008000"/>
                </a:solidFill>
                <a:latin typeface="Arial" panose="020B0604020202020204" pitchFamily="34" charset="0"/>
              </a:rPr>
              <a:t>tali</a:t>
            </a:r>
            <a:r>
              <a:rPr lang="en-US" altLang="en-US" sz="4800" b="1" dirty="0">
                <a:solidFill>
                  <a:srgbClr val="008000"/>
                </a:solidFill>
                <a:latin typeface="Arial" panose="020B0604020202020204" pitchFamily="34" charset="0"/>
              </a:rPr>
              <a:t> </a:t>
            </a:r>
            <a:r>
              <a:rPr lang="en-US" altLang="en-US" sz="4800" b="1" dirty="0" err="1">
                <a:solidFill>
                  <a:srgbClr val="008000"/>
                </a:solidFill>
                <a:latin typeface="Arial" panose="020B0604020202020204" pitchFamily="34" charset="0"/>
              </a:rPr>
              <a:t>pusat</a:t>
            </a:r>
            <a:endParaRPr lang="en-US" altLang="en-US" sz="2000" b="1" dirty="0">
              <a:solidFill>
                <a:srgbClr val="33CCCC"/>
              </a:solidFill>
              <a:latin typeface="Arial" panose="020B0604020202020204" pitchFamily="34" charset="0"/>
            </a:endParaRPr>
          </a:p>
        </p:txBody>
      </p:sp>
      <p:sp>
        <p:nvSpPr>
          <p:cNvPr id="109571" name="Rectangle 2">
            <a:extLst>
              <a:ext uri="{FF2B5EF4-FFF2-40B4-BE49-F238E27FC236}">
                <a16:creationId xmlns:a16="http://schemas.microsoft.com/office/drawing/2014/main" id="{4E80C3EC-DA6B-4E1F-B25E-462CF39E445E}"/>
              </a:ext>
            </a:extLst>
          </p:cNvPr>
          <p:cNvSpPr>
            <a:spLocks noGrp="1" noChangeArrowheads="1"/>
          </p:cNvSpPr>
          <p:nvPr>
            <p:ph type="body" idx="4294967295"/>
          </p:nvPr>
        </p:nvSpPr>
        <p:spPr>
          <a:xfrm>
            <a:off x="0" y="3657600"/>
            <a:ext cx="8153400" cy="2655888"/>
          </a:xfrm>
        </p:spPr>
        <p:txBody>
          <a:bodyPr>
            <a:normAutofit fontScale="85000" lnSpcReduction="20000"/>
          </a:bodyPr>
          <a:lstStyle/>
          <a:p>
            <a:pPr>
              <a:lnSpc>
                <a:spcPct val="90000"/>
              </a:lnSpc>
            </a:pPr>
            <a:r>
              <a:rPr lang="en-US" altLang="en-US" sz="3600" dirty="0">
                <a:latin typeface="Arial" panose="020B0604020202020204" pitchFamily="34" charset="0"/>
              </a:rPr>
              <a:t>Juga </a:t>
            </a:r>
            <a:r>
              <a:rPr lang="en-US" altLang="en-US" sz="3600" dirty="0" err="1">
                <a:latin typeface="Arial" panose="020B0604020202020204" pitchFamily="34" charset="0"/>
              </a:rPr>
              <a:t>disebut</a:t>
            </a:r>
            <a:r>
              <a:rPr lang="en-US" altLang="en-US" sz="3600" dirty="0">
                <a:latin typeface="Arial" panose="020B0604020202020204" pitchFamily="34" charset="0"/>
              </a:rPr>
              <a:t> </a:t>
            </a:r>
            <a:r>
              <a:rPr lang="en-US" altLang="en-US" sz="3600" dirty="0" err="1">
                <a:latin typeface="Arial" panose="020B0604020202020204" pitchFamily="34" charset="0"/>
              </a:rPr>
              <a:t>dengan</a:t>
            </a:r>
            <a:r>
              <a:rPr lang="en-US" altLang="en-US" sz="3600" dirty="0">
                <a:latin typeface="Arial" panose="020B0604020202020204" pitchFamily="34" charset="0"/>
              </a:rPr>
              <a:t> Wharton’s Jelly</a:t>
            </a:r>
          </a:p>
          <a:p>
            <a:pPr>
              <a:lnSpc>
                <a:spcPct val="90000"/>
              </a:lnSpc>
            </a:pPr>
            <a:r>
              <a:rPr lang="en-US" altLang="en-US" sz="3600" dirty="0">
                <a:latin typeface="Arial" panose="020B0604020202020204" pitchFamily="34" charset="0"/>
              </a:rPr>
              <a:t>Adult stem cells </a:t>
            </a:r>
            <a:r>
              <a:rPr lang="en-US" altLang="en-US" sz="3600" dirty="0" err="1">
                <a:latin typeface="Arial" panose="020B0604020202020204" pitchFamily="34" charset="0"/>
              </a:rPr>
              <a:t>dari</a:t>
            </a:r>
            <a:r>
              <a:rPr lang="en-US" altLang="en-US" sz="3600" dirty="0">
                <a:latin typeface="Arial" panose="020B0604020202020204" pitchFamily="34" charset="0"/>
              </a:rPr>
              <a:t> </a:t>
            </a:r>
            <a:r>
              <a:rPr lang="en-US" altLang="en-US" sz="3600" dirty="0" err="1">
                <a:latin typeface="Arial" panose="020B0604020202020204" pitchFamily="34" charset="0"/>
              </a:rPr>
              <a:t>bayi</a:t>
            </a:r>
            <a:endParaRPr lang="en-US" altLang="en-US" sz="3600" dirty="0">
              <a:latin typeface="Arial" panose="020B0604020202020204" pitchFamily="34" charset="0"/>
            </a:endParaRPr>
          </a:p>
          <a:p>
            <a:pPr>
              <a:lnSpc>
                <a:spcPct val="90000"/>
              </a:lnSpc>
            </a:pPr>
            <a:r>
              <a:rPr lang="en-US" altLang="en-US" sz="3600" dirty="0" err="1">
                <a:latin typeface="Arial" panose="020B0604020202020204" pitchFamily="34" charset="0"/>
              </a:rPr>
              <a:t>Tidak</a:t>
            </a:r>
            <a:r>
              <a:rPr lang="en-US" altLang="en-US" sz="3600" dirty="0">
                <a:latin typeface="Arial" panose="020B0604020202020204" pitchFamily="34" charset="0"/>
              </a:rPr>
              <a:t> invasive </a:t>
            </a:r>
            <a:r>
              <a:rPr lang="en-US" altLang="en-US" sz="3600" dirty="0" err="1">
                <a:latin typeface="Arial" panose="020B0604020202020204" pitchFamily="34" charset="0"/>
              </a:rPr>
              <a:t>seperti</a:t>
            </a:r>
            <a:r>
              <a:rPr lang="en-US" altLang="en-US" sz="3600" dirty="0">
                <a:latin typeface="Arial" panose="020B0604020202020204" pitchFamily="34" charset="0"/>
              </a:rPr>
              <a:t> </a:t>
            </a:r>
            <a:r>
              <a:rPr lang="en-US" altLang="en-US" sz="3600" dirty="0" err="1">
                <a:latin typeface="Arial" panose="020B0604020202020204" pitchFamily="34" charset="0"/>
              </a:rPr>
              <a:t>sumsum</a:t>
            </a:r>
            <a:r>
              <a:rPr lang="en-US" altLang="en-US" sz="3600" dirty="0">
                <a:latin typeface="Arial" panose="020B0604020202020204" pitchFamily="34" charset="0"/>
              </a:rPr>
              <a:t> </a:t>
            </a:r>
            <a:r>
              <a:rPr lang="en-US" altLang="en-US" sz="3600" dirty="0" err="1">
                <a:latin typeface="Arial" panose="020B0604020202020204" pitchFamily="34" charset="0"/>
              </a:rPr>
              <a:t>tulang</a:t>
            </a:r>
            <a:r>
              <a:rPr lang="en-US" altLang="en-US" sz="3600" dirty="0">
                <a:latin typeface="Arial" panose="020B0604020202020204" pitchFamily="34" charset="0"/>
              </a:rPr>
              <a:t> </a:t>
            </a:r>
            <a:r>
              <a:rPr lang="en-US" altLang="en-US" sz="3600" dirty="0" err="1">
                <a:latin typeface="Arial" panose="020B0604020202020204" pitchFamily="34" charset="0"/>
              </a:rPr>
              <a:t>dalam</a:t>
            </a:r>
            <a:r>
              <a:rPr lang="en-US" altLang="en-US" sz="3600" dirty="0">
                <a:latin typeface="Arial" panose="020B0604020202020204" pitchFamily="34" charset="0"/>
              </a:rPr>
              <a:t> </a:t>
            </a:r>
            <a:r>
              <a:rPr lang="en-US" altLang="en-US" sz="3600" dirty="0" err="1">
                <a:latin typeface="Arial" panose="020B0604020202020204" pitchFamily="34" charset="0"/>
              </a:rPr>
              <a:t>pengambilannya</a:t>
            </a:r>
            <a:endParaRPr lang="en-US" altLang="en-US" sz="3600" dirty="0">
              <a:latin typeface="Arial" panose="020B0604020202020204" pitchFamily="34" charset="0"/>
            </a:endParaRPr>
          </a:p>
          <a:p>
            <a:pPr>
              <a:lnSpc>
                <a:spcPct val="90000"/>
              </a:lnSpc>
            </a:pPr>
            <a:r>
              <a:rPr lang="en-US" altLang="en-US" sz="3600" dirty="0" err="1">
                <a:latin typeface="Arial" panose="020B0604020202020204" pitchFamily="34" charset="0"/>
              </a:rPr>
              <a:t>Kompatibilitasnya</a:t>
            </a:r>
            <a:r>
              <a:rPr lang="en-US" altLang="en-US" sz="3600" dirty="0">
                <a:latin typeface="Arial" panose="020B0604020202020204" pitchFamily="34" charset="0"/>
              </a:rPr>
              <a:t> </a:t>
            </a:r>
            <a:r>
              <a:rPr lang="en-US" altLang="en-US" sz="3600" dirty="0" err="1">
                <a:latin typeface="Arial" panose="020B0604020202020204" pitchFamily="34" charset="0"/>
              </a:rPr>
              <a:t>lebih</a:t>
            </a:r>
            <a:r>
              <a:rPr lang="en-US" altLang="en-US" sz="3600" dirty="0">
                <a:latin typeface="Arial" panose="020B0604020202020204" pitchFamily="34" charset="0"/>
              </a:rPr>
              <a:t> </a:t>
            </a:r>
            <a:r>
              <a:rPr lang="en-US" altLang="en-US" sz="3600" dirty="0" err="1">
                <a:latin typeface="Arial" panose="020B0604020202020204" pitchFamily="34" charset="0"/>
              </a:rPr>
              <a:t>besar</a:t>
            </a:r>
            <a:endParaRPr lang="en-US" altLang="en-US" sz="3600" dirty="0">
              <a:latin typeface="Arial" panose="020B0604020202020204" pitchFamily="34" charset="0"/>
            </a:endParaRPr>
          </a:p>
          <a:p>
            <a:pPr>
              <a:lnSpc>
                <a:spcPct val="90000"/>
              </a:lnSpc>
            </a:pPr>
            <a:r>
              <a:rPr lang="en-US" altLang="en-US" sz="3600" dirty="0" err="1">
                <a:latin typeface="Arial" panose="020B0604020202020204" pitchFamily="34" charset="0"/>
              </a:rPr>
              <a:t>Lebih</a:t>
            </a:r>
            <a:r>
              <a:rPr lang="en-US" altLang="en-US" sz="3600" dirty="0">
                <a:latin typeface="Arial" panose="020B0604020202020204" pitchFamily="34" charset="0"/>
              </a:rPr>
              <a:t> </a:t>
            </a:r>
            <a:r>
              <a:rPr lang="en-US" altLang="en-US" sz="3600" dirty="0" err="1">
                <a:latin typeface="Arial" panose="020B0604020202020204" pitchFamily="34" charset="0"/>
              </a:rPr>
              <a:t>murah</a:t>
            </a:r>
            <a:endParaRPr lang="en-US" altLang="en-US" sz="3600" dirty="0">
              <a:latin typeface="Arial" panose="020B0604020202020204" pitchFamily="34" charset="0"/>
            </a:endParaRPr>
          </a:p>
        </p:txBody>
      </p:sp>
      <p:pic>
        <p:nvPicPr>
          <p:cNvPr id="109572" name="Picture 4" descr="http://jennyhansenauthor.files.wordpress.com/2011/11/cordblood.jpg">
            <a:extLst>
              <a:ext uri="{FF2B5EF4-FFF2-40B4-BE49-F238E27FC236}">
                <a16:creationId xmlns:a16="http://schemas.microsoft.com/office/drawing/2014/main" id="{D85EAFDB-CD9D-4C1B-8C3F-5D9B52780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14400"/>
            <a:ext cx="3505200" cy="2622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8872315F-7AE8-4737-B219-505D1928CB40}"/>
              </a:ext>
            </a:extLst>
          </p:cNvPr>
          <p:cNvSpPr>
            <a:spLocks noGrp="1" noChangeArrowheads="1"/>
          </p:cNvSpPr>
          <p:nvPr>
            <p:ph type="title" idx="4294967295"/>
          </p:nvPr>
        </p:nvSpPr>
        <p:spPr>
          <a:xfrm>
            <a:off x="0" y="304800"/>
            <a:ext cx="8001000" cy="1006475"/>
          </a:xfrm>
        </p:spPr>
        <p:txBody>
          <a:bodyPr anchor="b">
            <a:normAutofit/>
          </a:bodyPr>
          <a:lstStyle/>
          <a:p>
            <a:r>
              <a:rPr lang="en-US" altLang="en-US" sz="4800" b="1" dirty="0">
                <a:solidFill>
                  <a:srgbClr val="0070C0"/>
                </a:solidFill>
                <a:latin typeface="Arial" panose="020B0604020202020204" pitchFamily="34" charset="0"/>
              </a:rPr>
              <a:t>Stem cell </a:t>
            </a:r>
            <a:r>
              <a:rPr lang="en-US" altLang="en-US" sz="4800" b="1" dirty="0" err="1">
                <a:solidFill>
                  <a:srgbClr val="0070C0"/>
                </a:solidFill>
                <a:latin typeface="Arial" panose="020B0604020202020204" pitchFamily="34" charset="0"/>
              </a:rPr>
              <a:t>tali</a:t>
            </a:r>
            <a:r>
              <a:rPr lang="en-US" altLang="en-US" sz="4800" b="1" dirty="0">
                <a:solidFill>
                  <a:srgbClr val="0070C0"/>
                </a:solidFill>
                <a:latin typeface="Arial" panose="020B0604020202020204" pitchFamily="34" charset="0"/>
              </a:rPr>
              <a:t> </a:t>
            </a:r>
            <a:r>
              <a:rPr lang="en-US" altLang="en-US" sz="4800" b="1" dirty="0" err="1">
                <a:solidFill>
                  <a:srgbClr val="0070C0"/>
                </a:solidFill>
                <a:latin typeface="Arial" panose="020B0604020202020204" pitchFamily="34" charset="0"/>
              </a:rPr>
              <a:t>pusat</a:t>
            </a:r>
            <a:endParaRPr lang="en-US" altLang="en-US" sz="6600" b="1" dirty="0">
              <a:solidFill>
                <a:srgbClr val="0070C0"/>
              </a:solidFill>
              <a:latin typeface="Arial" panose="020B0604020202020204" pitchFamily="34" charset="0"/>
            </a:endParaRPr>
          </a:p>
        </p:txBody>
      </p:sp>
      <p:sp>
        <p:nvSpPr>
          <p:cNvPr id="105475" name="Rectangle 3">
            <a:extLst>
              <a:ext uri="{FF2B5EF4-FFF2-40B4-BE49-F238E27FC236}">
                <a16:creationId xmlns:a16="http://schemas.microsoft.com/office/drawing/2014/main" id="{E2D42401-178A-4646-9928-530B63B03825}"/>
              </a:ext>
            </a:extLst>
          </p:cNvPr>
          <p:cNvSpPr>
            <a:spLocks noGrp="1" noChangeArrowheads="1"/>
          </p:cNvSpPr>
          <p:nvPr>
            <p:ph type="body" idx="4294967295"/>
          </p:nvPr>
        </p:nvSpPr>
        <p:spPr>
          <a:xfrm>
            <a:off x="609600" y="1447800"/>
            <a:ext cx="8534400" cy="4327525"/>
          </a:xfrm>
        </p:spPr>
        <p:txBody>
          <a:bodyPr>
            <a:normAutofit lnSpcReduction="10000"/>
          </a:bodyPr>
          <a:lstStyle/>
          <a:p>
            <a:pPr marL="533400" indent="-533400">
              <a:lnSpc>
                <a:spcPct val="80000"/>
              </a:lnSpc>
              <a:spcBef>
                <a:spcPct val="30000"/>
              </a:spcBef>
              <a:buFontTx/>
              <a:buNone/>
            </a:pPr>
            <a:r>
              <a:rPr lang="en-US" altLang="en-US" sz="4400" dirty="0">
                <a:latin typeface="Arial" panose="020B0604020202020204" pitchFamily="34" charset="0"/>
              </a:rPr>
              <a:t>	</a:t>
            </a:r>
            <a:r>
              <a:rPr lang="en-US" altLang="en-US" sz="4400" dirty="0">
                <a:solidFill>
                  <a:srgbClr val="C00000"/>
                </a:solidFill>
                <a:latin typeface="Arial" panose="020B0604020202020204" pitchFamily="34" charset="0"/>
              </a:rPr>
              <a:t>3 </a:t>
            </a:r>
            <a:r>
              <a:rPr lang="en-US" altLang="en-US" sz="4400" dirty="0" err="1">
                <a:solidFill>
                  <a:srgbClr val="C00000"/>
                </a:solidFill>
                <a:latin typeface="Arial" panose="020B0604020202020204" pitchFamily="34" charset="0"/>
              </a:rPr>
              <a:t>Fungsi</a:t>
            </a:r>
            <a:r>
              <a:rPr lang="en-US" altLang="en-US" sz="4400" dirty="0">
                <a:solidFill>
                  <a:srgbClr val="C00000"/>
                </a:solidFill>
                <a:latin typeface="Arial" panose="020B0604020202020204" pitchFamily="34" charset="0"/>
              </a:rPr>
              <a:t> </a:t>
            </a:r>
            <a:r>
              <a:rPr lang="en-US" altLang="en-US" sz="4400" dirty="0" err="1">
                <a:solidFill>
                  <a:srgbClr val="C00000"/>
                </a:solidFill>
                <a:latin typeface="Arial" panose="020B0604020202020204" pitchFamily="34" charset="0"/>
              </a:rPr>
              <a:t>utama</a:t>
            </a:r>
            <a:r>
              <a:rPr lang="en-US" altLang="en-US" sz="4400" dirty="0">
                <a:solidFill>
                  <a:srgbClr val="C00000"/>
                </a:solidFill>
                <a:latin typeface="Arial" panose="020B0604020202020204" pitchFamily="34" charset="0"/>
              </a:rPr>
              <a:t> </a:t>
            </a:r>
          </a:p>
          <a:p>
            <a:pPr marL="533400" indent="-533400">
              <a:lnSpc>
                <a:spcPct val="100000"/>
              </a:lnSpc>
              <a:spcBef>
                <a:spcPct val="30000"/>
              </a:spcBef>
              <a:buFontTx/>
              <a:buAutoNum type="arabicPeriod"/>
            </a:pPr>
            <a:r>
              <a:rPr lang="en-US" altLang="en-US" sz="3200" b="1" dirty="0">
                <a:latin typeface="Arial" panose="020B0604020202020204" pitchFamily="34" charset="0"/>
              </a:rPr>
              <a:t>Plasticity</a:t>
            </a:r>
            <a:r>
              <a:rPr lang="en-US" altLang="en-US" sz="3200" dirty="0">
                <a:latin typeface="Arial" panose="020B0604020202020204" pitchFamily="34" charset="0"/>
              </a:rPr>
              <a:t>: </a:t>
            </a:r>
            <a:r>
              <a:rPr lang="en-US" altLang="en-US" sz="3200" dirty="0" err="1">
                <a:latin typeface="Arial" panose="020B0604020202020204" pitchFamily="34" charset="0"/>
              </a:rPr>
              <a:t>Mempunyai</a:t>
            </a:r>
            <a:r>
              <a:rPr lang="en-US" altLang="en-US" sz="3200" dirty="0">
                <a:latin typeface="Arial" panose="020B0604020202020204" pitchFamily="34" charset="0"/>
              </a:rPr>
              <a:t> </a:t>
            </a:r>
            <a:r>
              <a:rPr lang="en-US" altLang="en-US" sz="3200" dirty="0" err="1">
                <a:latin typeface="Arial" panose="020B0604020202020204" pitchFamily="34" charset="0"/>
              </a:rPr>
              <a:t>potensi</a:t>
            </a:r>
            <a:r>
              <a:rPr lang="en-US" altLang="en-US" sz="3200" dirty="0">
                <a:latin typeface="Arial" panose="020B0604020202020204" pitchFamily="34" charset="0"/>
              </a:rPr>
              <a:t> </a:t>
            </a:r>
            <a:r>
              <a:rPr lang="en-US" altLang="en-US" sz="3200" dirty="0" err="1">
                <a:latin typeface="Arial" panose="020B0604020202020204" pitchFamily="34" charset="0"/>
              </a:rPr>
              <a:t>untuk</a:t>
            </a:r>
            <a:r>
              <a:rPr lang="en-US" altLang="en-US" sz="3200" dirty="0">
                <a:latin typeface="Arial" panose="020B0604020202020204" pitchFamily="34" charset="0"/>
              </a:rPr>
              <a:t> </a:t>
            </a:r>
            <a:r>
              <a:rPr lang="en-US" altLang="en-US" sz="3200" dirty="0" err="1">
                <a:latin typeface="Arial" panose="020B0604020202020204" pitchFamily="34" charset="0"/>
              </a:rPr>
              <a:t>berubah</a:t>
            </a:r>
            <a:r>
              <a:rPr lang="en-US" altLang="en-US" sz="3200" dirty="0">
                <a:latin typeface="Arial" panose="020B0604020202020204" pitchFamily="34" charset="0"/>
              </a:rPr>
              <a:t> </a:t>
            </a:r>
            <a:r>
              <a:rPr lang="en-US" altLang="en-US" sz="3200" dirty="0" err="1">
                <a:latin typeface="Arial" panose="020B0604020202020204" pitchFamily="34" charset="0"/>
              </a:rPr>
              <a:t>menjadi</a:t>
            </a:r>
            <a:r>
              <a:rPr lang="en-US" altLang="en-US" sz="3200" dirty="0">
                <a:latin typeface="Arial" panose="020B0604020202020204" pitchFamily="34" charset="0"/>
              </a:rPr>
              <a:t> </a:t>
            </a:r>
            <a:r>
              <a:rPr lang="en-US" altLang="en-US" sz="3200" dirty="0" err="1">
                <a:latin typeface="Arial" panose="020B0604020202020204" pitchFamily="34" charset="0"/>
              </a:rPr>
              <a:t>tipe</a:t>
            </a:r>
            <a:r>
              <a:rPr lang="en-US" altLang="en-US" sz="3200" dirty="0">
                <a:latin typeface="Arial" panose="020B0604020202020204" pitchFamily="34" charset="0"/>
              </a:rPr>
              <a:t> </a:t>
            </a:r>
            <a:r>
              <a:rPr lang="en-US" altLang="en-US" sz="3200" dirty="0" err="1">
                <a:latin typeface="Arial" panose="020B0604020202020204" pitchFamily="34" charset="0"/>
              </a:rPr>
              <a:t>sel</a:t>
            </a:r>
            <a:r>
              <a:rPr lang="en-US" altLang="en-US" sz="3200" dirty="0">
                <a:latin typeface="Arial" panose="020B0604020202020204" pitchFamily="34" charset="0"/>
              </a:rPr>
              <a:t> yang lain </a:t>
            </a:r>
            <a:r>
              <a:rPr lang="en-US" altLang="en-US" sz="3200" dirty="0" err="1">
                <a:latin typeface="Arial" panose="020B0604020202020204" pitchFamily="34" charset="0"/>
              </a:rPr>
              <a:t>seperti</a:t>
            </a:r>
            <a:r>
              <a:rPr lang="en-US" altLang="en-US" sz="3200" dirty="0">
                <a:latin typeface="Arial" panose="020B0604020202020204" pitchFamily="34" charset="0"/>
              </a:rPr>
              <a:t> </a:t>
            </a:r>
            <a:r>
              <a:rPr lang="en-US" altLang="en-US" sz="3200" dirty="0" err="1">
                <a:latin typeface="Arial" panose="020B0604020202020204" pitchFamily="34" charset="0"/>
              </a:rPr>
              <a:t>sel</a:t>
            </a:r>
            <a:r>
              <a:rPr lang="en-US" altLang="en-US" sz="3200" dirty="0">
                <a:latin typeface="Arial" panose="020B0604020202020204" pitchFamily="34" charset="0"/>
              </a:rPr>
              <a:t> </a:t>
            </a:r>
            <a:r>
              <a:rPr lang="en-US" altLang="en-US" sz="3200" dirty="0" err="1">
                <a:latin typeface="Arial" panose="020B0604020202020204" pitchFamily="34" charset="0"/>
              </a:rPr>
              <a:t>saraf</a:t>
            </a:r>
            <a:r>
              <a:rPr lang="en-US" altLang="en-US" sz="3200" dirty="0">
                <a:latin typeface="Arial" panose="020B0604020202020204" pitchFamily="34" charset="0"/>
              </a:rPr>
              <a:t>. </a:t>
            </a:r>
          </a:p>
          <a:p>
            <a:pPr marL="533400" indent="-533400">
              <a:lnSpc>
                <a:spcPct val="100000"/>
              </a:lnSpc>
              <a:spcBef>
                <a:spcPct val="30000"/>
              </a:spcBef>
              <a:buFontTx/>
              <a:buAutoNum type="arabicPeriod"/>
            </a:pPr>
            <a:r>
              <a:rPr lang="en-US" altLang="en-US" sz="3200" b="1" dirty="0">
                <a:latin typeface="Arial" panose="020B0604020202020204" pitchFamily="34" charset="0"/>
              </a:rPr>
              <a:t>Homing:</a:t>
            </a:r>
            <a:r>
              <a:rPr lang="en-US" altLang="en-US" sz="3200" dirty="0">
                <a:latin typeface="Arial" panose="020B0604020202020204" pitchFamily="34" charset="0"/>
              </a:rPr>
              <a:t> </a:t>
            </a:r>
            <a:r>
              <a:rPr lang="en-US" altLang="en-US" sz="3200" dirty="0" err="1">
                <a:latin typeface="Arial" panose="020B0604020202020204" pitchFamily="34" charset="0"/>
              </a:rPr>
              <a:t>Berjalan</a:t>
            </a:r>
            <a:r>
              <a:rPr lang="en-US" altLang="en-US" sz="3200" dirty="0">
                <a:latin typeface="Arial" panose="020B0604020202020204" pitchFamily="34" charset="0"/>
              </a:rPr>
              <a:t> </a:t>
            </a:r>
            <a:r>
              <a:rPr lang="en-US" altLang="en-US" sz="3200" dirty="0" err="1">
                <a:latin typeface="Arial" panose="020B0604020202020204" pitchFamily="34" charset="0"/>
              </a:rPr>
              <a:t>menuju</a:t>
            </a:r>
            <a:r>
              <a:rPr lang="en-US" altLang="en-US" sz="3200" dirty="0">
                <a:latin typeface="Arial" panose="020B0604020202020204" pitchFamily="34" charset="0"/>
              </a:rPr>
              <a:t> </a:t>
            </a:r>
            <a:r>
              <a:rPr lang="en-US" altLang="en-US" sz="3200" dirty="0" err="1">
                <a:latin typeface="Arial" panose="020B0604020202020204" pitchFamily="34" charset="0"/>
              </a:rPr>
              <a:t>jaringan</a:t>
            </a:r>
            <a:r>
              <a:rPr lang="en-US" altLang="en-US" sz="3200" dirty="0">
                <a:latin typeface="Arial" panose="020B0604020202020204" pitchFamily="34" charset="0"/>
              </a:rPr>
              <a:t> yang </a:t>
            </a:r>
            <a:r>
              <a:rPr lang="en-US" altLang="en-US" sz="3200" dirty="0" err="1">
                <a:latin typeface="Arial" panose="020B0604020202020204" pitchFamily="34" charset="0"/>
              </a:rPr>
              <a:t>rusak</a:t>
            </a:r>
            <a:r>
              <a:rPr lang="en-US" altLang="en-US" sz="3200" dirty="0">
                <a:latin typeface="Arial" panose="020B0604020202020204" pitchFamily="34" charset="0"/>
              </a:rPr>
              <a:t>. </a:t>
            </a:r>
          </a:p>
          <a:p>
            <a:pPr marL="533400" indent="-533400">
              <a:lnSpc>
                <a:spcPct val="100000"/>
              </a:lnSpc>
              <a:spcBef>
                <a:spcPct val="30000"/>
              </a:spcBef>
              <a:buFontTx/>
              <a:buAutoNum type="arabicPeriod"/>
            </a:pPr>
            <a:r>
              <a:rPr lang="en-US" altLang="en-US" sz="3200" b="1" dirty="0">
                <a:latin typeface="Arial" panose="020B0604020202020204" pitchFamily="34" charset="0"/>
              </a:rPr>
              <a:t>Engraftment:</a:t>
            </a:r>
            <a:r>
              <a:rPr lang="en-US" altLang="en-US" sz="3200" dirty="0">
                <a:latin typeface="Arial" panose="020B0604020202020204" pitchFamily="34" charset="0"/>
              </a:rPr>
              <a:t> </a:t>
            </a:r>
            <a:r>
              <a:rPr lang="en-US" altLang="en-US" sz="3200" dirty="0" err="1">
                <a:latin typeface="Arial" panose="020B0604020202020204" pitchFamily="34" charset="0"/>
              </a:rPr>
              <a:t>Bersatu</a:t>
            </a:r>
            <a:r>
              <a:rPr lang="en-US" altLang="en-US" sz="3200" dirty="0">
                <a:latin typeface="Arial" panose="020B0604020202020204" pitchFamily="34" charset="0"/>
              </a:rPr>
              <a:t> </a:t>
            </a:r>
            <a:r>
              <a:rPr lang="en-US" altLang="en-US" sz="3200" dirty="0" err="1">
                <a:latin typeface="Arial" panose="020B0604020202020204" pitchFamily="34" charset="0"/>
              </a:rPr>
              <a:t>dengan</a:t>
            </a:r>
            <a:r>
              <a:rPr lang="en-US" altLang="en-US" sz="3200" dirty="0">
                <a:latin typeface="Arial" panose="020B0604020202020204" pitchFamily="34" charset="0"/>
              </a:rPr>
              <a:t> </a:t>
            </a:r>
            <a:r>
              <a:rPr lang="en-US" altLang="en-US" sz="3200" dirty="0" err="1">
                <a:latin typeface="Arial" panose="020B0604020202020204" pitchFamily="34" charset="0"/>
              </a:rPr>
              <a:t>jaringan</a:t>
            </a:r>
            <a:r>
              <a:rPr lang="en-US" altLang="en-US" sz="3200" dirty="0">
                <a:latin typeface="Arial" panose="020B0604020202020204" pitchFamily="34" charset="0"/>
              </a:rPr>
              <a:t> yang lain. </a:t>
            </a:r>
          </a:p>
        </p:txBody>
      </p:sp>
    </p:spTree>
  </p:cSld>
  <p:clrMapOvr>
    <a:masterClrMapping/>
  </p:clrMapOvr>
  <p:transition>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0F2975E-F0A0-481F-B9E4-F739AC33B509}"/>
              </a:ext>
            </a:extLst>
          </p:cNvPr>
          <p:cNvSpPr>
            <a:spLocks noChangeArrowheads="1"/>
          </p:cNvSpPr>
          <p:nvPr/>
        </p:nvSpPr>
        <p:spPr bwMode="auto">
          <a:xfrm>
            <a:off x="0" y="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en-US" altLang="en-US" sz="4400" b="1" dirty="0" err="1">
                <a:solidFill>
                  <a:srgbClr val="0070C0"/>
                </a:solidFill>
                <a:effectLst>
                  <a:outerShdw blurRad="38100" dist="38100" dir="2700000" algn="tl">
                    <a:srgbClr val="C0C0C0"/>
                  </a:outerShdw>
                </a:effectLst>
                <a:latin typeface="Arial" panose="020B0604020202020204" pitchFamily="34" charset="0"/>
              </a:rPr>
              <a:t>Aplikasi</a:t>
            </a:r>
            <a:r>
              <a:rPr lang="en-US" altLang="en-US" sz="4400" b="1" dirty="0">
                <a:solidFill>
                  <a:srgbClr val="0070C0"/>
                </a:solidFill>
                <a:effectLst>
                  <a:outerShdw blurRad="38100" dist="38100" dir="2700000" algn="tl">
                    <a:srgbClr val="C0C0C0"/>
                  </a:outerShdw>
                </a:effectLst>
                <a:latin typeface="Arial" panose="020B0604020202020204" pitchFamily="34" charset="0"/>
              </a:rPr>
              <a:t> Stem Cell</a:t>
            </a:r>
          </a:p>
        </p:txBody>
      </p:sp>
      <p:sp>
        <p:nvSpPr>
          <p:cNvPr id="52233" name="Text Box 9">
            <a:extLst>
              <a:ext uri="{FF2B5EF4-FFF2-40B4-BE49-F238E27FC236}">
                <a16:creationId xmlns:a16="http://schemas.microsoft.com/office/drawing/2014/main" id="{6067ED3A-1941-4871-B360-A6D1A6717950}"/>
              </a:ext>
            </a:extLst>
          </p:cNvPr>
          <p:cNvSpPr txBox="1">
            <a:spLocks noChangeArrowheads="1"/>
          </p:cNvSpPr>
          <p:nvPr/>
        </p:nvSpPr>
        <p:spPr bwMode="auto">
          <a:xfrm>
            <a:off x="304800" y="1600200"/>
            <a:ext cx="8229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cs typeface="Times New Roman" panose="02020603050405020304" pitchFamily="18" charset="0"/>
              </a:defRPr>
            </a:lvl1pPr>
            <a:lvl2pPr marL="914400" indent="-457200">
              <a:defRPr sz="2400">
                <a:solidFill>
                  <a:schemeClr val="tx1"/>
                </a:solidFill>
                <a:latin typeface="Times New Roman" panose="02020603050405020304" pitchFamily="18" charset="0"/>
                <a:cs typeface="Times New Roman" panose="02020603050405020304" pitchFamily="18" charset="0"/>
              </a:defRPr>
            </a:lvl2pPr>
            <a:lvl3pPr marL="1371600" indent="-457200">
              <a:defRPr sz="2400">
                <a:solidFill>
                  <a:schemeClr val="tx1"/>
                </a:solidFill>
                <a:latin typeface="Times New Roman" panose="02020603050405020304" pitchFamily="18" charset="0"/>
                <a:cs typeface="Times New Roman" panose="02020603050405020304" pitchFamily="18" charset="0"/>
              </a:defRPr>
            </a:lvl3pPr>
            <a:lvl4pPr marL="1828800" indent="-457200">
              <a:defRPr sz="2400">
                <a:solidFill>
                  <a:schemeClr val="tx1"/>
                </a:solidFill>
                <a:latin typeface="Times New Roman" panose="02020603050405020304" pitchFamily="18" charset="0"/>
                <a:cs typeface="Times New Roman" panose="02020603050405020304" pitchFamily="18" charset="0"/>
              </a:defRPr>
            </a:lvl4pPr>
            <a:lvl5pPr marL="2286000" indent="-457200">
              <a:defRPr sz="2400">
                <a:solidFill>
                  <a:schemeClr val="tx1"/>
                </a:solidFill>
                <a:latin typeface="Times New Roman" panose="02020603050405020304" pitchFamily="18" charset="0"/>
                <a:cs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buFontTx/>
              <a:buChar char="•"/>
            </a:pPr>
            <a:r>
              <a:rPr lang="en-US" altLang="en-US" sz="4000" dirty="0" err="1">
                <a:latin typeface="Arial" panose="020B0604020202020204" pitchFamily="34" charset="0"/>
              </a:rPr>
              <a:t>Perbaikan</a:t>
            </a:r>
            <a:r>
              <a:rPr lang="en-US" altLang="en-US" sz="4000" dirty="0">
                <a:latin typeface="Arial" panose="020B0604020202020204" pitchFamily="34" charset="0"/>
              </a:rPr>
              <a:t> </a:t>
            </a:r>
            <a:r>
              <a:rPr lang="en-US" altLang="en-US" sz="4000" dirty="0" err="1">
                <a:latin typeface="Arial" panose="020B0604020202020204" pitchFamily="34" charset="0"/>
              </a:rPr>
              <a:t>jaringan</a:t>
            </a:r>
            <a:endParaRPr lang="en-US" altLang="en-US" sz="4000" dirty="0">
              <a:latin typeface="Arial" panose="020B0604020202020204" pitchFamily="34" charset="0"/>
            </a:endParaRPr>
          </a:p>
          <a:p>
            <a:pPr lvl="1"/>
            <a:r>
              <a:rPr lang="en-US" altLang="en-US" sz="4000" dirty="0">
                <a:latin typeface="Arial" panose="020B0604020202020204" pitchFamily="34" charset="0"/>
              </a:rPr>
              <a:t>- Saraf, </a:t>
            </a:r>
            <a:r>
              <a:rPr lang="en-US" altLang="en-US" sz="4000" dirty="0" err="1">
                <a:latin typeface="Arial" panose="020B0604020202020204" pitchFamily="34" charset="0"/>
              </a:rPr>
              <a:t>hati</a:t>
            </a:r>
            <a:r>
              <a:rPr lang="en-US" altLang="en-US" sz="4000" dirty="0">
                <a:latin typeface="Arial" panose="020B0604020202020204" pitchFamily="34" charset="0"/>
              </a:rPr>
              <a:t>, </a:t>
            </a:r>
            <a:r>
              <a:rPr lang="en-US" altLang="en-US" sz="4000" dirty="0" err="1">
                <a:latin typeface="Arial" panose="020B0604020202020204" pitchFamily="34" charset="0"/>
              </a:rPr>
              <a:t>otot</a:t>
            </a:r>
            <a:r>
              <a:rPr lang="en-US" altLang="en-US" sz="4000" dirty="0">
                <a:latin typeface="Arial" panose="020B0604020202020204" pitchFamily="34" charset="0"/>
              </a:rPr>
              <a:t>, organ, </a:t>
            </a:r>
            <a:r>
              <a:rPr lang="en-US" altLang="en-US" sz="4000" dirty="0" err="1">
                <a:latin typeface="Arial" panose="020B0604020202020204" pitchFamily="34" charset="0"/>
              </a:rPr>
              <a:t>kulit</a:t>
            </a:r>
            <a:r>
              <a:rPr lang="en-US" altLang="en-US" sz="4000" dirty="0">
                <a:latin typeface="Arial" panose="020B0604020202020204" pitchFamily="34" charset="0"/>
              </a:rPr>
              <a:t>. </a:t>
            </a:r>
          </a:p>
          <a:p>
            <a:pPr>
              <a:buFontTx/>
              <a:buChar char="•"/>
            </a:pPr>
            <a:r>
              <a:rPr lang="en-US" altLang="en-US" sz="4000" dirty="0" err="1">
                <a:latin typeface="Arial" panose="020B0604020202020204" pitchFamily="34" charset="0"/>
              </a:rPr>
              <a:t>Pengobatan</a:t>
            </a:r>
            <a:r>
              <a:rPr lang="en-US" altLang="en-US" sz="4000" dirty="0">
                <a:latin typeface="Arial" panose="020B0604020202020204" pitchFamily="34" charset="0"/>
              </a:rPr>
              <a:t> </a:t>
            </a:r>
            <a:r>
              <a:rPr lang="en-US" altLang="en-US" sz="4000" dirty="0" err="1">
                <a:latin typeface="Arial" panose="020B0604020202020204" pitchFamily="34" charset="0"/>
              </a:rPr>
              <a:t>Kanker</a:t>
            </a:r>
            <a:endParaRPr lang="en-US" altLang="en-US" sz="4000" dirty="0">
              <a:latin typeface="Arial" panose="020B0604020202020204" pitchFamily="34" charset="0"/>
            </a:endParaRPr>
          </a:p>
          <a:p>
            <a:pPr>
              <a:buFontTx/>
              <a:buChar char="•"/>
            </a:pPr>
            <a:r>
              <a:rPr lang="en-US" altLang="en-US" sz="4000" dirty="0" err="1">
                <a:latin typeface="Arial" panose="020B0604020202020204" pitchFamily="34" charset="0"/>
              </a:rPr>
              <a:t>Pengobatan</a:t>
            </a:r>
            <a:r>
              <a:rPr lang="en-US" altLang="en-US" sz="4000" dirty="0">
                <a:latin typeface="Arial" panose="020B0604020202020204" pitchFamily="34" charset="0"/>
              </a:rPr>
              <a:t> Autoimmune diseases</a:t>
            </a:r>
          </a:p>
          <a:p>
            <a:pPr lvl="1"/>
            <a:r>
              <a:rPr lang="en-US" altLang="en-US" sz="4000" dirty="0">
                <a:latin typeface="Arial" panose="020B0604020202020204" pitchFamily="34" charset="0"/>
              </a:rPr>
              <a:t>- diabetes, rheumatoid arthritis</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ext Box 5">
            <a:extLst>
              <a:ext uri="{FF2B5EF4-FFF2-40B4-BE49-F238E27FC236}">
                <a16:creationId xmlns:a16="http://schemas.microsoft.com/office/drawing/2014/main" id="{57A7CB41-7745-486E-B291-AB76BCD10926}"/>
              </a:ext>
            </a:extLst>
          </p:cNvPr>
          <p:cNvSpPr txBox="1">
            <a:spLocks noChangeArrowheads="1"/>
          </p:cNvSpPr>
          <p:nvPr/>
        </p:nvSpPr>
        <p:spPr bwMode="auto">
          <a:xfrm>
            <a:off x="2362200" y="304800"/>
            <a:ext cx="50025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b="1" dirty="0" err="1">
                <a:solidFill>
                  <a:srgbClr val="0070C0"/>
                </a:solidFill>
              </a:rPr>
              <a:t>Perbaikan</a:t>
            </a:r>
            <a:r>
              <a:rPr lang="en-US" altLang="en-US" sz="4800" b="1" dirty="0">
                <a:solidFill>
                  <a:srgbClr val="0070C0"/>
                </a:solidFill>
              </a:rPr>
              <a:t> </a:t>
            </a:r>
            <a:r>
              <a:rPr lang="en-US" altLang="en-US" sz="4800" b="1" dirty="0" err="1">
                <a:solidFill>
                  <a:srgbClr val="0070C0"/>
                </a:solidFill>
              </a:rPr>
              <a:t>Jaringan</a:t>
            </a:r>
            <a:endParaRPr lang="en-US" altLang="en-US" sz="4800" b="1" dirty="0">
              <a:solidFill>
                <a:srgbClr val="0070C0"/>
              </a:solidFill>
            </a:endParaRPr>
          </a:p>
        </p:txBody>
      </p:sp>
      <p:sp>
        <p:nvSpPr>
          <p:cNvPr id="54278" name="Text Box 6">
            <a:extLst>
              <a:ext uri="{FF2B5EF4-FFF2-40B4-BE49-F238E27FC236}">
                <a16:creationId xmlns:a16="http://schemas.microsoft.com/office/drawing/2014/main" id="{2D427783-3D80-4B45-A54F-E96DCC9AF8E7}"/>
              </a:ext>
            </a:extLst>
          </p:cNvPr>
          <p:cNvSpPr txBox="1">
            <a:spLocks noChangeArrowheads="1"/>
          </p:cNvSpPr>
          <p:nvPr/>
        </p:nvSpPr>
        <p:spPr bwMode="auto">
          <a:xfrm>
            <a:off x="950651" y="1046812"/>
            <a:ext cx="702627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cs typeface="Times New Roman" panose="02020603050405020304" pitchFamily="18" charset="0"/>
              </a:defRPr>
            </a:lvl1pPr>
            <a:lvl2pPr marL="914400" indent="-457200">
              <a:defRPr sz="2400">
                <a:solidFill>
                  <a:schemeClr val="tx1"/>
                </a:solidFill>
                <a:latin typeface="Times New Roman" panose="02020603050405020304" pitchFamily="18" charset="0"/>
                <a:cs typeface="Times New Roman" panose="02020603050405020304" pitchFamily="18" charset="0"/>
              </a:defRPr>
            </a:lvl2pPr>
            <a:lvl3pPr marL="1371600" indent="-457200">
              <a:defRPr sz="2400">
                <a:solidFill>
                  <a:schemeClr val="tx1"/>
                </a:solidFill>
                <a:latin typeface="Times New Roman" panose="02020603050405020304" pitchFamily="18" charset="0"/>
                <a:cs typeface="Times New Roman" panose="02020603050405020304" pitchFamily="18" charset="0"/>
              </a:defRPr>
            </a:lvl3pPr>
            <a:lvl4pPr marL="1828800" indent="-457200">
              <a:defRPr sz="2400">
                <a:solidFill>
                  <a:schemeClr val="tx1"/>
                </a:solidFill>
                <a:latin typeface="Times New Roman" panose="02020603050405020304" pitchFamily="18" charset="0"/>
                <a:cs typeface="Times New Roman" panose="02020603050405020304" pitchFamily="18" charset="0"/>
              </a:defRPr>
            </a:lvl4pPr>
            <a:lvl5pPr marL="2286000" indent="-457200">
              <a:defRPr sz="2400">
                <a:solidFill>
                  <a:schemeClr val="tx1"/>
                </a:solidFill>
                <a:latin typeface="Times New Roman" panose="02020603050405020304" pitchFamily="18" charset="0"/>
                <a:cs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buFontTx/>
              <a:buChar char="•"/>
            </a:pPr>
            <a:r>
              <a:rPr lang="en-US" altLang="en-US" sz="3600" dirty="0" err="1">
                <a:latin typeface="Arial" panose="020B0604020202020204" pitchFamily="34" charset="0"/>
              </a:rPr>
              <a:t>Regenerasi</a:t>
            </a:r>
            <a:r>
              <a:rPr lang="en-US" altLang="en-US" sz="3600" dirty="0">
                <a:latin typeface="Arial" panose="020B0604020202020204" pitchFamily="34" charset="0"/>
              </a:rPr>
              <a:t> spinal cord, </a:t>
            </a:r>
            <a:r>
              <a:rPr lang="en-US" altLang="en-US" sz="3600" dirty="0" err="1">
                <a:latin typeface="Arial" panose="020B0604020202020204" pitchFamily="34" charset="0"/>
              </a:rPr>
              <a:t>hati</a:t>
            </a:r>
            <a:r>
              <a:rPr lang="en-US" altLang="en-US" sz="3600" dirty="0">
                <a:latin typeface="Arial" panose="020B0604020202020204" pitchFamily="34" charset="0"/>
              </a:rPr>
              <a:t>, </a:t>
            </a:r>
            <a:r>
              <a:rPr lang="en-US" altLang="en-US" sz="3600" dirty="0" err="1">
                <a:latin typeface="Arial" panose="020B0604020202020204" pitchFamily="34" charset="0"/>
              </a:rPr>
              <a:t>jaringan</a:t>
            </a:r>
            <a:r>
              <a:rPr lang="en-US" altLang="en-US" sz="3600" dirty="0">
                <a:latin typeface="Arial" panose="020B0604020202020204" pitchFamily="34" charset="0"/>
              </a:rPr>
              <a:t>, dan </a:t>
            </a:r>
            <a:r>
              <a:rPr lang="en-US" altLang="en-US" sz="3600" dirty="0" err="1">
                <a:latin typeface="Arial" panose="020B0604020202020204" pitchFamily="34" charset="0"/>
              </a:rPr>
              <a:t>jaringan-jaringan</a:t>
            </a:r>
            <a:r>
              <a:rPr lang="en-US" altLang="en-US" sz="3600" dirty="0">
                <a:latin typeface="Arial" panose="020B0604020202020204" pitchFamily="34" charset="0"/>
              </a:rPr>
              <a:t> </a:t>
            </a:r>
            <a:r>
              <a:rPr lang="en-US" altLang="en-US" sz="3600" dirty="0" err="1">
                <a:latin typeface="Arial" panose="020B0604020202020204" pitchFamily="34" charset="0"/>
              </a:rPr>
              <a:t>utama</a:t>
            </a:r>
            <a:r>
              <a:rPr lang="en-US" altLang="en-US" sz="3600" dirty="0">
                <a:latin typeface="Arial" panose="020B0604020202020204" pitchFamily="34" charset="0"/>
              </a:rPr>
              <a:t> lain yang </a:t>
            </a:r>
            <a:r>
              <a:rPr lang="en-US" altLang="en-US" sz="3600" dirty="0" err="1">
                <a:latin typeface="Arial" panose="020B0604020202020204" pitchFamily="34" charset="0"/>
              </a:rPr>
              <a:t>ada</a:t>
            </a:r>
            <a:r>
              <a:rPr lang="en-US" altLang="en-US" sz="3600" dirty="0">
                <a:latin typeface="Arial" panose="020B0604020202020204" pitchFamily="34" charset="0"/>
              </a:rPr>
              <a:t> di </a:t>
            </a:r>
            <a:r>
              <a:rPr lang="en-US" altLang="en-US" sz="3600" dirty="0" err="1">
                <a:latin typeface="Arial" panose="020B0604020202020204" pitchFamily="34" charset="0"/>
              </a:rPr>
              <a:t>tubuh</a:t>
            </a:r>
            <a:r>
              <a:rPr lang="en-US" altLang="en-US" sz="3600" dirty="0">
                <a:latin typeface="Arial" panose="020B0604020202020204" pitchFamily="34" charset="0"/>
              </a:rPr>
              <a:t>. </a:t>
            </a:r>
          </a:p>
        </p:txBody>
      </p:sp>
      <p:pic>
        <p:nvPicPr>
          <p:cNvPr id="54279" name="Picture 7" descr="http://www.regenexx.com/wp-content/uploads/2009/10/spinalcord1.jpg">
            <a:extLst>
              <a:ext uri="{FF2B5EF4-FFF2-40B4-BE49-F238E27FC236}">
                <a16:creationId xmlns:a16="http://schemas.microsoft.com/office/drawing/2014/main" id="{C8BA47DB-BCC2-4ECE-9A35-C1FEF005C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0480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cache.kotaku.com/assets/images/9/2011/02/skin.jpg">
            <a:extLst>
              <a:ext uri="{FF2B5EF4-FFF2-40B4-BE49-F238E27FC236}">
                <a16:creationId xmlns:a16="http://schemas.microsoft.com/office/drawing/2014/main" id="{5F08362B-8A5F-483F-A4DB-BC11FFE85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5562600" cy="3128963"/>
          </a:xfrm>
          <a:prstGeom prst="rect">
            <a:avLst/>
          </a:prstGeom>
          <a:noFill/>
          <a:extLst>
            <a:ext uri="{909E8E84-426E-40DD-AFC4-6F175D3DCCD1}">
              <a14:hiddenFill xmlns:a14="http://schemas.microsoft.com/office/drawing/2010/main">
                <a:solidFill>
                  <a:srgbClr val="FFFFFF"/>
                </a:solidFill>
              </a14:hiddenFill>
            </a:ext>
          </a:extLst>
        </p:spPr>
      </p:pic>
      <p:sp>
        <p:nvSpPr>
          <p:cNvPr id="119812" name="Text Box 4">
            <a:extLst>
              <a:ext uri="{FF2B5EF4-FFF2-40B4-BE49-F238E27FC236}">
                <a16:creationId xmlns:a16="http://schemas.microsoft.com/office/drawing/2014/main" id="{CC454BD7-1939-4DCE-8C42-12EFD1DD3D65}"/>
              </a:ext>
            </a:extLst>
          </p:cNvPr>
          <p:cNvSpPr txBox="1">
            <a:spLocks noChangeArrowheads="1"/>
          </p:cNvSpPr>
          <p:nvPr/>
        </p:nvSpPr>
        <p:spPr bwMode="auto">
          <a:xfrm>
            <a:off x="2133600" y="457200"/>
            <a:ext cx="475732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dirty="0" err="1">
                <a:solidFill>
                  <a:srgbClr val="0070C0"/>
                </a:solidFill>
              </a:rPr>
              <a:t>Menggantikan</a:t>
            </a:r>
            <a:r>
              <a:rPr lang="en-US" altLang="en-US" sz="4400" b="1" dirty="0">
                <a:solidFill>
                  <a:srgbClr val="0070C0"/>
                </a:solidFill>
              </a:rPr>
              <a:t> </a:t>
            </a:r>
            <a:r>
              <a:rPr lang="en-US" altLang="en-US" sz="4400" b="1" dirty="0" err="1">
                <a:solidFill>
                  <a:srgbClr val="0070C0"/>
                </a:solidFill>
              </a:rPr>
              <a:t>Kulit</a:t>
            </a:r>
            <a:endParaRPr lang="en-US" altLang="en-US" sz="4400" b="1" dirty="0">
              <a:solidFill>
                <a:srgbClr val="0070C0"/>
              </a:solidFill>
            </a:endParaRPr>
          </a:p>
        </p:txBody>
      </p:sp>
    </p:spTree>
  </p:cSld>
  <p:clrMapOvr>
    <a:masterClrMapping/>
  </p:clrMapOvr>
</p:sld>
</file>

<file path=ppt/theme/theme1.xml><?xml version="1.0" encoding="utf-8"?>
<a:theme xmlns:a="http://schemas.openxmlformats.org/drawingml/2006/main" name="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 id="{181BFA7E-2E6B-4CE9-AE9B-A76D4AF840BD}" vid="{CB2ACEFC-D31A-45AB-9578-54FBBE40AD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Template>
  <TotalTime>150</TotalTime>
  <Words>1029</Words>
  <Application>Microsoft Office PowerPoint</Application>
  <PresentationFormat>On-screen Show (4:3)</PresentationFormat>
  <Paragraphs>88</Paragraphs>
  <Slides>22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Verdana</vt:lpstr>
      <vt:lpstr>EU</vt:lpstr>
      <vt:lpstr>PowerPoint Presentation</vt:lpstr>
      <vt:lpstr>PowerPoint Presentation</vt:lpstr>
      <vt:lpstr>Sumsum Tulang Belakang</vt:lpstr>
      <vt:lpstr>PowerPoint Presentation</vt:lpstr>
      <vt:lpstr>Stem cell tali pusat</vt:lpstr>
      <vt:lpstr>Stem cell tali pusat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Stem cells pada otak dewasa:</vt:lpstr>
      <vt:lpstr>Penelitian baru– reprogramming cells</vt:lpstr>
      <vt:lpstr>Tantangan teknis</vt:lpstr>
      <vt:lpstr>PowerPoint Presentation</vt:lpstr>
      <vt:lpstr>Mengapa penelitian stem cell penting?</vt:lpstr>
      <vt:lpstr>Mengapa terdapat kontroversi stem cell?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Aroem Naroeni</dc:creator>
  <cp:lastModifiedBy>Aroem Naroeni</cp:lastModifiedBy>
  <cp:revision>10</cp:revision>
  <dcterms:created xsi:type="dcterms:W3CDTF">2019-03-27T07:25:15Z</dcterms:created>
  <dcterms:modified xsi:type="dcterms:W3CDTF">2019-03-31T15:11:55Z</dcterms:modified>
</cp:coreProperties>
</file>