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0" r:id="rId14"/>
    <p:sldId id="267" r:id="rId15"/>
    <p:sldId id="268" r:id="rId16"/>
    <p:sldId id="269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1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0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3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3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619783C-974B-43BB-984C-7CFB132C2F7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57DD-0FF8-46E8-AD82-8FD77CEDB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196E5CB0-8158-46FD-BFE6-59883C85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AEB4B0-B364-43A7-9D2D-85AEA2EFE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559" y="329139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Kuliah</a:t>
            </a:r>
            <a:r>
              <a:rPr lang="en-US" dirty="0">
                <a:solidFill>
                  <a:schemeClr val="bg1"/>
                </a:solidFill>
              </a:rPr>
              <a:t> 6.</a:t>
            </a:r>
          </a:p>
          <a:p>
            <a:r>
              <a:rPr lang="en-US">
                <a:solidFill>
                  <a:schemeClr val="bg1"/>
                </a:solidFill>
              </a:rPr>
              <a:t>Kultur Stem Cell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782C-2600-4658-A00C-8867A4F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Galur</a:t>
            </a:r>
            <a:r>
              <a:rPr lang="en-US" dirty="0"/>
              <a:t> stem cell </a:t>
            </a:r>
            <a:r>
              <a:rPr lang="en-US" dirty="0" err="1"/>
              <a:t>embrionik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3E69-8130-4648-A607-EC4CA0AF4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1998</a:t>
            </a:r>
          </a:p>
          <a:p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feeder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MEF (Mouse Embryonic Fibroblast)</a:t>
            </a:r>
          </a:p>
          <a:p>
            <a:r>
              <a:rPr lang="en-US" dirty="0" err="1"/>
              <a:t>Memerlukan</a:t>
            </a:r>
            <a:r>
              <a:rPr lang="en-US" dirty="0"/>
              <a:t> FBS (</a:t>
            </a:r>
            <a:r>
              <a:rPr lang="en-US" dirty="0" err="1"/>
              <a:t>Foetal</a:t>
            </a:r>
            <a:r>
              <a:rPr lang="en-US" dirty="0"/>
              <a:t> Bovine Serum)</a:t>
            </a:r>
          </a:p>
        </p:txBody>
      </p:sp>
    </p:spTree>
    <p:extLst>
      <p:ext uri="{BB962C8B-B14F-4D97-AF65-F5344CB8AC3E}">
        <p14:creationId xmlns:p14="http://schemas.microsoft.com/office/powerpoint/2010/main" val="251641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321E-0F55-45FF-A88B-3A86DAA0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Kultur Stem cell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75B03-A03C-4CF6-887B-965394015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5" b="61812"/>
          <a:stretch/>
        </p:blipFill>
        <p:spPr>
          <a:xfrm>
            <a:off x="1936529" y="1801597"/>
            <a:ext cx="5573980" cy="40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6404-87FB-49E9-BDF9-BF190023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C975-5FCD-4660-B779-64A1D48C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Membantu</a:t>
            </a:r>
            <a:r>
              <a:rPr lang="en-US" dirty="0"/>
              <a:t> stem cell </a:t>
            </a:r>
            <a:r>
              <a:rPr lang="en-US" dirty="0" err="1"/>
              <a:t>melekat</a:t>
            </a:r>
            <a:r>
              <a:rPr lang="en-US" dirty="0"/>
              <a:t> pada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cawan</a:t>
            </a:r>
            <a:r>
              <a:rPr lang="en-US" dirty="0"/>
              <a:t> kultur</a:t>
            </a:r>
          </a:p>
          <a:p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feeder </a:t>
            </a:r>
            <a:r>
              <a:rPr lang="en-US" dirty="0" err="1"/>
              <a:t>diiradiasi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gamma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diinkubasi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mitocyn</a:t>
            </a:r>
            <a:r>
              <a:rPr lang="en-US" dirty="0"/>
              <a:t> C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membelah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stem cell. </a:t>
            </a:r>
          </a:p>
        </p:txBody>
      </p:sp>
    </p:spTree>
    <p:extLst>
      <p:ext uri="{BB962C8B-B14F-4D97-AF65-F5344CB8AC3E}">
        <p14:creationId xmlns:p14="http://schemas.microsoft.com/office/powerpoint/2010/main" val="332547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6927-A0CF-4177-9510-767314FF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23F6B-694F-4624-A878-EE421B51F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45630"/>
          <a:stretch/>
        </p:blipFill>
        <p:spPr>
          <a:xfrm>
            <a:off x="2304354" y="1355494"/>
            <a:ext cx="4535292" cy="48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67D1-350E-45F4-9EDD-E3583423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Xenofree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DE1D-A51B-4F25-B966-391F21BB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bahan</a:t>
            </a:r>
            <a:r>
              <a:rPr lang="en-US" dirty="0"/>
              <a:t> kultur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rejeksi</a:t>
            </a:r>
            <a:r>
              <a:rPr lang="en-US" dirty="0"/>
              <a:t> </a:t>
            </a:r>
            <a:r>
              <a:rPr lang="en-US" dirty="0" err="1"/>
              <a:t>immunologis</a:t>
            </a:r>
            <a:r>
              <a:rPr lang="en-US" dirty="0"/>
              <a:t> dan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pathogen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kultur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Teknik kultur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Xenofree</a:t>
            </a:r>
          </a:p>
        </p:txBody>
      </p:sp>
    </p:spTree>
    <p:extLst>
      <p:ext uri="{BB962C8B-B14F-4D97-AF65-F5344CB8AC3E}">
        <p14:creationId xmlns:p14="http://schemas.microsoft.com/office/powerpoint/2010/main" val="231363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3C01-D109-4DEE-91B4-FA93C820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13A1-C2C7-44F7-9DEC-C27A4559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feeder layer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melapisi</a:t>
            </a:r>
            <a:r>
              <a:rPr lang="en-US" dirty="0"/>
              <a:t> </a:t>
            </a:r>
            <a:r>
              <a:rPr lang="en-US" dirty="0" err="1"/>
              <a:t>cawan</a:t>
            </a:r>
            <a:r>
              <a:rPr lang="en-US" dirty="0"/>
              <a:t> kultur. </a:t>
            </a:r>
          </a:p>
          <a:p>
            <a:r>
              <a:rPr lang="en-US" dirty="0" err="1"/>
              <a:t>Dalam</a:t>
            </a:r>
            <a:r>
              <a:rPr lang="en-US" dirty="0"/>
              <a:t> kultur </a:t>
            </a:r>
            <a:r>
              <a:rPr lang="en-US" dirty="0" err="1"/>
              <a:t>menggunakan</a:t>
            </a:r>
            <a:r>
              <a:rPr lang="en-US" dirty="0"/>
              <a:t> Scaffold,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pluripotensi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oleh </a:t>
            </a:r>
            <a:r>
              <a:rPr lang="en-US" dirty="0" err="1"/>
              <a:t>bFGF</a:t>
            </a:r>
            <a:r>
              <a:rPr lang="en-US" dirty="0"/>
              <a:t> (basic Fibroblast Growth Factor)yang </a:t>
            </a:r>
            <a:r>
              <a:rPr lang="en-US" dirty="0" err="1"/>
              <a:t>ditambahkan</a:t>
            </a:r>
            <a:r>
              <a:rPr lang="en-US" dirty="0"/>
              <a:t> di medium kultur. </a:t>
            </a:r>
          </a:p>
        </p:txBody>
      </p:sp>
    </p:spTree>
    <p:extLst>
      <p:ext uri="{BB962C8B-B14F-4D97-AF65-F5344CB8AC3E}">
        <p14:creationId xmlns:p14="http://schemas.microsoft.com/office/powerpoint/2010/main" val="426120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BCCB-F62E-48F9-8E2D-0E03E9F7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Kulturisasi</a:t>
            </a:r>
            <a:r>
              <a:rPr lang="en-US" dirty="0"/>
              <a:t> dan </a:t>
            </a:r>
            <a:r>
              <a:rPr lang="en-US" dirty="0" err="1"/>
              <a:t>Diferensiasi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DA0A-989D-47E5-B47C-FE0326DE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, kultur juga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dinginkan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media yang </a:t>
            </a:r>
            <a:r>
              <a:rPr lang="en-US"/>
              <a:t>digunakan</a:t>
            </a:r>
          </a:p>
        </p:txBody>
      </p:sp>
    </p:spTree>
    <p:extLst>
      <p:ext uri="{BB962C8B-B14F-4D97-AF65-F5344CB8AC3E}">
        <p14:creationId xmlns:p14="http://schemas.microsoft.com/office/powerpoint/2010/main" val="165646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8D64-C234-4B93-973F-65B75808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Kultur </a:t>
            </a:r>
            <a:r>
              <a:rPr lang="en-US" dirty="0" err="1"/>
              <a:t>Diferensiasi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E321A-7F84-440E-85CC-1FD4CD761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3561" r="4779" b="15081"/>
          <a:stretch/>
        </p:blipFill>
        <p:spPr>
          <a:xfrm>
            <a:off x="2450238" y="1107387"/>
            <a:ext cx="4820574" cy="51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2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DBCB-CB81-41C9-B005-74B270A3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6" y="2698242"/>
            <a:ext cx="8229600" cy="1143000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434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A841-BFE2-4068-901C-78B2F2D0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kultur </a:t>
            </a:r>
            <a:r>
              <a:rPr lang="en-US" dirty="0" err="1"/>
              <a:t>sel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6F7E-B351-439F-BA3C-1176F566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stem cell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kultur stem cell</a:t>
            </a:r>
          </a:p>
          <a:p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isolasi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DD41-C7F8-46D5-922A-A377CC1A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846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C00000"/>
                </a:solidFill>
              </a:rPr>
              <a:t>Prinsip-prinsip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utama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untuk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menentukan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keberhasilan</a:t>
            </a:r>
            <a:r>
              <a:rPr lang="en-US" sz="3200" dirty="0">
                <a:solidFill>
                  <a:srgbClr val="C00000"/>
                </a:solidFill>
              </a:rPr>
              <a:t> kultur </a:t>
            </a:r>
            <a:r>
              <a:rPr lang="en-US" sz="3200" dirty="0" err="1">
                <a:solidFill>
                  <a:srgbClr val="C00000"/>
                </a:solidFill>
              </a:rPr>
              <a:t>sel</a:t>
            </a:r>
            <a:r>
              <a:rPr lang="en-US" sz="3200" dirty="0">
                <a:solidFill>
                  <a:srgbClr val="C00000"/>
                </a:solidFill>
              </a:rPr>
              <a:t> in vitro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4CB2-87F6-419B-9F82-234B830A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71" y="1937551"/>
            <a:ext cx="8464858" cy="4525963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sz="2800" dirty="0"/>
              <a:t>.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kultur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mencukupi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dan </a:t>
            </a:r>
            <a:r>
              <a:rPr lang="en-US" sz="2800" dirty="0" err="1"/>
              <a:t>praktisi</a:t>
            </a:r>
            <a:r>
              <a:rPr lang="en-US" sz="2800" dirty="0"/>
              <a:t> yang </a:t>
            </a:r>
            <a:r>
              <a:rPr lang="en-US" sz="2800" dirty="0" err="1"/>
              <a:t>membutuhkannya</a:t>
            </a:r>
            <a:endParaRPr lang="en-US" sz="2800" dirty="0"/>
          </a:p>
          <a:p>
            <a:r>
              <a:rPr lang="en-US" sz="2800" dirty="0"/>
              <a:t>2. Protein </a:t>
            </a:r>
            <a:r>
              <a:rPr lang="en-US" sz="2800" dirty="0" err="1"/>
              <a:t>penanda</a:t>
            </a:r>
            <a:r>
              <a:rPr lang="en-US" sz="2800" dirty="0"/>
              <a:t> pada 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punca</a:t>
            </a:r>
            <a:r>
              <a:rPr lang="en-US" sz="2800" dirty="0"/>
              <a:t> yang </a:t>
            </a:r>
            <a:r>
              <a:rPr lang="en-US" sz="2800" dirty="0" err="1"/>
              <a:t>dikultur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.</a:t>
            </a:r>
          </a:p>
          <a:p>
            <a:r>
              <a:rPr lang="en-US" sz="2800" dirty="0"/>
              <a:t>3. </a:t>
            </a:r>
            <a:r>
              <a:rPr lang="en-US" sz="2800" dirty="0" err="1"/>
              <a:t>Sel</a:t>
            </a:r>
            <a:r>
              <a:rPr lang="en-US" sz="2800" dirty="0"/>
              <a:t> yang </a:t>
            </a:r>
            <a:r>
              <a:rPr lang="en-US" sz="2800" dirty="0" err="1"/>
              <a:t>dikultur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diferensiasi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spontan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pluripotensi</a:t>
            </a:r>
            <a:r>
              <a:rPr lang="en-US" sz="2800" dirty="0"/>
              <a:t> dan </a:t>
            </a:r>
            <a:r>
              <a:rPr lang="en-US" sz="2800" dirty="0" err="1"/>
              <a:t>multipotensinya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dipertahankan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25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341-7609-47FB-B3D3-3D6F0BBB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846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C00000"/>
                </a:solidFill>
              </a:rPr>
              <a:t>Prinsip-prinsip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utama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untuk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menentukan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keberhasilan</a:t>
            </a:r>
            <a:r>
              <a:rPr lang="en-US" sz="3200" dirty="0">
                <a:solidFill>
                  <a:srgbClr val="C00000"/>
                </a:solidFill>
              </a:rPr>
              <a:t> kultur </a:t>
            </a:r>
            <a:r>
              <a:rPr lang="en-US" sz="3200" dirty="0" err="1">
                <a:solidFill>
                  <a:srgbClr val="C00000"/>
                </a:solidFill>
              </a:rPr>
              <a:t>sel</a:t>
            </a:r>
            <a:r>
              <a:rPr lang="en-US" sz="3200" dirty="0">
                <a:solidFill>
                  <a:srgbClr val="C00000"/>
                </a:solidFill>
              </a:rPr>
              <a:t> in vitro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7566-2E66-4B6A-9977-F9EE256E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191"/>
            <a:ext cx="8229600" cy="4525963"/>
          </a:xfrm>
        </p:spPr>
        <p:txBody>
          <a:bodyPr/>
          <a:lstStyle/>
          <a:p>
            <a:r>
              <a:rPr lang="en-US" dirty="0"/>
              <a:t>4. Stem cell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mutase DNA</a:t>
            </a:r>
          </a:p>
          <a:p>
            <a:r>
              <a:rPr lang="en-US" dirty="0"/>
              <a:t>5.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terinfeksi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pathogen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36D0-D15B-4AF0-AE4B-5A65A220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kultur </a:t>
            </a:r>
            <a:r>
              <a:rPr lang="en-US" dirty="0" err="1"/>
              <a:t>sel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C3E6-762C-4A14-BEAE-DE7FE8F9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Medium</a:t>
            </a:r>
          </a:p>
          <a:p>
            <a:r>
              <a:rPr lang="en-US" dirty="0"/>
              <a:t>2. Serum</a:t>
            </a:r>
          </a:p>
          <a:p>
            <a:r>
              <a:rPr lang="en-US" dirty="0"/>
              <a:t>3. </a:t>
            </a:r>
            <a:r>
              <a:rPr lang="en-US" dirty="0" err="1"/>
              <a:t>Antibiotik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pertumbuhan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7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4DDD-FB9A-477A-9774-395E0BBA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8067-1247-421C-BAC4-8117A86A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pH, </a:t>
            </a:r>
            <a:r>
              <a:rPr lang="en-US" dirty="0" err="1"/>
              <a:t>tekanan</a:t>
            </a:r>
            <a:r>
              <a:rPr lang="en-US" dirty="0"/>
              <a:t> osmotic dan factor </a:t>
            </a:r>
            <a:r>
              <a:rPr lang="en-US" dirty="0" err="1"/>
              <a:t>pendukung</a:t>
            </a:r>
            <a:r>
              <a:rPr lang="en-US" dirty="0"/>
              <a:t> lain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bertumbuh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3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F34D-D250-48D0-965A-DD363DA4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E52F-5CDF-4DC2-BDF5-4602F90A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dan </a:t>
            </a:r>
            <a:r>
              <a:rPr lang="en-US" dirty="0" err="1"/>
              <a:t>berkembang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63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042D-A80A-4CC8-BA2C-EA11A09B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Antibiotik</a:t>
            </a:r>
            <a:r>
              <a:rPr lang="en-US" dirty="0"/>
              <a:t> dan </a:t>
            </a:r>
            <a:r>
              <a:rPr lang="en-US" dirty="0" err="1"/>
              <a:t>Antijamur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CE6B9-DEC2-4585-A201-98A612AAD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kontaminasi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dan </a:t>
            </a:r>
            <a:r>
              <a:rPr lang="en-US" dirty="0" err="1"/>
              <a:t>bersifat</a:t>
            </a:r>
            <a:r>
              <a:rPr lang="en-US" dirty="0"/>
              <a:t> pathogen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 virus </a:t>
            </a:r>
            <a:r>
              <a:rPr lang="en-US" dirty="0" err="1"/>
              <a:t>dsb</a:t>
            </a:r>
            <a:endParaRPr lang="en-US" dirty="0"/>
          </a:p>
          <a:p>
            <a:r>
              <a:rPr lang="en-US" dirty="0" err="1"/>
              <a:t>Antibiotik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berspektrum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penisilin</a:t>
            </a:r>
            <a:r>
              <a:rPr lang="en-US" dirty="0"/>
              <a:t> dan </a:t>
            </a:r>
            <a:r>
              <a:rPr lang="en-US" dirty="0" err="1"/>
              <a:t>streptomisin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89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FFA4-665C-41C5-BFD5-30844C11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pertumbuhan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E3C3-2810-4D74-BB5F-F7811877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,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pluripotensi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15069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189</TotalTime>
  <Words>393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EU</vt:lpstr>
      <vt:lpstr>PowerPoint Presentation</vt:lpstr>
      <vt:lpstr>Mengapa kultur sel?</vt:lpstr>
      <vt:lpstr>Prinsip-prinsip utama untuk menentukan keberhasilan kultur sel in vitro</vt:lpstr>
      <vt:lpstr>Prinsip-prinsip utama untuk menentukan keberhasilan kultur sel in vitro</vt:lpstr>
      <vt:lpstr>Komponen utama kultur sel</vt:lpstr>
      <vt:lpstr>Medium</vt:lpstr>
      <vt:lpstr>Serum</vt:lpstr>
      <vt:lpstr>Antibiotik dan Antijamur</vt:lpstr>
      <vt:lpstr>Faktor pertumbuhan</vt:lpstr>
      <vt:lpstr>Galur stem cell embrionik manusia</vt:lpstr>
      <vt:lpstr>Kultur Stem cell</vt:lpstr>
      <vt:lpstr>MEF</vt:lpstr>
      <vt:lpstr>MEF</vt:lpstr>
      <vt:lpstr>Xenofree</vt:lpstr>
      <vt:lpstr>Scaffold</vt:lpstr>
      <vt:lpstr>Kulturisasi dan Diferensiasi</vt:lpstr>
      <vt:lpstr>Kultur Diferensiasi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14</cp:revision>
  <dcterms:created xsi:type="dcterms:W3CDTF">2019-04-28T15:47:13Z</dcterms:created>
  <dcterms:modified xsi:type="dcterms:W3CDTF">2019-06-18T06:00:04Z</dcterms:modified>
</cp:coreProperties>
</file>