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34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90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9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39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19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48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87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96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28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71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07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6AFB62D-C839-4BEB-BD92-934D47EE792C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35409B46-F948-4F3D-B537-842A6AAD2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1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5A1DC6E7-3BBB-464E-AEA4-1F62817DC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741BED-D529-412E-96B3-E00B6ECE0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1775" y="3429000"/>
            <a:ext cx="6087862" cy="1470025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Kuliah</a:t>
            </a:r>
            <a:r>
              <a:rPr lang="en-US" dirty="0">
                <a:solidFill>
                  <a:schemeClr val="bg1"/>
                </a:solidFill>
              </a:rPr>
              <a:t> Stem Cell 8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Kultur dan </a:t>
            </a:r>
            <a:r>
              <a:rPr lang="en-US" sz="2800" dirty="0" err="1">
                <a:solidFill>
                  <a:schemeClr val="bg1"/>
                </a:solidFill>
              </a:rPr>
              <a:t>differensiasi</a:t>
            </a:r>
            <a:r>
              <a:rPr lang="en-US" sz="2800" dirty="0">
                <a:solidFill>
                  <a:schemeClr val="bg1"/>
                </a:solidFill>
              </a:rPr>
              <a:t> stem cell : Ectoderm  dan mesoderm</a:t>
            </a:r>
          </a:p>
        </p:txBody>
      </p:sp>
    </p:spTree>
    <p:extLst>
      <p:ext uri="{BB962C8B-B14F-4D97-AF65-F5344CB8AC3E}">
        <p14:creationId xmlns:p14="http://schemas.microsoft.com/office/powerpoint/2010/main" val="318740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1B51E-5458-41D6-8412-6B8057094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Pluripotensi</a:t>
            </a:r>
            <a:r>
              <a:rPr lang="en-US" dirty="0"/>
              <a:t> --- &gt; teratoma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0B1DF-636B-4F2F-852F-A84834F24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Setelah kultur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diujicoba</a:t>
            </a:r>
            <a:r>
              <a:rPr lang="en-US" dirty="0"/>
              <a:t> </a:t>
            </a:r>
            <a:r>
              <a:rPr lang="en-US" dirty="0" err="1"/>
              <a:t>ditransplantasikan</a:t>
            </a:r>
            <a:r>
              <a:rPr lang="en-US" dirty="0"/>
              <a:t> pada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percobaan</a:t>
            </a:r>
            <a:endParaRPr lang="en-US" dirty="0"/>
          </a:p>
          <a:p>
            <a:r>
              <a:rPr lang="en-US" dirty="0" err="1"/>
              <a:t>Sekitar</a:t>
            </a:r>
            <a:r>
              <a:rPr lang="en-US" dirty="0"/>
              <a:t> 6-8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teratoma </a:t>
            </a:r>
          </a:p>
          <a:p>
            <a:r>
              <a:rPr lang="en-US" dirty="0"/>
              <a:t> Tumor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rambut</a:t>
            </a:r>
            <a:r>
              <a:rPr lang="en-US" dirty="0"/>
              <a:t>, </a:t>
            </a:r>
            <a:r>
              <a:rPr lang="en-US" dirty="0" err="1"/>
              <a:t>otot</a:t>
            </a:r>
            <a:r>
              <a:rPr lang="en-US" dirty="0"/>
              <a:t>,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39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EE863-2232-4824-8F2D-09E1781B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Differensiasi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67724-B059-455A-871A-4D229766E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endParaRPr lang="en-US" dirty="0"/>
          </a:p>
          <a:p>
            <a:r>
              <a:rPr lang="en-US" dirty="0"/>
              <a:t>Stem cell </a:t>
            </a:r>
            <a:r>
              <a:rPr lang="en-US" dirty="0" err="1"/>
              <a:t>embrionik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ectoderm, mesoderm dan endoderm. </a:t>
            </a:r>
          </a:p>
          <a:p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embrionik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didiferensiasi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terapi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2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6457-C9F7-4709-86A2-B0143BB5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Diferensiasi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38BCE-4701-45C6-B7A7-FB8F17056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r>
              <a:rPr lang="en-US" dirty="0"/>
              <a:t> stem cell </a:t>
            </a:r>
            <a:r>
              <a:rPr lang="en-US" dirty="0" err="1"/>
              <a:t>secara</a:t>
            </a:r>
            <a:r>
              <a:rPr lang="en-US" dirty="0"/>
              <a:t> in vitro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45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38C97-A33A-4FB6-919B-77B14D75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endParaRPr lang="en-US" dirty="0"/>
          </a:p>
        </p:txBody>
      </p:sp>
      <p:pic>
        <p:nvPicPr>
          <p:cNvPr id="1026" name="Picture 2" descr="Image result for differentiation principle of stem cell">
            <a:extLst>
              <a:ext uri="{FF2B5EF4-FFF2-40B4-BE49-F238E27FC236}">
                <a16:creationId xmlns:a16="http://schemas.microsoft.com/office/drawing/2014/main" id="{FFF86024-1D03-4BE7-878F-B9E3B9D31A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357" y="2125561"/>
            <a:ext cx="4873286" cy="344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42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ED8B9-2FC8-45D7-B943-57F34EF1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30893" y="363984"/>
            <a:ext cx="8229600" cy="1143000"/>
          </a:xfrm>
        </p:spPr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diferensiasi</a:t>
            </a:r>
            <a:endParaRPr lang="en-US" dirty="0"/>
          </a:p>
        </p:txBody>
      </p:sp>
      <p:pic>
        <p:nvPicPr>
          <p:cNvPr id="2050" name="Picture 2" descr="Image result for differentiation of stem cell to ectodermal">
            <a:extLst>
              <a:ext uri="{FF2B5EF4-FFF2-40B4-BE49-F238E27FC236}">
                <a16:creationId xmlns:a16="http://schemas.microsoft.com/office/drawing/2014/main" id="{FF3D2864-6DE7-4E0F-996B-C6EB26F41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554" y="130356"/>
            <a:ext cx="3774612" cy="659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85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35849-373D-4BF5-B8F4-DCA15D44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Diferensiasi</a:t>
            </a:r>
            <a:r>
              <a:rPr lang="en-US" dirty="0"/>
              <a:t> Ectoderm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EB524-CF4F-46E3-A591-73DEA5397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suplementasi</a:t>
            </a:r>
            <a:r>
              <a:rPr lang="en-US" dirty="0"/>
              <a:t> factor </a:t>
            </a:r>
            <a:r>
              <a:rPr lang="en-US" dirty="0" err="1"/>
              <a:t>pertumbuhan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ectoderm</a:t>
            </a:r>
          </a:p>
          <a:p>
            <a:pPr marL="0" indent="0">
              <a:buNone/>
            </a:pPr>
            <a:r>
              <a:rPr lang="en-US" dirty="0"/>
              <a:t>    ------ &gt; </a:t>
            </a:r>
            <a:r>
              <a:rPr lang="en-US" dirty="0" err="1"/>
              <a:t>sel</a:t>
            </a:r>
            <a:r>
              <a:rPr lang="en-US" dirty="0"/>
              <a:t> progenitor neural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Neural Basal Medium (NBM)</a:t>
            </a:r>
          </a:p>
        </p:txBody>
      </p:sp>
    </p:spTree>
    <p:extLst>
      <p:ext uri="{BB962C8B-B14F-4D97-AF65-F5344CB8AC3E}">
        <p14:creationId xmlns:p14="http://schemas.microsoft.com/office/powerpoint/2010/main" val="272459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E43EC-9E9A-4349-A2E6-01B673CA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Diferensiasi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9427F-D8B2-4A62-88CD-6880DDA27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</a:t>
            </a:r>
            <a:r>
              <a:rPr lang="en-US" dirty="0"/>
              <a:t> neuron di </a:t>
            </a:r>
            <a:r>
              <a:rPr lang="en-US" dirty="0" err="1"/>
              <a:t>tumbuhkan</a:t>
            </a:r>
            <a:r>
              <a:rPr lang="en-US" dirty="0"/>
              <a:t> di NBM</a:t>
            </a:r>
          </a:p>
        </p:txBody>
      </p:sp>
      <p:pic>
        <p:nvPicPr>
          <p:cNvPr id="3074" name="Picture 2" descr="Image result for neurobasal medium">
            <a:extLst>
              <a:ext uri="{FF2B5EF4-FFF2-40B4-BE49-F238E27FC236}">
                <a16:creationId xmlns:a16="http://schemas.microsoft.com/office/drawing/2014/main" id="{BB59EE93-8D1E-4FD5-BDBD-D078E6A7E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60" y="2490649"/>
            <a:ext cx="6058157" cy="328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74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EE632-E1E3-40F1-97A3-C37148E9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Diferensiasi</a:t>
            </a:r>
            <a:r>
              <a:rPr lang="en-US" dirty="0"/>
              <a:t> Mesoderm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24DBC-E365-42BB-8AA1-9C60B8E2E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Mesoderm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hematopoietic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pada medium </a:t>
            </a:r>
            <a:r>
              <a:rPr lang="en-US" dirty="0" err="1"/>
              <a:t>antara</a:t>
            </a:r>
            <a:r>
              <a:rPr lang="en-US" dirty="0"/>
              <a:t> lain : hMNP4, </a:t>
            </a:r>
            <a:r>
              <a:rPr lang="en-US" dirty="0" err="1"/>
              <a:t>hVEGEF</a:t>
            </a:r>
            <a:r>
              <a:rPr lang="en-US" dirty="0"/>
              <a:t>, </a:t>
            </a:r>
            <a:r>
              <a:rPr lang="en-US" dirty="0" err="1"/>
              <a:t>hSCE</a:t>
            </a:r>
            <a:r>
              <a:rPr lang="en-US" dirty="0"/>
              <a:t>, hflt3, hIL3, hIL6, </a:t>
            </a:r>
            <a:r>
              <a:rPr lang="en-US" dirty="0" err="1"/>
              <a:t>hIGF</a:t>
            </a:r>
            <a:r>
              <a:rPr lang="en-US" dirty="0"/>
              <a:t>-II dan </a:t>
            </a:r>
            <a:r>
              <a:rPr lang="en-US" dirty="0" err="1"/>
              <a:t>darbopoietin</a:t>
            </a:r>
            <a:r>
              <a:rPr lang="en-US" dirty="0"/>
              <a:t> (derivate erythropoietin)</a:t>
            </a:r>
          </a:p>
          <a:p>
            <a:r>
              <a:rPr lang="en-US" dirty="0" err="1"/>
              <a:t>Diferensiasi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hematopoietic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uji </a:t>
            </a:r>
            <a:r>
              <a:rPr lang="en-US" dirty="0" err="1"/>
              <a:t>viabilitas</a:t>
            </a:r>
            <a:r>
              <a:rPr lang="en-US" dirty="0"/>
              <a:t> dan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diferensiasi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70168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161</TotalTime>
  <Words>161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EU</vt:lpstr>
      <vt:lpstr>Kuliah Stem Cell 8 Kultur dan differensiasi stem cell : Ectoderm  dan mesoderm</vt:lpstr>
      <vt:lpstr>Pluripotensi --- &gt; teratoma</vt:lpstr>
      <vt:lpstr>Differensiasi</vt:lpstr>
      <vt:lpstr>Diferensiasi</vt:lpstr>
      <vt:lpstr>Prinsip Diferensiasi</vt:lpstr>
      <vt:lpstr>Proses diferensiasi</vt:lpstr>
      <vt:lpstr>Diferensiasi Ectoderm</vt:lpstr>
      <vt:lpstr>Diferensiasi</vt:lpstr>
      <vt:lpstr>Diferensiasi Mesoderm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Stem Cell 8 Kultur dan differensiasi stem cell : Ectoderm dan turunannya </dc:title>
  <dc:creator>Aroem Naroeni</dc:creator>
  <cp:lastModifiedBy>Aroem Naroeni</cp:lastModifiedBy>
  <cp:revision>8</cp:revision>
  <dcterms:created xsi:type="dcterms:W3CDTF">2019-06-23T15:10:34Z</dcterms:created>
  <dcterms:modified xsi:type="dcterms:W3CDTF">2019-06-24T15:33:04Z</dcterms:modified>
</cp:coreProperties>
</file>