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71" r:id="rId3"/>
    <p:sldId id="272" r:id="rId4"/>
    <p:sldId id="273" r:id="rId5"/>
    <p:sldId id="259" r:id="rId6"/>
    <p:sldId id="264" r:id="rId7"/>
    <p:sldId id="270" r:id="rId8"/>
    <p:sldId id="263" r:id="rId9"/>
    <p:sldId id="258" r:id="rId10"/>
    <p:sldId id="265" r:id="rId11"/>
    <p:sldId id="267" r:id="rId12"/>
    <p:sldId id="268" r:id="rId13"/>
    <p:sldId id="261" r:id="rId14"/>
    <p:sldId id="262" r:id="rId15"/>
    <p:sldId id="260"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97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1BC8F-0730-4123-BC2F-17328309A3CE}" type="datetimeFigureOut">
              <a:rPr lang="id-ID" smtClean="0"/>
              <a:t>15/04/2018</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37105-E257-4220-AE27-E5C95C2006D3}" type="slidenum">
              <a:rPr lang="id-ID" smtClean="0"/>
              <a:t>‹#›</a:t>
            </a:fld>
            <a:endParaRPr lang="id-ID"/>
          </a:p>
        </p:txBody>
      </p:sp>
    </p:spTree>
    <p:extLst>
      <p:ext uri="{BB962C8B-B14F-4D97-AF65-F5344CB8AC3E}">
        <p14:creationId xmlns:p14="http://schemas.microsoft.com/office/powerpoint/2010/main" val="1980489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32F2E5-595F-4936-9EC9-42CEF5055318}" type="slidenum">
              <a:rPr lang="id-ID" altLang="id-ID"/>
              <a:pPr>
                <a:spcBef>
                  <a:spcPct val="0"/>
                </a:spcBef>
              </a:pPr>
              <a:t>2</a:t>
            </a:fld>
            <a:endParaRPr lang="id-ID" altLang="id-ID"/>
          </a:p>
        </p:txBody>
      </p:sp>
    </p:spTree>
    <p:extLst>
      <p:ext uri="{BB962C8B-B14F-4D97-AF65-F5344CB8AC3E}">
        <p14:creationId xmlns:p14="http://schemas.microsoft.com/office/powerpoint/2010/main" val="171826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34FAA1-91C9-43E7-86D0-CD6444374505}" type="slidenum">
              <a:rPr lang="id-ID" altLang="id-ID"/>
              <a:pPr>
                <a:spcBef>
                  <a:spcPct val="0"/>
                </a:spcBef>
              </a:pPr>
              <a:t>3</a:t>
            </a:fld>
            <a:endParaRPr lang="id-ID" altLang="id-ID"/>
          </a:p>
        </p:txBody>
      </p:sp>
    </p:spTree>
    <p:extLst>
      <p:ext uri="{BB962C8B-B14F-4D97-AF65-F5344CB8AC3E}">
        <p14:creationId xmlns:p14="http://schemas.microsoft.com/office/powerpoint/2010/main" val="35641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8F68D6-FCBF-4E25-88B9-118092D2451A}" type="slidenum">
              <a:rPr lang="id-ID" altLang="id-ID"/>
              <a:pPr>
                <a:spcBef>
                  <a:spcPct val="0"/>
                </a:spcBef>
              </a:pPr>
              <a:t>4</a:t>
            </a:fld>
            <a:endParaRPr lang="id-ID" altLang="id-ID"/>
          </a:p>
        </p:txBody>
      </p:sp>
    </p:spTree>
    <p:extLst>
      <p:ext uri="{BB962C8B-B14F-4D97-AF65-F5344CB8AC3E}">
        <p14:creationId xmlns:p14="http://schemas.microsoft.com/office/powerpoint/2010/main" val="2477226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9FF7E9A-64FE-4322-BB81-A89877BB39C2}"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21ECB-978A-4852-A9B4-AC3E1D5CB7C6}" type="slidenum">
              <a:rPr lang="en-US" smtClean="0"/>
              <a:t>‹#›</a:t>
            </a:fld>
            <a:endParaRPr lang="en-US"/>
          </a:p>
        </p:txBody>
      </p:sp>
    </p:spTree>
    <p:extLst>
      <p:ext uri="{BB962C8B-B14F-4D97-AF65-F5344CB8AC3E}">
        <p14:creationId xmlns:p14="http://schemas.microsoft.com/office/powerpoint/2010/main" val="80033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9FF7E9A-64FE-4322-BB81-A89877BB39C2}"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21ECB-978A-4852-A9B4-AC3E1D5CB7C6}" type="slidenum">
              <a:rPr lang="en-US" smtClean="0"/>
              <a:t>‹#›</a:t>
            </a:fld>
            <a:endParaRPr lang="en-US"/>
          </a:p>
        </p:txBody>
      </p:sp>
    </p:spTree>
    <p:extLst>
      <p:ext uri="{BB962C8B-B14F-4D97-AF65-F5344CB8AC3E}">
        <p14:creationId xmlns:p14="http://schemas.microsoft.com/office/powerpoint/2010/main" val="147413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9FF7E9A-64FE-4322-BB81-A89877BB39C2}"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21ECB-978A-4852-A9B4-AC3E1D5CB7C6}" type="slidenum">
              <a:rPr lang="en-US" smtClean="0"/>
              <a:t>‹#›</a:t>
            </a:fld>
            <a:endParaRPr lang="en-US"/>
          </a:p>
        </p:txBody>
      </p:sp>
    </p:spTree>
    <p:extLst>
      <p:ext uri="{BB962C8B-B14F-4D97-AF65-F5344CB8AC3E}">
        <p14:creationId xmlns:p14="http://schemas.microsoft.com/office/powerpoint/2010/main" val="221509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9FF7E9A-64FE-4322-BB81-A89877BB39C2}"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21ECB-978A-4852-A9B4-AC3E1D5CB7C6}" type="slidenum">
              <a:rPr lang="en-US" smtClean="0"/>
              <a:t>‹#›</a:t>
            </a:fld>
            <a:endParaRPr lang="en-US"/>
          </a:p>
        </p:txBody>
      </p:sp>
    </p:spTree>
    <p:extLst>
      <p:ext uri="{BB962C8B-B14F-4D97-AF65-F5344CB8AC3E}">
        <p14:creationId xmlns:p14="http://schemas.microsoft.com/office/powerpoint/2010/main" val="298219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id-ID"/>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FF7E9A-64FE-4322-BB81-A89877BB39C2}"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21ECB-978A-4852-A9B4-AC3E1D5CB7C6}" type="slidenum">
              <a:rPr lang="en-US" smtClean="0"/>
              <a:t>‹#›</a:t>
            </a:fld>
            <a:endParaRPr lang="en-US"/>
          </a:p>
        </p:txBody>
      </p:sp>
    </p:spTree>
    <p:extLst>
      <p:ext uri="{BB962C8B-B14F-4D97-AF65-F5344CB8AC3E}">
        <p14:creationId xmlns:p14="http://schemas.microsoft.com/office/powerpoint/2010/main" val="3536835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9FF7E9A-64FE-4322-BB81-A89877BB39C2}"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21ECB-978A-4852-A9B4-AC3E1D5CB7C6}" type="slidenum">
              <a:rPr lang="en-US" smtClean="0"/>
              <a:t>‹#›</a:t>
            </a:fld>
            <a:endParaRPr lang="en-US"/>
          </a:p>
        </p:txBody>
      </p:sp>
    </p:spTree>
    <p:extLst>
      <p:ext uri="{BB962C8B-B14F-4D97-AF65-F5344CB8AC3E}">
        <p14:creationId xmlns:p14="http://schemas.microsoft.com/office/powerpoint/2010/main" val="105973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C9FF7E9A-64FE-4322-BB81-A89877BB39C2}"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21ECB-978A-4852-A9B4-AC3E1D5CB7C6}" type="slidenum">
              <a:rPr lang="en-US" smtClean="0"/>
              <a:t>‹#›</a:t>
            </a:fld>
            <a:endParaRPr lang="en-US"/>
          </a:p>
        </p:txBody>
      </p:sp>
    </p:spTree>
    <p:extLst>
      <p:ext uri="{BB962C8B-B14F-4D97-AF65-F5344CB8AC3E}">
        <p14:creationId xmlns:p14="http://schemas.microsoft.com/office/powerpoint/2010/main" val="250686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C9FF7E9A-64FE-4322-BB81-A89877BB39C2}"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21ECB-978A-4852-A9B4-AC3E1D5CB7C6}" type="slidenum">
              <a:rPr lang="en-US" smtClean="0"/>
              <a:t>‹#›</a:t>
            </a:fld>
            <a:endParaRPr lang="en-US"/>
          </a:p>
        </p:txBody>
      </p:sp>
    </p:spTree>
    <p:extLst>
      <p:ext uri="{BB962C8B-B14F-4D97-AF65-F5344CB8AC3E}">
        <p14:creationId xmlns:p14="http://schemas.microsoft.com/office/powerpoint/2010/main" val="146415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F7E9A-64FE-4322-BB81-A89877BB39C2}"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21ECB-978A-4852-A9B4-AC3E1D5CB7C6}" type="slidenum">
              <a:rPr lang="en-US" smtClean="0"/>
              <a:t>‹#›</a:t>
            </a:fld>
            <a:endParaRPr lang="en-US"/>
          </a:p>
        </p:txBody>
      </p:sp>
    </p:spTree>
    <p:extLst>
      <p:ext uri="{BB962C8B-B14F-4D97-AF65-F5344CB8AC3E}">
        <p14:creationId xmlns:p14="http://schemas.microsoft.com/office/powerpoint/2010/main" val="278570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id-ID"/>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9FF7E9A-64FE-4322-BB81-A89877BB39C2}"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21ECB-978A-4852-A9B4-AC3E1D5CB7C6}" type="slidenum">
              <a:rPr lang="en-US" smtClean="0"/>
              <a:t>‹#›</a:t>
            </a:fld>
            <a:endParaRPr lang="en-US"/>
          </a:p>
        </p:txBody>
      </p:sp>
    </p:spTree>
    <p:extLst>
      <p:ext uri="{BB962C8B-B14F-4D97-AF65-F5344CB8AC3E}">
        <p14:creationId xmlns:p14="http://schemas.microsoft.com/office/powerpoint/2010/main" val="29886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id-ID"/>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d-ID"/>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9FF7E9A-64FE-4322-BB81-A89877BB39C2}"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21ECB-978A-4852-A9B4-AC3E1D5CB7C6}" type="slidenum">
              <a:rPr lang="en-US" smtClean="0"/>
              <a:t>‹#›</a:t>
            </a:fld>
            <a:endParaRPr lang="en-US"/>
          </a:p>
        </p:txBody>
      </p:sp>
    </p:spTree>
    <p:extLst>
      <p:ext uri="{BB962C8B-B14F-4D97-AF65-F5344CB8AC3E}">
        <p14:creationId xmlns:p14="http://schemas.microsoft.com/office/powerpoint/2010/main" val="55676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FF7E9A-64FE-4322-BB81-A89877BB39C2}" type="datetimeFigureOut">
              <a:rPr lang="en-US" smtClean="0"/>
              <a:t>4/15/2018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B21ECB-978A-4852-A9B4-AC3E1D5CB7C6}" type="slidenum">
              <a:rPr lang="en-US" smtClean="0"/>
              <a:t>‹#›</a:t>
            </a:fld>
            <a:endParaRPr lang="en-US"/>
          </a:p>
        </p:txBody>
      </p:sp>
    </p:spTree>
    <p:extLst>
      <p:ext uri="{BB962C8B-B14F-4D97-AF65-F5344CB8AC3E}">
        <p14:creationId xmlns:p14="http://schemas.microsoft.com/office/powerpoint/2010/main" val="32873244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r>
              <a:rPr lang="en-US" b="1" dirty="0" err="1" smtClean="0">
                <a:solidFill>
                  <a:srgbClr val="FF0000"/>
                </a:solidFill>
              </a:rPr>
              <a:t>Bioteknologi</a:t>
            </a:r>
            <a:r>
              <a:rPr lang="en-US" b="1" dirty="0" smtClean="0">
                <a:solidFill>
                  <a:srgbClr val="FF0000"/>
                </a:solidFill>
              </a:rPr>
              <a:t> </a:t>
            </a:r>
            <a:r>
              <a:rPr lang="en-US" b="1" dirty="0" err="1" smtClean="0">
                <a:solidFill>
                  <a:srgbClr val="FF0000"/>
                </a:solidFill>
              </a:rPr>
              <a:t>Kedokteran</a:t>
            </a:r>
            <a:r>
              <a:rPr lang="en-US" b="1" dirty="0" smtClean="0">
                <a:solidFill>
                  <a:srgbClr val="FF0000"/>
                </a:solidFill>
              </a:rPr>
              <a:t> </a:t>
            </a:r>
            <a:endParaRPr lang="en-US" b="1" dirty="0">
              <a:solidFill>
                <a:srgbClr val="FF0000"/>
              </a:solidFill>
            </a:endParaRPr>
          </a:p>
        </p:txBody>
      </p:sp>
      <p:sp>
        <p:nvSpPr>
          <p:cNvPr id="3" name="Subtitle 2"/>
          <p:cNvSpPr>
            <a:spLocks noGrp="1"/>
          </p:cNvSpPr>
          <p:nvPr>
            <p:ph type="subTitle" idx="1"/>
          </p:nvPr>
        </p:nvSpPr>
        <p:spPr/>
        <p:txBody>
          <a:bodyPr/>
          <a:lstStyle/>
          <a:p>
            <a:r>
              <a:rPr lang="en-US" dirty="0" err="1" smtClean="0"/>
              <a:t>Titta</a:t>
            </a:r>
            <a:r>
              <a:rPr lang="en-US" dirty="0" smtClean="0"/>
              <a:t> </a:t>
            </a:r>
            <a:r>
              <a:rPr lang="en-US" dirty="0" err="1" smtClean="0"/>
              <a:t>Novianti</a:t>
            </a:r>
            <a:endParaRPr lang="en-US" dirty="0"/>
          </a:p>
        </p:txBody>
      </p:sp>
    </p:spTree>
    <p:extLst>
      <p:ext uri="{BB962C8B-B14F-4D97-AF65-F5344CB8AC3E}">
        <p14:creationId xmlns:p14="http://schemas.microsoft.com/office/powerpoint/2010/main" val="343395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Health, life quality and expectancy of life have been increased worldwide through the services provided by biotechnology </a:t>
            </a:r>
          </a:p>
          <a:p>
            <a:r>
              <a:rPr lang="en-US" dirty="0" smtClean="0"/>
              <a:t>Parasitic and infectious diseases like Acquired Immunodeficiency Syndrome (AIDS) and tuberculosis (TB) have been diagnosed rapidly at relatively low cost </a:t>
            </a:r>
          </a:p>
          <a:p>
            <a:endParaRPr lang="en-US" dirty="0" smtClean="0"/>
          </a:p>
          <a:p>
            <a:endParaRPr lang="en-US" dirty="0"/>
          </a:p>
        </p:txBody>
      </p:sp>
    </p:spTree>
    <p:extLst>
      <p:ext uri="{BB962C8B-B14F-4D97-AF65-F5344CB8AC3E}">
        <p14:creationId xmlns:p14="http://schemas.microsoft.com/office/powerpoint/2010/main" val="341030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Nearly 40% deaths are due to infectious and parasitic diseases (malaria, tuberculosis, and AIDS) each year</a:t>
            </a:r>
          </a:p>
          <a:p>
            <a:r>
              <a:rPr lang="en-US" dirty="0" smtClean="0"/>
              <a:t>Spread of these diseases can be overcome by the development of quick and accurate diagnostic tools</a:t>
            </a:r>
          </a:p>
          <a:p>
            <a:r>
              <a:rPr lang="en-US" dirty="0" smtClean="0"/>
              <a:t>These developments result in increase in survival rate as well as help to prevent the waste of resources on non-suitable treatment</a:t>
            </a:r>
          </a:p>
          <a:p>
            <a:r>
              <a:rPr lang="en-US" dirty="0" smtClean="0"/>
              <a:t>Many conventional diagnostic tools are inaccurate, time consuming, laborious and expensive. In contrast, modern biotechnology comprised of molecular diagnostic tools sketches recent advances in biology for the detection of diseases </a:t>
            </a:r>
          </a:p>
          <a:p>
            <a:pPr marL="0" indent="0">
              <a:buNone/>
            </a:pPr>
            <a:endParaRPr lang="en-US" dirty="0"/>
          </a:p>
        </p:txBody>
      </p:sp>
    </p:spTree>
    <p:extLst>
      <p:ext uri="{BB962C8B-B14F-4D97-AF65-F5344CB8AC3E}">
        <p14:creationId xmlns:p14="http://schemas.microsoft.com/office/powerpoint/2010/main" val="340305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457200"/>
            <a:ext cx="8229600" cy="5668963"/>
          </a:xfrm>
        </p:spPr>
        <p:txBody>
          <a:bodyPr>
            <a:normAutofit/>
          </a:bodyPr>
          <a:lstStyle/>
          <a:p>
            <a:r>
              <a:rPr lang="en-US" dirty="0" smtClean="0"/>
              <a:t>Molecular diagnostics was being ranked by the scientific panel in the University of Toronto as the most ideal set of technologies for improving the health status</a:t>
            </a:r>
          </a:p>
          <a:p>
            <a:r>
              <a:rPr lang="en-US" dirty="0" smtClean="0"/>
              <a:t>Biotechnology is based on following diagnostic techniques; PCR, Monoclonal antibodies and microarrays</a:t>
            </a:r>
          </a:p>
          <a:p>
            <a:r>
              <a:rPr lang="en-US" dirty="0" smtClean="0"/>
              <a:t>These are simple, quick, cost effective and have high sensitivity and specificity </a:t>
            </a:r>
          </a:p>
          <a:p>
            <a:r>
              <a:rPr lang="en-US" dirty="0" smtClean="0"/>
              <a:t>PCR requires small volume of sample to amplify and identify the DNA sequence of pathogen (that cause the disease)</a:t>
            </a:r>
          </a:p>
          <a:p>
            <a:r>
              <a:rPr lang="en-US" dirty="0" smtClean="0"/>
              <a:t>It is identified in a very quick and accurate manner as compared to conventional diagnostics. The infectious or dangerous organisms (HIV, Mycobacterium and plasmodium) that are difficult to grow in culture are identified by the PCR </a:t>
            </a:r>
          </a:p>
          <a:p>
            <a:r>
              <a:rPr lang="en-US" dirty="0" smtClean="0"/>
              <a:t> Multiplex PCR are used to detect the pathogens which cause the broad range of diseases at once and hence it saves both time and resources </a:t>
            </a:r>
          </a:p>
          <a:p>
            <a:endParaRPr lang="en-US" dirty="0"/>
          </a:p>
        </p:txBody>
      </p:sp>
    </p:spTree>
    <p:extLst>
      <p:ext uri="{BB962C8B-B14F-4D97-AF65-F5344CB8AC3E}">
        <p14:creationId xmlns:p14="http://schemas.microsoft.com/office/powerpoint/2010/main" val="48145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p>
            <a:r>
              <a:rPr lang="en-US" dirty="0" smtClean="0"/>
              <a:t>Molecular diagnostic tools including polymerase chain reaction (PCR), recombinant antigens and monoclonal antibodies have been used for this purposes</a:t>
            </a:r>
          </a:p>
          <a:p>
            <a:r>
              <a:rPr lang="en-US" dirty="0" smtClean="0"/>
              <a:t>Biotechnology has offered modern diagnostic test kits, </a:t>
            </a:r>
            <a:r>
              <a:rPr lang="en-US" dirty="0" err="1" smtClean="0"/>
              <a:t>rickettsial</a:t>
            </a:r>
            <a:r>
              <a:rPr lang="en-US" dirty="0" smtClean="0"/>
              <a:t>, bacterial and viral vaccines along with radiolabelled biological therapeutics</a:t>
            </a:r>
            <a:r>
              <a:rPr lang="en-US" dirty="0"/>
              <a:t> </a:t>
            </a:r>
            <a:r>
              <a:rPr lang="en-US" dirty="0" smtClean="0"/>
              <a:t>for imaging and analysis</a:t>
            </a:r>
          </a:p>
        </p:txBody>
      </p:sp>
    </p:spTree>
    <p:extLst>
      <p:ext uri="{BB962C8B-B14F-4D97-AF65-F5344CB8AC3E}">
        <p14:creationId xmlns:p14="http://schemas.microsoft.com/office/powerpoint/2010/main" val="3712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p>
            <a:r>
              <a:rPr lang="en-US" dirty="0" smtClean="0"/>
              <a:t>Vaccines have eliminated small pox, polio and other deadly diseases for the last hundred years</a:t>
            </a:r>
          </a:p>
          <a:p>
            <a:r>
              <a:rPr lang="en-US" dirty="0" smtClean="0"/>
              <a:t>Biotechnology has made advancements in vaccination by making recombinant vaccines that have the potential to eradicate non-communicable diseases like cancer </a:t>
            </a:r>
          </a:p>
          <a:p>
            <a:r>
              <a:rPr lang="en-US" dirty="0" smtClean="0"/>
              <a:t> Naked DNA vaccines, viral vector vaccines and plant-derived vaccines are found to be most effective against a number of bacterial and viral disorders </a:t>
            </a:r>
          </a:p>
          <a:p>
            <a:endParaRPr lang="en-US" dirty="0"/>
          </a:p>
        </p:txBody>
      </p:sp>
    </p:spTree>
    <p:extLst>
      <p:ext uri="{BB962C8B-B14F-4D97-AF65-F5344CB8AC3E}">
        <p14:creationId xmlns:p14="http://schemas.microsoft.com/office/powerpoint/2010/main" val="1512126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Naked DNA vaccines, viral vector vaccines and plant-derived vaccines are found to be most effective against a number of bacterial and viral disorders </a:t>
            </a:r>
          </a:p>
          <a:p>
            <a:r>
              <a:rPr lang="en-US" dirty="0" smtClean="0"/>
              <a:t>Biotechnology has play a major role in eliminating these problems by producing nutrients enriched food such as Golden Rice, Maize, potato and soybean </a:t>
            </a:r>
            <a:r>
              <a:rPr lang="en-US" dirty="0" err="1" smtClean="0"/>
              <a:t>etc</a:t>
            </a:r>
            <a:endParaRPr lang="en-US" dirty="0" smtClean="0"/>
          </a:p>
          <a:p>
            <a:r>
              <a:rPr lang="en-US" dirty="0" smtClean="0"/>
              <a:t>Biotechnology has also played an important role in controlling the environmental pollution through biodegradation of potential pollutants</a:t>
            </a:r>
          </a:p>
          <a:p>
            <a:endParaRPr lang="en-US" dirty="0"/>
          </a:p>
        </p:txBody>
      </p:sp>
    </p:spTree>
    <p:extLst>
      <p:ext uri="{BB962C8B-B14F-4D97-AF65-F5344CB8AC3E}">
        <p14:creationId xmlns:p14="http://schemas.microsoft.com/office/powerpoint/2010/main" val="2498373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r>
              <a:rPr lang="en-US" dirty="0" smtClean="0"/>
              <a:t>This review sketches improvement of human health by the use of biotechnological advances in molecular diagnostics, medicine, vaccines, nutritionally enriched genetically modified crops and waste management.</a:t>
            </a:r>
          </a:p>
          <a:p>
            <a:endParaRPr lang="en-US" dirty="0" smtClean="0"/>
          </a:p>
          <a:p>
            <a:endParaRPr lang="en-US" dirty="0"/>
          </a:p>
        </p:txBody>
      </p:sp>
    </p:spTree>
    <p:extLst>
      <p:ext uri="{BB962C8B-B14F-4D97-AF65-F5344CB8AC3E}">
        <p14:creationId xmlns:p14="http://schemas.microsoft.com/office/powerpoint/2010/main" val="92719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en-US" sz="3600" b="1" dirty="0"/>
              <a:t>VISI DAN MISI UNIVERSITAS ESA UNGGUL</a:t>
            </a:r>
          </a:p>
        </p:txBody>
      </p:sp>
      <p:pic>
        <p:nvPicPr>
          <p:cNvPr id="16390"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00" y="1676400"/>
            <a:ext cx="89916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914630"/>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0375"/>
          </a:xfrm>
          <a:prstGeom prst="rect">
            <a:avLst/>
          </a:prstGeom>
          <a:noFill/>
          <a:effectLst/>
        </p:spPr>
        <p:txBody>
          <a:bodyPr>
            <a:spAutoFit/>
          </a:bodyPr>
          <a:lstStyle/>
          <a:p>
            <a:pPr algn="ctr" eaLnBrk="1" fontAlgn="auto" hangingPunct="1">
              <a:spcBef>
                <a:spcPts val="0"/>
              </a:spcBef>
              <a:spcAft>
                <a:spcPts val="0"/>
              </a:spcAft>
              <a:defRPr/>
            </a:pPr>
            <a:r>
              <a:rPr lang="en-US" sz="2400" b="1" dirty="0" err="1">
                <a:ln w="18415" cmpd="sng">
                  <a:noFill/>
                  <a:prstDash val="solid"/>
                </a:ln>
                <a:solidFill>
                  <a:schemeClr val="tx1">
                    <a:lumMod val="75000"/>
                    <a:lumOff val="25000"/>
                  </a:schemeClr>
                </a:solidFill>
                <a:cs typeface="Arial" pitchFamily="34" charset="0"/>
              </a:rPr>
              <a:t>Materi</a:t>
            </a:r>
            <a:r>
              <a:rPr lang="en-US" sz="2400" b="1" dirty="0">
                <a:ln w="18415" cmpd="sng">
                  <a:noFill/>
                  <a:prstDash val="solid"/>
                </a:ln>
                <a:solidFill>
                  <a:schemeClr val="tx1">
                    <a:lumMod val="75000"/>
                    <a:lumOff val="25000"/>
                  </a:schemeClr>
                </a:solidFill>
                <a:cs typeface="Arial" pitchFamily="34" charset="0"/>
              </a:rPr>
              <a:t> </a:t>
            </a:r>
            <a:r>
              <a:rPr lang="en-US" sz="2400" b="1" dirty="0" err="1">
                <a:ln w="18415" cmpd="sng">
                  <a:noFill/>
                  <a:prstDash val="solid"/>
                </a:ln>
                <a:solidFill>
                  <a:schemeClr val="tx1">
                    <a:lumMod val="75000"/>
                    <a:lumOff val="25000"/>
                  </a:schemeClr>
                </a:solidFill>
                <a:cs typeface="Arial" pitchFamily="34" charset="0"/>
              </a:rPr>
              <a:t>Sebelum</a:t>
            </a:r>
            <a:r>
              <a:rPr lang="en-US" sz="2400" b="1" dirty="0">
                <a:ln w="18415" cmpd="sng">
                  <a:noFill/>
                  <a:prstDash val="solid"/>
                </a:ln>
                <a:solidFill>
                  <a:schemeClr val="tx1">
                    <a:lumMod val="75000"/>
                    <a:lumOff val="25000"/>
                  </a:schemeClr>
                </a:solidFill>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eaLnBrk="1" fontAlgn="auto" hangingPunct="1">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eaLnBrk="1" fontAlgn="auto" hangingPunct="1">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02. </a:t>
            </a: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cs typeface="Arial" pitchFamily="34" charset="0"/>
              </a:rPr>
              <a:t> 07. </a:t>
            </a:r>
          </a:p>
        </p:txBody>
      </p:sp>
      <p:sp>
        <p:nvSpPr>
          <p:cNvPr id="28" name="Rectangle 27"/>
          <p:cNvSpPr/>
          <p:nvPr/>
        </p:nvSpPr>
        <p:spPr>
          <a:xfrm>
            <a:off x="3636816" y="4038606"/>
            <a:ext cx="5105400" cy="369332"/>
          </a:xfrm>
          <a:prstGeom prst="rect">
            <a:avLst/>
          </a:prstGeom>
          <a:noFill/>
          <a:ln>
            <a:noFill/>
          </a:ln>
          <a:effectLst/>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cs typeface="Arial" pitchFamily="34" charset="0"/>
              </a:rPr>
              <a:t> 03. </a:t>
            </a:r>
          </a:p>
        </p:txBody>
      </p:sp>
      <p:sp>
        <p:nvSpPr>
          <p:cNvPr id="29" name="Rectangle 28"/>
          <p:cNvSpPr/>
          <p:nvPr/>
        </p:nvSpPr>
        <p:spPr>
          <a:xfrm>
            <a:off x="3647207" y="4402291"/>
            <a:ext cx="5105400" cy="369332"/>
          </a:xfrm>
          <a:prstGeom prst="rect">
            <a:avLst/>
          </a:prstGeom>
          <a:noFill/>
          <a:ln>
            <a:noFill/>
          </a:ln>
          <a:effectLst/>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cs typeface="Arial" pitchFamily="34" charset="0"/>
              </a:rPr>
              <a:t> 04. </a:t>
            </a:r>
          </a:p>
        </p:txBody>
      </p:sp>
      <p:sp>
        <p:nvSpPr>
          <p:cNvPr id="30" name="Rectangle 29"/>
          <p:cNvSpPr/>
          <p:nvPr/>
        </p:nvSpPr>
        <p:spPr>
          <a:xfrm>
            <a:off x="3647207" y="4776367"/>
            <a:ext cx="5105400" cy="415498"/>
          </a:xfrm>
          <a:prstGeom prst="rect">
            <a:avLst/>
          </a:prstGeom>
          <a:noFill/>
          <a:ln>
            <a:noFill/>
          </a:ln>
          <a:effectLst/>
        </p:spPr>
        <p:txBody>
          <a:bodyPr>
            <a:spAutoFit/>
          </a:bodyPr>
          <a:lstStyle/>
          <a:p>
            <a:pPr eaLnBrk="1" fontAlgn="auto" hangingPunct="1">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05. </a:t>
            </a:r>
          </a:p>
        </p:txBody>
      </p:sp>
      <p:sp>
        <p:nvSpPr>
          <p:cNvPr id="31" name="Rectangle 30"/>
          <p:cNvSpPr/>
          <p:nvPr/>
        </p:nvSpPr>
        <p:spPr>
          <a:xfrm>
            <a:off x="3647207" y="5181616"/>
            <a:ext cx="5105400" cy="369332"/>
          </a:xfrm>
          <a:prstGeom prst="rect">
            <a:avLst/>
          </a:prstGeom>
          <a:noFill/>
          <a:ln>
            <a:noFill/>
          </a:ln>
          <a:effectLst/>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cs typeface="Arial" pitchFamily="34" charset="0"/>
              </a:rPr>
              <a:t> 06. </a:t>
            </a:r>
          </a:p>
        </p:txBody>
      </p:sp>
      <p:sp>
        <p:nvSpPr>
          <p:cNvPr id="32" name="Rectangle 31"/>
          <p:cNvSpPr/>
          <p:nvPr/>
        </p:nvSpPr>
        <p:spPr>
          <a:xfrm>
            <a:off x="3647207" y="3248890"/>
            <a:ext cx="5105400" cy="415498"/>
          </a:xfrm>
          <a:prstGeom prst="rect">
            <a:avLst/>
          </a:prstGeom>
          <a:noFill/>
          <a:ln>
            <a:noFill/>
          </a:ln>
          <a:effectLst/>
        </p:spPr>
        <p:txBody>
          <a:bodyPr>
            <a:spAutoFit/>
          </a:bodyPr>
          <a:lstStyle/>
          <a:p>
            <a:pPr eaLnBrk="1" fontAlgn="auto" hangingPunct="1">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01.  </a:t>
            </a:r>
          </a:p>
        </p:txBody>
      </p:sp>
    </p:spTree>
    <p:extLst>
      <p:ext uri="{BB962C8B-B14F-4D97-AF65-F5344CB8AC3E}">
        <p14:creationId xmlns:p14="http://schemas.microsoft.com/office/powerpoint/2010/main" val="407666426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47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1963"/>
          </a:xfrm>
          <a:prstGeom prst="rect">
            <a:avLst/>
          </a:prstGeom>
          <a:noFill/>
          <a:effectLst/>
        </p:spPr>
        <p:txBody>
          <a:bodyPr>
            <a:spAutoFit/>
          </a:bodyPr>
          <a:lstStyle/>
          <a:p>
            <a:pPr algn="ctr" eaLnBrk="1" fontAlgn="auto" hangingPunct="1">
              <a:spcBef>
                <a:spcPts val="0"/>
              </a:spcBef>
              <a:spcAft>
                <a:spcPts val="0"/>
              </a:spcAft>
              <a:defRPr/>
            </a:pPr>
            <a:r>
              <a:rPr lang="en-US" sz="2400" b="1" dirty="0" err="1">
                <a:ln w="18415" cmpd="sng">
                  <a:noFill/>
                  <a:prstDash val="solid"/>
                </a:ln>
                <a:solidFill>
                  <a:schemeClr val="tx1">
                    <a:lumMod val="75000"/>
                    <a:lumOff val="25000"/>
                  </a:schemeClr>
                </a:solidFill>
                <a:cs typeface="Arial" pitchFamily="34" charset="0"/>
              </a:rPr>
              <a:t>Materi</a:t>
            </a:r>
            <a:r>
              <a:rPr lang="en-US" sz="2400" b="1" dirty="0">
                <a:ln w="18415" cmpd="sng">
                  <a:noFill/>
                  <a:prstDash val="solid"/>
                </a:ln>
                <a:solidFill>
                  <a:schemeClr val="tx1">
                    <a:lumMod val="75000"/>
                    <a:lumOff val="25000"/>
                  </a:schemeClr>
                </a:solidFill>
                <a:cs typeface="Arial" pitchFamily="34" charset="0"/>
              </a:rPr>
              <a:t> </a:t>
            </a:r>
            <a:r>
              <a:rPr lang="en-US" sz="2400" b="1" dirty="0" err="1">
                <a:ln w="18415" cmpd="sng">
                  <a:noFill/>
                  <a:prstDash val="solid"/>
                </a:ln>
                <a:solidFill>
                  <a:schemeClr val="tx1">
                    <a:lumMod val="75000"/>
                    <a:lumOff val="25000"/>
                  </a:schemeClr>
                </a:solidFill>
                <a:cs typeface="Arial" pitchFamily="34" charset="0"/>
              </a:rPr>
              <a:t>Setelah</a:t>
            </a:r>
            <a:r>
              <a:rPr lang="en-US" sz="2400" b="1" dirty="0">
                <a:ln w="18415" cmpd="sng">
                  <a:noFill/>
                  <a:prstDash val="solid"/>
                </a:ln>
                <a:solidFill>
                  <a:schemeClr val="tx1">
                    <a:lumMod val="75000"/>
                    <a:lumOff val="25000"/>
                  </a:schemeClr>
                </a:solidFill>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eaLnBrk="1" fontAlgn="auto" hangingPunct="1">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eaLnBrk="1" fontAlgn="auto" hangingPunct="1">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09. </a:t>
            </a: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cs typeface="Arial" pitchFamily="34" charset="0"/>
              </a:rPr>
              <a:t> 14. </a:t>
            </a:r>
          </a:p>
        </p:txBody>
      </p:sp>
      <p:sp>
        <p:nvSpPr>
          <p:cNvPr id="28" name="Rectangle 27"/>
          <p:cNvSpPr/>
          <p:nvPr/>
        </p:nvSpPr>
        <p:spPr>
          <a:xfrm>
            <a:off x="3636816" y="4038606"/>
            <a:ext cx="5105400" cy="369332"/>
          </a:xfrm>
          <a:prstGeom prst="rect">
            <a:avLst/>
          </a:prstGeom>
          <a:noFill/>
          <a:ln>
            <a:noFill/>
          </a:ln>
          <a:effectLst/>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cs typeface="Arial" pitchFamily="34" charset="0"/>
              </a:rPr>
              <a:t> 10. </a:t>
            </a:r>
          </a:p>
        </p:txBody>
      </p:sp>
      <p:sp>
        <p:nvSpPr>
          <p:cNvPr id="29" name="Rectangle 28"/>
          <p:cNvSpPr/>
          <p:nvPr/>
        </p:nvSpPr>
        <p:spPr>
          <a:xfrm>
            <a:off x="3647207" y="4402291"/>
            <a:ext cx="5105400" cy="369332"/>
          </a:xfrm>
          <a:prstGeom prst="rect">
            <a:avLst/>
          </a:prstGeom>
          <a:noFill/>
          <a:ln>
            <a:noFill/>
          </a:ln>
          <a:effectLst/>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cs typeface="Arial" pitchFamily="34" charset="0"/>
              </a:rPr>
              <a:t> 11. </a:t>
            </a:r>
          </a:p>
        </p:txBody>
      </p:sp>
      <p:sp>
        <p:nvSpPr>
          <p:cNvPr id="30" name="Rectangle 29"/>
          <p:cNvSpPr/>
          <p:nvPr/>
        </p:nvSpPr>
        <p:spPr>
          <a:xfrm>
            <a:off x="3647207" y="4776367"/>
            <a:ext cx="5105400" cy="415498"/>
          </a:xfrm>
          <a:prstGeom prst="rect">
            <a:avLst/>
          </a:prstGeom>
          <a:noFill/>
          <a:ln>
            <a:noFill/>
          </a:ln>
          <a:effectLst/>
        </p:spPr>
        <p:txBody>
          <a:bodyPr>
            <a:spAutoFit/>
          </a:bodyPr>
          <a:lstStyle/>
          <a:p>
            <a:pPr eaLnBrk="1" fontAlgn="auto" hangingPunct="1">
              <a:spcBef>
                <a:spcPts val="0"/>
              </a:spcBef>
              <a:spcAft>
                <a:spcPts val="0"/>
              </a:spcAft>
              <a:defRPr/>
            </a:pPr>
            <a:r>
              <a:rPr lang="en-US" sz="2100" dirty="0">
                <a:ln w="18415" cmpd="sng">
                  <a:solidFill>
                    <a:srgbClr val="FFFFFF"/>
                  </a:solidFill>
                  <a:prstDash val="solid"/>
                </a:ln>
                <a:solidFill>
                  <a:srgbClr val="FFFFFF"/>
                </a:solidFill>
                <a:latin typeface="+mn-lt"/>
              </a:rPr>
              <a:t> 12</a:t>
            </a:r>
            <a:r>
              <a:rPr lang="en-US" dirty="0">
                <a:ln w="18415" cmpd="sng">
                  <a:solidFill>
                    <a:srgbClr val="FFFFFF"/>
                  </a:solidFill>
                  <a:prstDash val="solid"/>
                </a:ln>
                <a:solidFill>
                  <a:srgbClr val="FFFFFF"/>
                </a:solidFill>
                <a:cs typeface="Arial" pitchFamily="34" charset="0"/>
              </a:rPr>
              <a:t>. </a:t>
            </a:r>
          </a:p>
        </p:txBody>
      </p:sp>
      <p:sp>
        <p:nvSpPr>
          <p:cNvPr id="31" name="Rectangle 30"/>
          <p:cNvSpPr/>
          <p:nvPr/>
        </p:nvSpPr>
        <p:spPr>
          <a:xfrm>
            <a:off x="3647207" y="5181616"/>
            <a:ext cx="5105400" cy="369332"/>
          </a:xfrm>
          <a:prstGeom prst="rect">
            <a:avLst/>
          </a:prstGeom>
          <a:noFill/>
          <a:ln>
            <a:noFill/>
          </a:ln>
          <a:effectLst/>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cs typeface="Arial" pitchFamily="34" charset="0"/>
              </a:rPr>
              <a:t> 13. </a:t>
            </a:r>
          </a:p>
        </p:txBody>
      </p:sp>
      <p:sp>
        <p:nvSpPr>
          <p:cNvPr id="32" name="Rectangle 31"/>
          <p:cNvSpPr/>
          <p:nvPr/>
        </p:nvSpPr>
        <p:spPr>
          <a:xfrm>
            <a:off x="3647207" y="3248890"/>
            <a:ext cx="5105400" cy="415498"/>
          </a:xfrm>
          <a:prstGeom prst="rect">
            <a:avLst/>
          </a:prstGeom>
          <a:noFill/>
          <a:ln>
            <a:noFill/>
          </a:ln>
          <a:effectLst/>
        </p:spPr>
        <p:txBody>
          <a:bodyPr>
            <a:spAutoFit/>
          </a:bodyPr>
          <a:lstStyle/>
          <a:p>
            <a:pPr eaLnBrk="1" fontAlgn="auto" hangingPunct="1">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08.  </a:t>
            </a:r>
          </a:p>
        </p:txBody>
      </p:sp>
    </p:spTree>
    <p:extLst>
      <p:ext uri="{BB962C8B-B14F-4D97-AF65-F5344CB8AC3E}">
        <p14:creationId xmlns:p14="http://schemas.microsoft.com/office/powerpoint/2010/main" val="1641917520"/>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a:bodyPr>
          <a:lstStyle/>
          <a:p>
            <a:r>
              <a:rPr lang="en-US" dirty="0" smtClean="0"/>
              <a:t>Biotechnology has offered modern medical devices for diagnostic and preventive purposes, which include diagnostic test kits, vaccines and radio-labeled biological therapeutics used for imaging and analysis</a:t>
            </a:r>
          </a:p>
          <a:p>
            <a:r>
              <a:rPr lang="en-US" dirty="0" smtClean="0"/>
              <a:t>Human health is a major growing concern worldwide because of infectious diseases</a:t>
            </a:r>
          </a:p>
          <a:p>
            <a:endParaRPr lang="en-US" dirty="0" smtClean="0"/>
          </a:p>
        </p:txBody>
      </p:sp>
    </p:spTree>
    <p:extLst>
      <p:ext uri="{BB962C8B-B14F-4D97-AF65-F5344CB8AC3E}">
        <p14:creationId xmlns:p14="http://schemas.microsoft.com/office/powerpoint/2010/main" val="320123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Biotechnology has played a dynamic role in improving the challenges regarding to human health as it has flexibility to reduce global health differences by the provision of promising technologies</a:t>
            </a:r>
          </a:p>
          <a:p>
            <a:r>
              <a:rPr lang="en-US" dirty="0" smtClean="0"/>
              <a:t>Health, life quality and expectancy of life have been increased worldwide through the services provided by biotechnology</a:t>
            </a:r>
          </a:p>
          <a:p>
            <a:endParaRPr lang="en-US" dirty="0"/>
          </a:p>
        </p:txBody>
      </p:sp>
    </p:spTree>
    <p:extLst>
      <p:ext uri="{BB962C8B-B14F-4D97-AF65-F5344CB8AC3E}">
        <p14:creationId xmlns:p14="http://schemas.microsoft.com/office/powerpoint/2010/main" val="185929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903413"/>
            <a:ext cx="8229600" cy="4525963"/>
          </a:xfrm>
        </p:spPr>
        <p:txBody>
          <a:bodyPr/>
          <a:lstStyle/>
          <a:p>
            <a:endParaRPr lang="en-US" dirty="0"/>
          </a:p>
        </p:txBody>
      </p:sp>
      <p:pic>
        <p:nvPicPr>
          <p:cNvPr id="2050" name="Picture 2" descr="Image result for genetic engineering in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026229"/>
            <a:ext cx="5088736" cy="33813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enetic engineering in medic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21" y="381000"/>
            <a:ext cx="3409950" cy="482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68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8" name="Picture 4" descr="Image result for genetic engineering in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1676401"/>
            <a:ext cx="3675295" cy="40428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57599"/>
            <a:ext cx="38100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enetic engineering in medic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2657"/>
            <a:ext cx="5295900"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56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Biotechnology contributes much towards the growing public and global health needs</a:t>
            </a:r>
          </a:p>
          <a:p>
            <a:r>
              <a:rPr lang="en-US" dirty="0" smtClean="0"/>
              <a:t>It has revolutionized mankind since its existence, effective diagnostics, prevention and treatment measures including production of novel drugs and recombinant vaccines, effective drug delivery approaches, new methods for therapeutics, nutritionally enriched genetically modified crops and efficient methods for environmental cleanup. </a:t>
            </a:r>
          </a:p>
        </p:txBody>
      </p:sp>
    </p:spTree>
    <p:extLst>
      <p:ext uri="{BB962C8B-B14F-4D97-AF65-F5344CB8AC3E}">
        <p14:creationId xmlns:p14="http://schemas.microsoft.com/office/powerpoint/2010/main" val="3417976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TotalTime>
  <Words>685</Words>
  <Application>Microsoft Office PowerPoint</Application>
  <PresentationFormat>On-screen Show (4:3)</PresentationFormat>
  <Paragraphs>52</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Bioteknologi Kedokteran </vt:lpstr>
      <vt:lpstr>PowerPoint Presentation</vt:lpstr>
      <vt:lpstr>PowerPoint Presentation</vt:lpstr>
      <vt:lpstr>PowerPoint Presentation</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Bioteknologi Kedokteran</dc:title>
  <dc:creator>Staff</dc:creator>
  <cp:lastModifiedBy>user</cp:lastModifiedBy>
  <cp:revision>7</cp:revision>
  <dcterms:created xsi:type="dcterms:W3CDTF">2018-03-05T04:24:32Z</dcterms:created>
  <dcterms:modified xsi:type="dcterms:W3CDTF">2018-04-15T11:37:11Z</dcterms:modified>
</cp:coreProperties>
</file>