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59" r:id="rId5"/>
    <p:sldId id="261" r:id="rId6"/>
    <p:sldId id="264" r:id="rId7"/>
    <p:sldId id="263" r:id="rId8"/>
    <p:sldId id="267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3EB"/>
    <a:srgbClr val="E92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D9EA-80E3-4965-AE83-ED5F6C8B85E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FF33-91D5-46DB-8770-C6EE49EA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1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D9EA-80E3-4965-AE83-ED5F6C8B85E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FF33-91D5-46DB-8770-C6EE49EA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7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D9EA-80E3-4965-AE83-ED5F6C8B85E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FF33-91D5-46DB-8770-C6EE49EA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7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D9EA-80E3-4965-AE83-ED5F6C8B85E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FF33-91D5-46DB-8770-C6EE49EA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1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D9EA-80E3-4965-AE83-ED5F6C8B85E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FF33-91D5-46DB-8770-C6EE49EA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D9EA-80E3-4965-AE83-ED5F6C8B85E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FF33-91D5-46DB-8770-C6EE49EA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D9EA-80E3-4965-AE83-ED5F6C8B85E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FF33-91D5-46DB-8770-C6EE49EA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7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D9EA-80E3-4965-AE83-ED5F6C8B85E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FF33-91D5-46DB-8770-C6EE49EA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3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D9EA-80E3-4965-AE83-ED5F6C8B85E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FF33-91D5-46DB-8770-C6EE49EA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5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D9EA-80E3-4965-AE83-ED5F6C8B85E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FF33-91D5-46DB-8770-C6EE49EA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D9EA-80E3-4965-AE83-ED5F6C8B85E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FF33-91D5-46DB-8770-C6EE49EA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3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4D9EA-80E3-4965-AE83-ED5F6C8B85E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8FF33-91D5-46DB-8770-C6EE49EA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6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" y="0"/>
            <a:ext cx="91673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3429000"/>
            <a:ext cx="5943600" cy="1470025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Cataneo BT" pitchFamily="66" charset="0"/>
              </a:rPr>
              <a:t>Kapsul</a:t>
            </a:r>
            <a:r>
              <a:rPr lang="en-US" sz="3600" b="1" dirty="0" smtClean="0">
                <a:latin typeface="Cataneo BT" pitchFamily="66" charset="0"/>
              </a:rPr>
              <a:t> </a:t>
            </a:r>
            <a:r>
              <a:rPr lang="en-US" sz="3600" b="1" dirty="0" err="1" smtClean="0">
                <a:latin typeface="Cataneo BT" pitchFamily="66" charset="0"/>
              </a:rPr>
              <a:t>Endoskopi</a:t>
            </a:r>
            <a:r>
              <a:rPr lang="en-US" sz="3600" b="1" dirty="0">
                <a:latin typeface="Cataneo BT" pitchFamily="66" charset="0"/>
              </a:rPr>
              <a:t/>
            </a:r>
            <a:br>
              <a:rPr lang="en-US" sz="3600" b="1" dirty="0">
                <a:latin typeface="Cataneo BT" pitchFamily="66" charset="0"/>
              </a:rPr>
            </a:br>
            <a:r>
              <a:rPr lang="en-US" sz="3600" b="1" dirty="0" err="1" smtClean="0">
                <a:latin typeface="Cataneo BT" pitchFamily="66" charset="0"/>
              </a:rPr>
              <a:t>Pendeteksi</a:t>
            </a:r>
            <a:r>
              <a:rPr lang="en-US" sz="3600" b="1" dirty="0" smtClean="0">
                <a:latin typeface="Cataneo BT" pitchFamily="66" charset="0"/>
              </a:rPr>
              <a:t> </a:t>
            </a:r>
            <a:r>
              <a:rPr lang="en-US" sz="3600" b="1" dirty="0" err="1" smtClean="0">
                <a:latin typeface="Cataneo BT" pitchFamily="66" charset="0"/>
              </a:rPr>
              <a:t>Sel</a:t>
            </a:r>
            <a:r>
              <a:rPr lang="en-US" sz="3600" b="1" dirty="0" smtClean="0">
                <a:latin typeface="Cataneo BT" pitchFamily="66" charset="0"/>
              </a:rPr>
              <a:t> </a:t>
            </a:r>
            <a:r>
              <a:rPr lang="en-US" sz="3600" b="1" dirty="0" err="1" smtClean="0">
                <a:latin typeface="Cataneo BT" pitchFamily="66" charset="0"/>
              </a:rPr>
              <a:t>Kanker</a:t>
            </a:r>
            <a:endParaRPr lang="en-US" sz="3600" b="1" dirty="0">
              <a:latin typeface="Cataneo B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5105400"/>
            <a:ext cx="3886200" cy="1295400"/>
          </a:xfrm>
        </p:spPr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taneo BT" pitchFamily="66" charset="0"/>
              </a:rPr>
              <a:t>Lifda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taneo BT" pitchFamily="66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taneo BT" pitchFamily="66" charset="0"/>
              </a:rPr>
              <a:t>Nirmala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taneo BT" pitchFamily="66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taneo BT" pitchFamily="66" charset="0"/>
              </a:rPr>
              <a:t>Putri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taneo BT" pitchFamily="66" charset="0"/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taneo BT" pitchFamily="66" charset="0"/>
              </a:rPr>
              <a:t>20160308005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taneo BT" pitchFamily="66" charset="0"/>
            </a:endParaRPr>
          </a:p>
        </p:txBody>
      </p:sp>
      <p:pic>
        <p:nvPicPr>
          <p:cNvPr id="1026" name="Picture 2" descr="F:\blogger-image-13828404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48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725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371600" y="838200"/>
            <a:ext cx="6705600" cy="373380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Apa</a:t>
            </a:r>
            <a:r>
              <a:rPr lang="en-US" sz="4000" dirty="0" smtClean="0"/>
              <a:t> </a:t>
            </a:r>
            <a:r>
              <a:rPr lang="en-US" sz="4000" dirty="0" err="1" smtClean="0"/>
              <a:t>sih</a:t>
            </a:r>
            <a:r>
              <a:rPr lang="en-US" sz="4000" dirty="0" smtClean="0"/>
              <a:t> </a:t>
            </a:r>
            <a:r>
              <a:rPr lang="en-US" sz="4000" dirty="0" err="1" smtClean="0"/>
              <a:t>Endoskopi</a:t>
            </a:r>
            <a:r>
              <a:rPr lang="en-US" sz="4000" dirty="0" smtClean="0"/>
              <a:t> </a:t>
            </a:r>
            <a:r>
              <a:rPr lang="en-US" sz="4000" dirty="0" err="1" smtClean="0"/>
              <a:t>itu</a:t>
            </a:r>
            <a:r>
              <a:rPr lang="en-US" sz="4000" dirty="0" smtClean="0"/>
              <a:t>?</a:t>
            </a:r>
          </a:p>
        </p:txBody>
      </p:sp>
      <p:pic>
        <p:nvPicPr>
          <p:cNvPr id="6" name="Picture 5" descr="C:\Users\Acer\Downloads\39368n1b2x3prdz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304" y="5181600"/>
            <a:ext cx="1828549" cy="1079505"/>
          </a:xfrm>
          <a:prstGeom prst="rect">
            <a:avLst/>
          </a:prstGeom>
          <a:noFill/>
        </p:spPr>
      </p:pic>
      <p:pic>
        <p:nvPicPr>
          <p:cNvPr id="2050" name="Picture 2" descr="F:\endosko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21" y="1399778"/>
            <a:ext cx="4210358" cy="26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endoskopi-medisk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70" y="1219200"/>
            <a:ext cx="3921930" cy="28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22" y="1757362"/>
            <a:ext cx="44862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3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725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51037"/>
            <a:ext cx="6019800" cy="4144963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US" sz="2400" b="1" dirty="0" err="1"/>
              <a:t>Endoskopi</a:t>
            </a:r>
            <a:r>
              <a:rPr lang="en-US" sz="2400" b="1" dirty="0"/>
              <a:t> </a:t>
            </a:r>
            <a:r>
              <a:rPr lang="en-US" sz="2400" b="1" dirty="0" err="1"/>
              <a:t>atas</a:t>
            </a:r>
            <a:r>
              <a:rPr lang="en-US" sz="2400" dirty="0"/>
              <a:t>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memeriksa</a:t>
            </a:r>
            <a:r>
              <a:rPr lang="en-US" sz="2400" dirty="0" smtClean="0"/>
              <a:t> </a:t>
            </a:r>
            <a:r>
              <a:rPr lang="en-US" sz="2400" dirty="0" err="1"/>
              <a:t>kerongkongan</a:t>
            </a:r>
            <a:r>
              <a:rPr lang="en-US" sz="2400" dirty="0"/>
              <a:t>, </a:t>
            </a:r>
            <a:r>
              <a:rPr lang="en-US" sz="2400" dirty="0" err="1"/>
              <a:t>lambung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usus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, </a:t>
            </a:r>
            <a:r>
              <a:rPr lang="en-US" sz="2400" dirty="0" err="1"/>
              <a:t>khususnya</a:t>
            </a:r>
            <a:r>
              <a:rPr lang="en-US" sz="2400" dirty="0"/>
              <a:t> di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.</a:t>
            </a:r>
          </a:p>
          <a:p>
            <a:pPr lvl="0" algn="just"/>
            <a:r>
              <a:rPr lang="en-US" sz="2400" b="1" dirty="0" err="1"/>
              <a:t>Sigmoidoskopi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kolonoskopi</a:t>
            </a:r>
            <a:r>
              <a:rPr lang="en-US" sz="2400" dirty="0"/>
              <a:t>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diperkirakan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usus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</a:t>
            </a:r>
          </a:p>
          <a:p>
            <a:pPr lvl="0" algn="just"/>
            <a:r>
              <a:rPr lang="en-US" sz="2400" b="1" dirty="0"/>
              <a:t>Endoscopic Retrograde </a:t>
            </a:r>
            <a:r>
              <a:rPr lang="en-US" sz="2400" b="1" dirty="0" err="1"/>
              <a:t>Cholangiopancreatography</a:t>
            </a:r>
            <a:r>
              <a:rPr lang="en-US" sz="2400" b="1" dirty="0"/>
              <a:t> (ERCP)</a:t>
            </a:r>
            <a:r>
              <a:rPr lang="en-US" sz="2400" dirty="0"/>
              <a:t>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</a:t>
            </a:r>
            <a:r>
              <a:rPr lang="en-US" sz="2400" dirty="0" err="1" smtClean="0"/>
              <a:t>Endoskopi</a:t>
            </a:r>
            <a:r>
              <a:rPr lang="en-US" sz="2400" dirty="0" smtClean="0"/>
              <a:t> </a:t>
            </a:r>
            <a:r>
              <a:rPr lang="en-US" sz="2400" dirty="0" err="1"/>
              <a:t>khusus</a:t>
            </a:r>
            <a:r>
              <a:rPr lang="en-US" sz="2400" dirty="0"/>
              <a:t> yang </a:t>
            </a:r>
            <a:r>
              <a:rPr lang="en-US" sz="2400" dirty="0" err="1"/>
              <a:t>memeriksa</a:t>
            </a:r>
            <a:r>
              <a:rPr lang="en-US" sz="2400" dirty="0"/>
              <a:t> </a:t>
            </a:r>
            <a:r>
              <a:rPr lang="en-US" sz="2400" dirty="0" err="1"/>
              <a:t>kantung</a:t>
            </a:r>
            <a:r>
              <a:rPr lang="en-US" sz="2400" dirty="0"/>
              <a:t> </a:t>
            </a:r>
            <a:r>
              <a:rPr lang="en-US" sz="2400" dirty="0" err="1"/>
              <a:t>empedu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pankreas</a:t>
            </a:r>
            <a:r>
              <a:rPr lang="en-US" sz="2400" dirty="0" smtClean="0"/>
              <a:t>.</a:t>
            </a:r>
            <a:endParaRPr lang="en-US" sz="2400" dirty="0"/>
          </a:p>
          <a:p>
            <a:pPr lvl="0" algn="just"/>
            <a:r>
              <a:rPr lang="en-US" sz="2400" b="1" dirty="0"/>
              <a:t>Endoscopic Ultrasound (EUS)</a:t>
            </a:r>
            <a:r>
              <a:rPr lang="en-US" sz="2400" dirty="0"/>
              <a:t>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menggabungkan</a:t>
            </a:r>
            <a:r>
              <a:rPr lang="en-US" sz="2400" dirty="0"/>
              <a:t> </a:t>
            </a:r>
            <a:r>
              <a:rPr lang="en-US" sz="2400" dirty="0" err="1"/>
              <a:t>endoskopi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gelombang</a:t>
            </a:r>
            <a:r>
              <a:rPr lang="en-US" sz="2400" dirty="0"/>
              <a:t> ultrasound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berguna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pencernaan</a:t>
            </a:r>
            <a:r>
              <a:rPr lang="en-US" sz="2400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Jenis</a:t>
            </a:r>
            <a:r>
              <a:rPr lang="en-US" dirty="0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 </a:t>
            </a:r>
            <a:r>
              <a:rPr lang="en-US" dirty="0" err="1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Endoskopi</a:t>
            </a:r>
            <a:endParaRPr lang="en-US" dirty="0">
              <a:ln w="38100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pic>
        <p:nvPicPr>
          <p:cNvPr id="3074" name="Picture 2" descr="F:\phpaxmc5j_re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94577"/>
            <a:ext cx="2685256" cy="179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0-aJlYoIWbiBF4vgz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28119"/>
            <a:ext cx="2685256" cy="181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725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44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err="1" smtClean="0">
                <a:latin typeface="Century Gothic" pitchFamily="34" charset="0"/>
                <a:cs typeface="Arial" pitchFamily="34" charset="0"/>
              </a:rPr>
              <a:t>Tujuan</a:t>
            </a:r>
            <a:r>
              <a:rPr lang="en-US" sz="2000" b="1" dirty="0" smtClean="0">
                <a:latin typeface="Century Gothic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n-US" sz="2000" b="1" dirty="0" err="1">
                <a:latin typeface="Century Gothic" pitchFamily="34" charset="0"/>
              </a:rPr>
              <a:t>Menuangkan</a:t>
            </a:r>
            <a:r>
              <a:rPr lang="en-US" sz="2000" b="1" dirty="0">
                <a:latin typeface="Century Gothic" pitchFamily="34" charset="0"/>
              </a:rPr>
              <a:t> ide </a:t>
            </a:r>
            <a:r>
              <a:rPr lang="en-US" sz="2000" b="1" dirty="0" err="1">
                <a:latin typeface="Century Gothic" pitchFamily="34" charset="0"/>
              </a:rPr>
              <a:t>untuk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membuat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sebuah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alat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dari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penggabungan</a:t>
            </a:r>
            <a:r>
              <a:rPr lang="en-US" sz="2000" b="1" dirty="0">
                <a:latin typeface="Century Gothic" pitchFamily="34" charset="0"/>
              </a:rPr>
              <a:t> 2 </a:t>
            </a:r>
            <a:r>
              <a:rPr lang="en-US" sz="2000" b="1" dirty="0" err="1">
                <a:latin typeface="Century Gothic" pitchFamily="34" charset="0"/>
              </a:rPr>
              <a:t>fungsi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alat</a:t>
            </a:r>
            <a:r>
              <a:rPr lang="en-US" sz="2000" b="1" dirty="0">
                <a:latin typeface="Century Gothic" pitchFamily="34" charset="0"/>
              </a:rPr>
              <a:t> yang </a:t>
            </a:r>
            <a:r>
              <a:rPr lang="en-US" sz="2000" b="1" dirty="0" err="1">
                <a:latin typeface="Century Gothic" pitchFamily="34" charset="0"/>
              </a:rPr>
              <a:t>berbeda</a:t>
            </a:r>
            <a:r>
              <a:rPr lang="en-US" sz="2000" b="1" dirty="0">
                <a:latin typeface="Century Gothic" pitchFamily="34" charset="0"/>
              </a:rPr>
              <a:t>.</a:t>
            </a:r>
          </a:p>
          <a:p>
            <a:pPr lvl="0"/>
            <a:r>
              <a:rPr lang="en-US" sz="2000" b="1" dirty="0" err="1">
                <a:latin typeface="Century Gothic" pitchFamily="34" charset="0"/>
              </a:rPr>
              <a:t>Menciptakan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alat</a:t>
            </a:r>
            <a:r>
              <a:rPr lang="en-US" sz="2000" b="1" dirty="0">
                <a:latin typeface="Century Gothic" pitchFamily="34" charset="0"/>
              </a:rPr>
              <a:t> yang </a:t>
            </a:r>
            <a:r>
              <a:rPr lang="en-US" sz="2000" b="1" dirty="0" err="1">
                <a:latin typeface="Century Gothic" pitchFamily="34" charset="0"/>
              </a:rPr>
              <a:t>dapat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lebih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diterima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masyarakat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karena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memiliki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resiko</a:t>
            </a:r>
            <a:r>
              <a:rPr lang="en-US" sz="2000" b="1" dirty="0">
                <a:latin typeface="Century Gothic" pitchFamily="34" charset="0"/>
              </a:rPr>
              <a:t> yang </a:t>
            </a:r>
            <a:r>
              <a:rPr lang="en-US" sz="2000" b="1" dirty="0" err="1">
                <a:latin typeface="Century Gothic" pitchFamily="34" charset="0"/>
              </a:rPr>
              <a:t>lebih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rendah</a:t>
            </a:r>
            <a:r>
              <a:rPr lang="en-US" sz="2000" b="1" dirty="0">
                <a:latin typeface="Century Gothic" pitchFamily="34" charset="0"/>
              </a:rPr>
              <a:t>.</a:t>
            </a:r>
          </a:p>
          <a:p>
            <a:pPr lvl="0"/>
            <a:r>
              <a:rPr lang="en-US" sz="2000" b="1" dirty="0" err="1">
                <a:latin typeface="Century Gothic" pitchFamily="34" charset="0"/>
              </a:rPr>
              <a:t>Memanfaatkan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nanopartikel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untuk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membuat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suatu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alat</a:t>
            </a:r>
            <a:r>
              <a:rPr lang="en-US" sz="2000" b="1" dirty="0">
                <a:latin typeface="Century Gothic" pitchFamily="34" charset="0"/>
              </a:rPr>
              <a:t> yang </a:t>
            </a:r>
            <a:r>
              <a:rPr lang="en-US" sz="2000" b="1" dirty="0" err="1">
                <a:latin typeface="Century Gothic" pitchFamily="34" charset="0"/>
              </a:rPr>
              <a:t>berguna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berupa</a:t>
            </a:r>
            <a:r>
              <a:rPr lang="en-US" sz="2000" b="1" dirty="0">
                <a:latin typeface="Century Gothic" pitchFamily="34" charset="0"/>
              </a:rPr>
              <a:t> diagnosis </a:t>
            </a:r>
            <a:r>
              <a:rPr lang="en-US" sz="2000" b="1" dirty="0" err="1">
                <a:latin typeface="Century Gothic" pitchFamily="34" charset="0"/>
              </a:rPr>
              <a:t>adanya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sel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kanker</a:t>
            </a:r>
            <a:r>
              <a:rPr lang="en-US" sz="2000" b="1" dirty="0">
                <a:latin typeface="Century Gothic" pitchFamily="34" charset="0"/>
              </a:rPr>
              <a:t> di </a:t>
            </a:r>
            <a:r>
              <a:rPr lang="en-US" sz="2000" b="1" dirty="0" err="1">
                <a:latin typeface="Century Gothic" pitchFamily="34" charset="0"/>
              </a:rPr>
              <a:t>dalam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tubuh</a:t>
            </a:r>
            <a:r>
              <a:rPr lang="en-US" sz="2000" b="1" dirty="0" smtClean="0">
                <a:latin typeface="Century Gothic" pitchFamily="34" charset="0"/>
              </a:rPr>
              <a:t>.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Cooper Std Black" pitchFamily="18" charset="0"/>
              </a:rPr>
              <a:t>Kapsul</a:t>
            </a:r>
            <a:r>
              <a:rPr lang="en-US" dirty="0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Cooper Std Black" pitchFamily="18" charset="0"/>
              </a:rPr>
              <a:t> </a:t>
            </a:r>
            <a:r>
              <a:rPr lang="en-US" dirty="0" err="1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Cooper Std Black" pitchFamily="18" charset="0"/>
              </a:rPr>
              <a:t>Endoskopi</a:t>
            </a:r>
            <a:r>
              <a:rPr lang="en-US" dirty="0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Cooper Std Black" pitchFamily="18" charset="0"/>
              </a:rPr>
              <a:t> </a:t>
            </a:r>
            <a:r>
              <a:rPr lang="en-US" dirty="0" err="1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Cooper Std Black" pitchFamily="18" charset="0"/>
              </a:rPr>
              <a:t>Pendeteksi</a:t>
            </a:r>
            <a:r>
              <a:rPr lang="en-US" dirty="0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Cooper Std Black" pitchFamily="18" charset="0"/>
              </a:rPr>
              <a:t> </a:t>
            </a:r>
            <a:r>
              <a:rPr lang="en-US" dirty="0" err="1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Cooper Std Black" pitchFamily="18" charset="0"/>
              </a:rPr>
              <a:t>Sel</a:t>
            </a:r>
            <a:r>
              <a:rPr lang="en-US" dirty="0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Cooper Std Black" pitchFamily="18" charset="0"/>
              </a:rPr>
              <a:t> </a:t>
            </a:r>
            <a:r>
              <a:rPr lang="en-US" dirty="0" err="1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Cooper Std Black" pitchFamily="18" charset="0"/>
              </a:rPr>
              <a:t>Kanker</a:t>
            </a:r>
            <a:endParaRPr lang="en-US" dirty="0">
              <a:ln w="38100"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  <a:latin typeface="Cooper Std Black" pitchFamily="18" charset="0"/>
            </a:endParaRPr>
          </a:p>
        </p:txBody>
      </p:sp>
      <p:pic>
        <p:nvPicPr>
          <p:cNvPr id="4098" name="Picture 2" descr="F:\IllustriousPassionateCollardlizar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9" y="5062604"/>
            <a:ext cx="14097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g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62604"/>
            <a:ext cx="1577247" cy="15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maestro-y-estudiant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292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725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Inovasi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 </a:t>
            </a:r>
            <a:r>
              <a:rPr lang="en-US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Dua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 </a:t>
            </a:r>
            <a:r>
              <a:rPr lang="en-US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Alat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rush Script MT" pitchFamily="66" charset="0"/>
            </a:endParaRPr>
          </a:p>
        </p:txBody>
      </p:sp>
      <p:sp>
        <p:nvSpPr>
          <p:cNvPr id="4" name="Flowchart: Stored Data 3"/>
          <p:cNvSpPr/>
          <p:nvPr/>
        </p:nvSpPr>
        <p:spPr>
          <a:xfrm>
            <a:off x="152400" y="1752600"/>
            <a:ext cx="8305800" cy="2057400"/>
          </a:xfrm>
          <a:prstGeom prst="flowChartOnlineStora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Para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Osaka Medical College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Ryukoku</a:t>
            </a:r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en-US" dirty="0" err="1" smtClean="0"/>
              <a:t>Jepang</a:t>
            </a:r>
            <a:r>
              <a:rPr lang="en-US" dirty="0" smtClean="0"/>
              <a:t>)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/>
              <a:t>endoskopi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kapsul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remote control</a:t>
            </a:r>
            <a:r>
              <a:rPr lang="en-US" dirty="0"/>
              <a:t> yang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lebarnya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centimeter,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panjangnya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4,5 centimeter.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mungil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.</a:t>
            </a:r>
          </a:p>
        </p:txBody>
      </p:sp>
      <p:sp>
        <p:nvSpPr>
          <p:cNvPr id="5" name="Flowchart: Stored Data 4"/>
          <p:cNvSpPr/>
          <p:nvPr/>
        </p:nvSpPr>
        <p:spPr>
          <a:xfrm flipH="1">
            <a:off x="685800" y="4038600"/>
            <a:ext cx="8382000" cy="2133600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LIPI (</a:t>
            </a:r>
            <a:r>
              <a:rPr lang="en-US" dirty="0" err="1"/>
              <a:t>Siti</a:t>
            </a:r>
            <a:r>
              <a:rPr lang="en-US" dirty="0"/>
              <a:t> </a:t>
            </a:r>
            <a:r>
              <a:rPr lang="en-US" dirty="0" err="1"/>
              <a:t>Nurul</a:t>
            </a:r>
            <a:r>
              <a:rPr lang="en-US" dirty="0"/>
              <a:t> </a:t>
            </a:r>
            <a:r>
              <a:rPr lang="en-US" dirty="0" err="1"/>
              <a:t>Aisiyah</a:t>
            </a:r>
            <a:r>
              <a:rPr lang="en-US" dirty="0"/>
              <a:t> </a:t>
            </a:r>
            <a:r>
              <a:rPr lang="en-US" dirty="0" err="1"/>
              <a:t>Jenie</a:t>
            </a:r>
            <a:r>
              <a:rPr lang="en-US" dirty="0"/>
              <a:t>)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pendeteksi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yang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nanopartikel</a:t>
            </a:r>
            <a:r>
              <a:rPr lang="en-US" dirty="0"/>
              <a:t>. </a:t>
            </a:r>
            <a:r>
              <a:rPr lang="en-US" dirty="0" err="1"/>
              <a:t>Nanopartikel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dimodifikasi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fluoresens</a:t>
            </a:r>
            <a:r>
              <a:rPr lang="en-US" dirty="0"/>
              <a:t> </a:t>
            </a:r>
            <a:r>
              <a:rPr lang="en-US" dirty="0" err="1"/>
              <a:t>silika</a:t>
            </a:r>
            <a:r>
              <a:rPr lang="en-US" dirty="0"/>
              <a:t> </a:t>
            </a:r>
            <a:r>
              <a:rPr lang="en-US" dirty="0" err="1"/>
              <a:t>nanopartikel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mendeteksinya</a:t>
            </a:r>
            <a:r>
              <a:rPr lang="en-US" dirty="0"/>
              <a:t>. </a:t>
            </a:r>
          </a:p>
        </p:txBody>
      </p:sp>
      <p:pic>
        <p:nvPicPr>
          <p:cNvPr id="3" name="Picture 2" descr="F:\small-bowel-or-capsule-endoscopy-procedure-video-and-pictu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2005885" cy="1952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2-e826c503bdeb1183bd53c48619b685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8" r="13920"/>
          <a:stretch/>
        </p:blipFill>
        <p:spPr bwMode="auto">
          <a:xfrm>
            <a:off x="45158" y="4038600"/>
            <a:ext cx="2012242" cy="20712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725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/>
          <a:lstStyle/>
          <a:p>
            <a:r>
              <a:rPr lang="en-US" b="1" i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Keunggulan</a:t>
            </a:r>
            <a:endParaRPr lang="en-US" b="1" i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57187" y="1828800"/>
            <a:ext cx="8458200" cy="83820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Mengurangi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resiko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mengganggu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kenyamanan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pasien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Pentagon 5"/>
          <p:cNvSpPr/>
          <p:nvPr/>
        </p:nvSpPr>
        <p:spPr>
          <a:xfrm>
            <a:off x="381000" y="2895598"/>
            <a:ext cx="8458200" cy="99060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Lebih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efisien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efektif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karena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ukurannya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kecil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melihat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langsung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bagaimana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keadaan</a:t>
            </a:r>
            <a:r>
              <a:rPr lang="en-US" dirty="0" smtClean="0">
                <a:solidFill>
                  <a:schemeClr val="tx1"/>
                </a:solidFill>
              </a:rPr>
              <a:t> organ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tubuh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81000" y="4052552"/>
            <a:ext cx="8458200" cy="824248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Menghemat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waktu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1 </a:t>
            </a:r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melakukan</a:t>
            </a:r>
            <a:r>
              <a:rPr lang="en-US" dirty="0" smtClean="0">
                <a:solidFill>
                  <a:schemeClr val="tx1"/>
                </a:solidFill>
              </a:rPr>
              <a:t> 2 </a:t>
            </a:r>
            <a:r>
              <a:rPr lang="en-US" dirty="0" err="1" smtClean="0">
                <a:solidFill>
                  <a:schemeClr val="tx1"/>
                </a:solidFill>
              </a:rPr>
              <a:t>prosedur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sekaligus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Pentagon 7"/>
          <p:cNvSpPr/>
          <p:nvPr/>
        </p:nvSpPr>
        <p:spPr>
          <a:xfrm>
            <a:off x="357187" y="5029200"/>
            <a:ext cx="8458200" cy="9906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wujud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lebih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friendly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menghilangkan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image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negatif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endoskopi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pandangan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masyarakat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umum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725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 4"/>
          <p:cNvSpPr/>
          <p:nvPr/>
        </p:nvSpPr>
        <p:spPr>
          <a:xfrm>
            <a:off x="381000" y="2209800"/>
            <a:ext cx="8458200" cy="1066800"/>
          </a:xfrm>
          <a:prstGeom prst="homePlate">
            <a:avLst/>
          </a:prstGeom>
          <a:solidFill>
            <a:srgbClr val="E9235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Penggunaan</a:t>
            </a:r>
            <a:r>
              <a:rPr lang="en-US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alat</a:t>
            </a:r>
            <a:r>
              <a:rPr lang="en-US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cukup</a:t>
            </a:r>
            <a:r>
              <a:rPr lang="en-US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sulit</a:t>
            </a:r>
            <a:r>
              <a:rPr lang="en-US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harus</a:t>
            </a:r>
            <a:r>
              <a:rPr lang="en-US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dilakukan</a:t>
            </a:r>
            <a:r>
              <a:rPr lang="en-US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ahli</a:t>
            </a:r>
            <a:r>
              <a:rPr lang="en-US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.</a:t>
            </a:r>
          </a:p>
        </p:txBody>
      </p:sp>
      <p:sp>
        <p:nvSpPr>
          <p:cNvPr id="6" name="Pentagon 5"/>
          <p:cNvSpPr/>
          <p:nvPr/>
        </p:nvSpPr>
        <p:spPr>
          <a:xfrm>
            <a:off x="381000" y="3733800"/>
            <a:ext cx="8458200" cy="1066800"/>
          </a:xfrm>
          <a:prstGeom prst="homePlate">
            <a:avLst/>
          </a:prstGeom>
          <a:solidFill>
            <a:srgbClr val="CE63E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Proses </a:t>
            </a:r>
            <a:r>
              <a:rPr lang="en-US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berlangsung</a:t>
            </a:r>
            <a:r>
              <a:rPr lang="en-US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lama, </a:t>
            </a:r>
            <a:r>
              <a:rPr lang="en-US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karena</a:t>
            </a:r>
            <a:r>
              <a:rPr lang="en-US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pemeriksaan</a:t>
            </a:r>
            <a:r>
              <a:rPr lang="en-US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secara</a:t>
            </a:r>
            <a:r>
              <a:rPr lang="en-US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menyeluruh</a:t>
            </a:r>
            <a:r>
              <a:rPr lang="en-US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20762"/>
            <a:ext cx="8229600" cy="884238"/>
          </a:xfrm>
        </p:spPr>
        <p:txBody>
          <a:bodyPr/>
          <a:lstStyle/>
          <a:p>
            <a:r>
              <a:rPr lang="en-US" b="1" i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Kekurangan</a:t>
            </a:r>
            <a:endParaRPr lang="en-US" b="1" i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725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1037"/>
            <a:ext cx="8077200" cy="4144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400" dirty="0" err="1">
                <a:latin typeface="Centaur" pitchFamily="18" charset="0"/>
              </a:rPr>
              <a:t>Kapsul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endoskopi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pendeteksi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sel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kanker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ini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merupakan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penggabungan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antara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dua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fungsi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alat</a:t>
            </a:r>
            <a:r>
              <a:rPr lang="en-US" sz="2400" dirty="0">
                <a:latin typeface="Centaur" pitchFamily="18" charset="0"/>
              </a:rPr>
              <a:t> yang </a:t>
            </a:r>
            <a:r>
              <a:rPr lang="en-US" sz="2400" dirty="0" err="1">
                <a:latin typeface="Centaur" pitchFamily="18" charset="0"/>
              </a:rPr>
              <a:t>sudah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ada</a:t>
            </a:r>
            <a:r>
              <a:rPr lang="en-US" sz="2400" dirty="0">
                <a:latin typeface="Centaur" pitchFamily="18" charset="0"/>
              </a:rPr>
              <a:t>, </a:t>
            </a:r>
            <a:r>
              <a:rPr lang="en-US" sz="2400" dirty="0" err="1">
                <a:latin typeface="Centaur" pitchFamily="18" charset="0"/>
              </a:rPr>
              <a:t>yaitu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alat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endoskopi</a:t>
            </a:r>
            <a:r>
              <a:rPr lang="en-US" sz="2400" dirty="0">
                <a:latin typeface="Centaur" pitchFamily="18" charset="0"/>
              </a:rPr>
              <a:t> yang </a:t>
            </a:r>
            <a:r>
              <a:rPr lang="en-US" sz="2400" dirty="0" err="1">
                <a:latin typeface="Centaur" pitchFamily="18" charset="0"/>
              </a:rPr>
              <a:t>biasa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digunakan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untuk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memeriksa</a:t>
            </a:r>
            <a:r>
              <a:rPr lang="en-US" sz="2400" dirty="0">
                <a:latin typeface="Centaur" pitchFamily="18" charset="0"/>
              </a:rPr>
              <a:t> organ </a:t>
            </a:r>
            <a:r>
              <a:rPr lang="en-US" sz="2400" dirty="0" err="1">
                <a:latin typeface="Centaur" pitchFamily="18" charset="0"/>
              </a:rPr>
              <a:t>dalam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tubuh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manusia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pendeteksi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sel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kanker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dalam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bentuk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seperti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testpack</a:t>
            </a:r>
            <a:r>
              <a:rPr lang="en-US" sz="2400" dirty="0">
                <a:latin typeface="Centaur" pitchFamily="18" charset="0"/>
              </a:rPr>
              <a:t> yang </a:t>
            </a:r>
            <a:r>
              <a:rPr lang="en-US" sz="2400" dirty="0" err="1">
                <a:latin typeface="Centaur" pitchFamily="18" charset="0"/>
              </a:rPr>
              <a:t>menggunakan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sampel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darah</a:t>
            </a:r>
            <a:r>
              <a:rPr lang="en-US" sz="2400" dirty="0">
                <a:latin typeface="Centaur" pitchFamily="18" charset="0"/>
              </a:rPr>
              <a:t>. </a:t>
            </a:r>
            <a:r>
              <a:rPr lang="en-US" sz="2400" dirty="0" err="1">
                <a:latin typeface="Centaur" pitchFamily="18" charset="0"/>
              </a:rPr>
              <a:t>Alat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ini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lebih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efisien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efektif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untuk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mendeteksi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sel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kanker</a:t>
            </a:r>
            <a:r>
              <a:rPr lang="en-US" sz="2400" dirty="0">
                <a:latin typeface="Centaur" pitchFamily="18" charset="0"/>
              </a:rPr>
              <a:t>, </a:t>
            </a:r>
            <a:r>
              <a:rPr lang="en-US" sz="2400" dirty="0" err="1">
                <a:latin typeface="Centaur" pitchFamily="18" charset="0"/>
              </a:rPr>
              <a:t>karena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bentuknya</a:t>
            </a:r>
            <a:r>
              <a:rPr lang="en-US" sz="2400" dirty="0">
                <a:latin typeface="Centaur" pitchFamily="18" charset="0"/>
              </a:rPr>
              <a:t> yang </a:t>
            </a:r>
            <a:r>
              <a:rPr lang="en-US" sz="2400" dirty="0" err="1">
                <a:latin typeface="Centaur" pitchFamily="18" charset="0"/>
              </a:rPr>
              <a:t>kecil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dapat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melihat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langsung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bagaimana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keadaan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sel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kanker</a:t>
            </a:r>
            <a:r>
              <a:rPr lang="en-US" sz="2400" dirty="0">
                <a:latin typeface="Centaur" pitchFamily="18" charset="0"/>
              </a:rPr>
              <a:t> di </a:t>
            </a:r>
            <a:r>
              <a:rPr lang="en-US" sz="2400" dirty="0" err="1">
                <a:latin typeface="Centaur" pitchFamily="18" charset="0"/>
              </a:rPr>
              <a:t>dalam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tubuh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karena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dilengkapi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dengan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kamera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kecil</a:t>
            </a:r>
            <a:r>
              <a:rPr lang="en-US" sz="2400" dirty="0">
                <a:latin typeface="Centaur" pitchFamily="18" charset="0"/>
              </a:rPr>
              <a:t>. </a:t>
            </a:r>
            <a:r>
              <a:rPr lang="en-US" sz="2400" dirty="0" err="1">
                <a:latin typeface="Centaur" pitchFamily="18" charset="0"/>
              </a:rPr>
              <a:t>Dengan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adanya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alat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ini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dapat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membuat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pandangan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masyarakat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terhadap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endoskopi</a:t>
            </a:r>
            <a:r>
              <a:rPr lang="en-US" sz="2400" dirty="0">
                <a:latin typeface="Centaur" pitchFamily="18" charset="0"/>
              </a:rPr>
              <a:t> yang </a:t>
            </a:r>
            <a:r>
              <a:rPr lang="en-US" sz="2400" dirty="0" err="1">
                <a:latin typeface="Centaur" pitchFamily="18" charset="0"/>
              </a:rPr>
              <a:t>menakutkan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dengan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wujud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alat</a:t>
            </a:r>
            <a:r>
              <a:rPr lang="en-US" sz="2400" dirty="0">
                <a:latin typeface="Centaur" pitchFamily="18" charset="0"/>
              </a:rPr>
              <a:t> yang </a:t>
            </a:r>
            <a:r>
              <a:rPr lang="en-US" sz="2400" dirty="0" err="1">
                <a:latin typeface="Centaur" pitchFamily="18" charset="0"/>
              </a:rPr>
              <a:t>cukup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besar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menggangu</a:t>
            </a:r>
            <a:r>
              <a:rPr lang="en-US" sz="2400" dirty="0">
                <a:latin typeface="Centaur" pitchFamily="18" charset="0"/>
              </a:rPr>
              <a:t>, </a:t>
            </a:r>
            <a:r>
              <a:rPr lang="en-US" sz="2400" dirty="0" err="1">
                <a:latin typeface="Centaur" pitchFamily="18" charset="0"/>
              </a:rPr>
              <a:t>dan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juga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mengurangi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resiko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ketidaknyamanan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pasien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karena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tidak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menggunakan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kabel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dapat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dikendalikan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tanpa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harus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mengganggu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pasien</a:t>
            </a:r>
            <a:r>
              <a:rPr lang="en-US" sz="2400" dirty="0">
                <a:latin typeface="Centaur" pitchFamily="18" charset="0"/>
              </a:rPr>
              <a:t>. </a:t>
            </a:r>
            <a:r>
              <a:rPr lang="en-US" sz="2400" dirty="0" err="1">
                <a:latin typeface="Centaur" pitchFamily="18" charset="0"/>
              </a:rPr>
              <a:t>Alat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ini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juga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mengurangi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waktu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bagi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pasien</a:t>
            </a:r>
            <a:r>
              <a:rPr lang="en-US" sz="2400" dirty="0">
                <a:latin typeface="Centaur" pitchFamily="18" charset="0"/>
              </a:rPr>
              <a:t> yang </a:t>
            </a:r>
            <a:r>
              <a:rPr lang="en-US" sz="2400" dirty="0" err="1">
                <a:latin typeface="Centaur" pitchFamily="18" charset="0"/>
              </a:rPr>
              <a:t>ingin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melakukan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endoskopi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juga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ingin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melakukan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deteksi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sel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kanker</a:t>
            </a:r>
            <a:r>
              <a:rPr lang="en-US" sz="2400" dirty="0">
                <a:latin typeface="Centaur" pitchFamily="18" charset="0"/>
              </a:rPr>
              <a:t>, </a:t>
            </a:r>
            <a:r>
              <a:rPr lang="en-US" sz="2400" dirty="0" err="1">
                <a:latin typeface="Centaur" pitchFamily="18" charset="0"/>
              </a:rPr>
              <a:t>karena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pada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dasarnya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dua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hal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tersebut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merupakan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prosedur</a:t>
            </a:r>
            <a:r>
              <a:rPr lang="en-US" sz="2400" dirty="0">
                <a:latin typeface="Centaur" pitchFamily="18" charset="0"/>
              </a:rPr>
              <a:t> yang </a:t>
            </a:r>
            <a:r>
              <a:rPr lang="en-US" sz="2400" dirty="0" err="1">
                <a:latin typeface="Centaur" pitchFamily="18" charset="0"/>
              </a:rPr>
              <a:t>berbeda</a:t>
            </a:r>
            <a:r>
              <a:rPr lang="en-US" sz="2400" dirty="0">
                <a:latin typeface="Centaur" pitchFamily="18" charset="0"/>
              </a:rPr>
              <a:t>, </a:t>
            </a:r>
            <a:r>
              <a:rPr lang="en-US" sz="2400" dirty="0" err="1">
                <a:latin typeface="Centaur" pitchFamily="18" charset="0"/>
              </a:rPr>
              <a:t>dengan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menggunakan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alat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ini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kedua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keinginan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pasien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tersebut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dapat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dilakukan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dalam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satu</a:t>
            </a:r>
            <a:r>
              <a:rPr lang="en-US" sz="2400" dirty="0">
                <a:latin typeface="Centaur" pitchFamily="18" charset="0"/>
              </a:rPr>
              <a:t> </a:t>
            </a:r>
            <a:r>
              <a:rPr lang="en-US" sz="2400" dirty="0" err="1">
                <a:latin typeface="Centaur" pitchFamily="18" charset="0"/>
              </a:rPr>
              <a:t>waktu</a:t>
            </a:r>
            <a:r>
              <a:rPr lang="en-US" sz="2400" dirty="0" smtClean="0">
                <a:latin typeface="Centaur" pitchFamily="18" charset="0"/>
              </a:rPr>
              <a:t>.</a:t>
            </a:r>
            <a:endParaRPr lang="en-US" sz="2400" dirty="0">
              <a:latin typeface="Centaur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n w="38100">
                  <a:solidFill>
                    <a:schemeClr val="tx1"/>
                  </a:solidFill>
                </a:ln>
                <a:solidFill>
                  <a:srgbClr val="CE63EB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itchFamily="66" charset="0"/>
              </a:rPr>
              <a:t>Kesimpulan</a:t>
            </a:r>
            <a:endParaRPr lang="en-US" sz="6000" dirty="0">
              <a:ln w="38100">
                <a:solidFill>
                  <a:schemeClr val="tx1"/>
                </a:solidFill>
              </a:ln>
              <a:solidFill>
                <a:srgbClr val="CE63EB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5106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299"/>
            <a:ext cx="7618412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464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Cataneo BT</vt:lpstr>
      <vt:lpstr>Arial</vt:lpstr>
      <vt:lpstr>Berlin Sans FB Demi</vt:lpstr>
      <vt:lpstr>Brush Script MT</vt:lpstr>
      <vt:lpstr>Calibri</vt:lpstr>
      <vt:lpstr>Centaur</vt:lpstr>
      <vt:lpstr>Century Gothic</vt:lpstr>
      <vt:lpstr>Comic Sans MS</vt:lpstr>
      <vt:lpstr>Cooper Std Black</vt:lpstr>
      <vt:lpstr>Matura MT Script Capitals</vt:lpstr>
      <vt:lpstr>Wingdings</vt:lpstr>
      <vt:lpstr>Office Theme</vt:lpstr>
      <vt:lpstr>Kapsul Endoskopi Pendeteksi Sel Kanker</vt:lpstr>
      <vt:lpstr>PowerPoint Presentation</vt:lpstr>
      <vt:lpstr>Jenis Endoskopi</vt:lpstr>
      <vt:lpstr>Kapsul Endoskopi Pendeteksi Sel Kanker</vt:lpstr>
      <vt:lpstr>Inovasi Dua Alat</vt:lpstr>
      <vt:lpstr>Keunggulan</vt:lpstr>
      <vt:lpstr>Kekurangan</vt:lpstr>
      <vt:lpstr>Kesimpulan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Konservasi Harimau Sumatera</dc:title>
  <dc:creator>Acer</dc:creator>
  <cp:lastModifiedBy>user</cp:lastModifiedBy>
  <cp:revision>21</cp:revision>
  <dcterms:created xsi:type="dcterms:W3CDTF">2018-07-05T19:52:41Z</dcterms:created>
  <dcterms:modified xsi:type="dcterms:W3CDTF">2018-07-25T22:23:13Z</dcterms:modified>
</cp:coreProperties>
</file>