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8" r:id="rId2"/>
    <p:sldId id="271" r:id="rId3"/>
    <p:sldId id="259" r:id="rId4"/>
    <p:sldId id="260" r:id="rId5"/>
    <p:sldId id="268" r:id="rId6"/>
    <p:sldId id="261" r:id="rId7"/>
    <p:sldId id="262" r:id="rId8"/>
    <p:sldId id="269" r:id="rId9"/>
    <p:sldId id="272" r:id="rId10"/>
    <p:sldId id="263" r:id="rId11"/>
    <p:sldId id="270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FFF"/>
    <a:srgbClr val="D68B1C"/>
    <a:srgbClr val="2D1DFF"/>
    <a:srgbClr val="F7E289"/>
    <a:srgbClr val="FF9E1D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38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3CB05-EF26-4632-90D6-4C36BF6AEE0A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8DF84-9D4D-4556-A632-CEB3F32C3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1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0115" y="4650640"/>
            <a:ext cx="3970330" cy="1374345"/>
          </a:xfrm>
          <a:noFill/>
          <a:effectLst>
            <a:outerShdw blurRad="88900" dist="38100" dir="5400000" algn="ctr" rotWithShape="0">
              <a:schemeClr val="tx1">
                <a:alpha val="83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0115" y="833015"/>
            <a:ext cx="3970329" cy="106893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824607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8246070" cy="442844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2443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38230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50"/>
            <a:ext cx="4275740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1"/>
            <a:ext cx="4275740" cy="3187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4" y="1901950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4" y="2512771"/>
            <a:ext cx="4123035" cy="3187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9208" y="2207360"/>
            <a:ext cx="3206805" cy="916230"/>
          </a:xfrm>
        </p:spPr>
        <p:txBody>
          <a:bodyPr>
            <a:normAutofit lnSpcReduction="10000"/>
          </a:bodyPr>
          <a:lstStyle/>
          <a:p>
            <a:r>
              <a:rPr lang="id-ID" dirty="0"/>
              <a:t>Nathaniel Nainggolan</a:t>
            </a:r>
            <a:r>
              <a:rPr lang="en-US" dirty="0"/>
              <a:t> </a:t>
            </a:r>
          </a:p>
          <a:p>
            <a:r>
              <a:rPr lang="id-ID" dirty="0"/>
              <a:t>20160308004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81222" y="3437059"/>
            <a:ext cx="4462778" cy="302390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Healthy Human Microbiome on A Pill:</a:t>
            </a:r>
          </a:p>
          <a:p>
            <a:pPr algn="ctr"/>
            <a:r>
              <a:rPr lang="en-US" sz="3200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 High Concept Idea for Gut Science Advancement,</a:t>
            </a:r>
          </a:p>
          <a:p>
            <a:pPr algn="ctr"/>
            <a:r>
              <a:rPr lang="en-US" sz="3200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Potentials, &amp; Risks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9208" y="985720"/>
            <a:ext cx="3206805" cy="916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PRESENTASI MAHASISWA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682E5-BF2B-4AAD-B41C-9661E6A0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482" y="0"/>
            <a:ext cx="4383518" cy="1138425"/>
          </a:xfrm>
        </p:spPr>
        <p:txBody>
          <a:bodyPr>
            <a:normAutofit/>
          </a:bodyPr>
          <a:lstStyle/>
          <a:p>
            <a:r>
              <a:rPr lang="en-US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Tantangan</a:t>
            </a:r>
            <a:r>
              <a:rPr lang="en-US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&amp; </a:t>
            </a:r>
            <a:r>
              <a:rPr lang="en-US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Resiko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6785D-17FC-45AA-BE5E-DD587E261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terprediksi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menkonsumsi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</a:t>
            </a:r>
          </a:p>
          <a:p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dana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ahli</a:t>
            </a:r>
            <a:endParaRPr lang="en-US" dirty="0"/>
          </a:p>
          <a:p>
            <a:r>
              <a:rPr lang="id-ID" dirty="0"/>
              <a:t>Masalah </a:t>
            </a:r>
            <a:r>
              <a:rPr lang="id-ID" i="1" dirty="0" err="1"/>
              <a:t>drug</a:t>
            </a:r>
            <a:r>
              <a:rPr lang="id-ID" i="1" dirty="0"/>
              <a:t> </a:t>
            </a:r>
            <a:r>
              <a:rPr lang="id-ID" i="1" dirty="0" err="1"/>
              <a:t>delivery</a:t>
            </a:r>
            <a:r>
              <a:rPr lang="id-ID" dirty="0"/>
              <a:t> </a:t>
            </a:r>
            <a:r>
              <a:rPr lang="id-ID" b="1" dirty="0"/>
              <a:t>µ</a:t>
            </a:r>
            <a:r>
              <a:rPr lang="id-ID" dirty="0"/>
              <a:t>B-</a:t>
            </a:r>
            <a:r>
              <a:rPr lang="id-ID" dirty="0" err="1"/>
              <a:t>Probio</a:t>
            </a:r>
            <a:r>
              <a:rPr lang="id-ID" dirty="0"/>
              <a:t> </a:t>
            </a:r>
            <a:r>
              <a:rPr lang="id-ID" dirty="0" err="1"/>
              <a:t>Pill</a:t>
            </a:r>
            <a:r>
              <a:rPr lang="id-ID" dirty="0"/>
              <a:t>. Suplemen </a:t>
            </a:r>
            <a:r>
              <a:rPr lang="id-ID" dirty="0" err="1"/>
              <a:t>probiotik</a:t>
            </a:r>
            <a:r>
              <a:rPr lang="id-ID" dirty="0"/>
              <a:t> pada umumnya memiliki </a:t>
            </a:r>
            <a:r>
              <a:rPr lang="id-ID" dirty="0" err="1"/>
              <a:t>efektifitas</a:t>
            </a:r>
            <a:r>
              <a:rPr lang="id-ID" dirty="0"/>
              <a:t> yang rendah karena perlu dikonsumsi secara oral dan dirusak oleh asam lambung.</a:t>
            </a:r>
          </a:p>
        </p:txBody>
      </p:sp>
    </p:spTree>
    <p:extLst>
      <p:ext uri="{BB962C8B-B14F-4D97-AF65-F5344CB8AC3E}">
        <p14:creationId xmlns:p14="http://schemas.microsoft.com/office/powerpoint/2010/main" val="27414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8BC40DF1-9C31-425A-930E-AF7F58746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705" y="4039820"/>
            <a:ext cx="4275740" cy="1374345"/>
          </a:xfrm>
        </p:spPr>
        <p:txBody>
          <a:bodyPr>
            <a:noAutofit/>
          </a:bodyPr>
          <a:lstStyle/>
          <a:p>
            <a:pPr algn="ctr"/>
            <a:r>
              <a:rPr lang="en-US" sz="6000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Ada </a:t>
            </a:r>
            <a:r>
              <a:rPr lang="en-US" sz="6000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Pertanyaan</a:t>
            </a:r>
            <a:r>
              <a:rPr lang="en-US" sz="6000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</a:t>
            </a:r>
            <a:endParaRPr lang="id-ID" sz="60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CAC41141-AF74-4D76-A279-C8B2DADF25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22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682E5-BF2B-4AAD-B41C-9661E6A0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115" y="222195"/>
            <a:ext cx="3314471" cy="801701"/>
          </a:xfrm>
        </p:spPr>
        <p:txBody>
          <a:bodyPr>
            <a:normAutofit/>
          </a:bodyPr>
          <a:lstStyle/>
          <a:p>
            <a:r>
              <a:rPr lang="en-US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Kesimpulan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6785D-17FC-45AA-BE5E-DD587E261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0" y="1901950"/>
            <a:ext cx="8551480" cy="442844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diversitas</a:t>
            </a:r>
            <a:r>
              <a:rPr lang="en-US" dirty="0"/>
              <a:t> </a:t>
            </a:r>
            <a:r>
              <a:rPr lang="en-US" dirty="0" err="1"/>
              <a:t>mikrobioma</a:t>
            </a:r>
            <a:r>
              <a:rPr lang="en-US" dirty="0"/>
              <a:t> </a:t>
            </a:r>
            <a:r>
              <a:rPr lang="en-US" dirty="0" err="1"/>
              <a:t>sangatlah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orang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mikrobioma</a:t>
            </a:r>
            <a:r>
              <a:rPr lang="en-US" dirty="0"/>
              <a:t> yang </a:t>
            </a:r>
            <a:r>
              <a:rPr lang="en-US" dirty="0" err="1"/>
              <a:t>berdiversitas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id-ID" b="1" dirty="0"/>
              <a:t>µ</a:t>
            </a:r>
            <a:r>
              <a:rPr lang="id-ID" dirty="0"/>
              <a:t>B-</a:t>
            </a:r>
            <a:r>
              <a:rPr lang="id-ID" dirty="0" err="1"/>
              <a:t>Probio</a:t>
            </a:r>
            <a:r>
              <a:rPr lang="id-ID" dirty="0"/>
              <a:t> </a:t>
            </a:r>
            <a:r>
              <a:rPr lang="id-ID" dirty="0" err="1"/>
              <a:t>Pill</a:t>
            </a:r>
            <a:r>
              <a:rPr lang="en-US" dirty="0"/>
              <a:t>,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individu-individu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mikrobioma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berdiversitas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mikrobiomanya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.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perlulah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mikrobioma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diteliti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negative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memodifikasi</a:t>
            </a:r>
            <a:r>
              <a:rPr lang="en-US" dirty="0"/>
              <a:t> </a:t>
            </a:r>
            <a:r>
              <a:rPr lang="en-US" dirty="0" err="1"/>
              <a:t>mikrobioma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01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682E5-BF2B-4AAD-B41C-9661E6A00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705" y="4039820"/>
            <a:ext cx="4419295" cy="1374345"/>
          </a:xfrm>
        </p:spPr>
        <p:txBody>
          <a:bodyPr>
            <a:noAutofit/>
          </a:bodyPr>
          <a:lstStyle/>
          <a:p>
            <a:pPr algn="ctr"/>
            <a:r>
              <a:rPr lang="en-US" sz="4800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Terima</a:t>
            </a:r>
            <a:r>
              <a:rPr lang="en-US" sz="4800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Kasih </a:t>
            </a:r>
            <a:r>
              <a:rPr lang="en-US" sz="4800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Atas</a:t>
            </a:r>
            <a:r>
              <a:rPr lang="en-US" sz="4800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4800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Perhatian</a:t>
            </a:r>
            <a:r>
              <a:rPr lang="en-US" sz="4800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4800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Anda</a:t>
            </a:r>
            <a:r>
              <a:rPr lang="en-US" sz="4800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!</a:t>
            </a:r>
            <a:endParaRPr lang="id-ID" sz="4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36E91162-49BC-4F7B-BD4D-CE1C72703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88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8E9B26-97A4-4F3F-9EA5-B0E5FEF0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Akan </a:t>
            </a:r>
            <a:r>
              <a:rPr lang="en-US" dirty="0" err="1"/>
              <a:t>Dibahas</a:t>
            </a:r>
            <a:r>
              <a:rPr lang="en-US" dirty="0"/>
              <a:t>….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F18345-5009-4163-BFFC-892CB7DA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310" y="1443835"/>
            <a:ext cx="7177135" cy="4275740"/>
          </a:xfrm>
        </p:spPr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mikrobioma</a:t>
            </a:r>
            <a:r>
              <a:rPr lang="en-US" dirty="0"/>
              <a:t>?</a:t>
            </a:r>
          </a:p>
          <a:p>
            <a:r>
              <a:rPr lang="en-US" dirty="0" err="1"/>
              <a:t>Produk</a:t>
            </a:r>
            <a:r>
              <a:rPr lang="en-US" dirty="0"/>
              <a:t>.</a:t>
            </a:r>
          </a:p>
          <a:p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Mikrobioma</a:t>
            </a:r>
            <a:r>
              <a:rPr lang="en-US" dirty="0"/>
              <a:t> </a:t>
            </a:r>
            <a:r>
              <a:rPr lang="en-US" dirty="0" err="1"/>
              <a:t>Berdiversitas</a:t>
            </a:r>
            <a:r>
              <a:rPr lang="en-US" dirty="0"/>
              <a:t> Tinggi</a:t>
            </a:r>
          </a:p>
          <a:p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  <a:p>
            <a:r>
              <a:rPr lang="en-US" dirty="0" err="1"/>
              <a:t>Tantangan</a:t>
            </a:r>
            <a:r>
              <a:rPr lang="en-US" dirty="0"/>
              <a:t> &amp; </a:t>
            </a:r>
            <a:r>
              <a:rPr lang="en-US" dirty="0" err="1"/>
              <a:t>Resiko</a:t>
            </a:r>
            <a:endParaRPr lang="en-US" dirty="0"/>
          </a:p>
          <a:p>
            <a:r>
              <a:rPr lang="en-US" dirty="0"/>
              <a:t>Kesimpulan</a:t>
            </a:r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428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682E5-BF2B-4AAD-B41C-9661E6A0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2820" y="222195"/>
            <a:ext cx="3314471" cy="801701"/>
          </a:xfrm>
        </p:spPr>
        <p:txBody>
          <a:bodyPr>
            <a:normAutofit/>
          </a:bodyPr>
          <a:lstStyle/>
          <a:p>
            <a:r>
              <a:rPr lang="en-US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Mikrobioma</a:t>
            </a:r>
            <a:r>
              <a:rPr lang="en-US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6785D-17FC-45AA-BE5E-DD587E261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712" y="1821657"/>
            <a:ext cx="4352093" cy="417909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50" dirty="0" err="1">
                <a:latin typeface="Bodoni MT Condensed" panose="02070606080606020203" pitchFamily="18" charset="0"/>
                <a:cs typeface="Angsana New" panose="020B0502040204020203" pitchFamily="18" charset="-34"/>
              </a:rPr>
              <a:t>Mikrobioma</a:t>
            </a:r>
            <a:r>
              <a:rPr lang="en-US" sz="2250" dirty="0">
                <a:latin typeface="Bodoni MT Condensed" panose="02070606080606020203" pitchFamily="18" charset="0"/>
                <a:cs typeface="Angsana New" panose="020B0502040204020203" pitchFamily="18" charset="-34"/>
              </a:rPr>
              <a:t> </a:t>
            </a:r>
            <a:r>
              <a:rPr lang="en-US" sz="2250" dirty="0" err="1">
                <a:latin typeface="Bodoni MT Condensed" panose="02070606080606020203" pitchFamily="18" charset="0"/>
                <a:cs typeface="Angsana New" panose="020B0502040204020203" pitchFamily="18" charset="-34"/>
              </a:rPr>
              <a:t>manusia</a:t>
            </a:r>
            <a:r>
              <a:rPr lang="en-US" sz="2250" dirty="0">
                <a:latin typeface="Bodoni MT Condensed" panose="02070606080606020203" pitchFamily="18" charset="0"/>
                <a:cs typeface="Angsana New" panose="020B0502040204020203" pitchFamily="18" charset="-34"/>
              </a:rPr>
              <a:t> </a:t>
            </a:r>
            <a:r>
              <a:rPr lang="en-US" sz="2250" dirty="0" err="1">
                <a:latin typeface="Bodoni MT Condensed" panose="02070606080606020203" pitchFamily="18" charset="0"/>
                <a:cs typeface="Angsana New" panose="020B0502040204020203" pitchFamily="18" charset="-34"/>
              </a:rPr>
              <a:t>merupakan</a:t>
            </a:r>
            <a:r>
              <a:rPr lang="en-US" sz="2250" dirty="0">
                <a:latin typeface="Bodoni MT Condensed" panose="02070606080606020203" pitchFamily="18" charset="0"/>
                <a:cs typeface="Angsana New" panose="020B0502040204020203" pitchFamily="18" charset="-34"/>
              </a:rPr>
              <a:t> </a:t>
            </a:r>
            <a:r>
              <a:rPr lang="id-ID" sz="2250" dirty="0">
                <a:latin typeface="Bodoni MT Condensed" panose="02070606080606020203" pitchFamily="18" charset="0"/>
                <a:cs typeface="Angsana New" panose="020B0502040204020203" pitchFamily="18" charset="-34"/>
              </a:rPr>
              <a:t>komunitas ekologis yang terdiri atas mikroorganisme komensal, simbiotik, serta patogenik yang menempati tubuh manusia.</a:t>
            </a:r>
            <a:endParaRPr lang="en-US" sz="2250" dirty="0">
              <a:latin typeface="Bodoni MT Condensed" panose="02070606080606020203" pitchFamily="18" charset="0"/>
              <a:cs typeface="Angsana New" panose="020B0502040204020203" pitchFamily="18" charset="-34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250" dirty="0">
              <a:latin typeface="Bodoni MT Condensed" panose="02070606080606020203" pitchFamily="18" charset="0"/>
              <a:cs typeface="Angsana New" panose="020B0502040204020203" pitchFamily="18" charset="-34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50" dirty="0" err="1">
                <a:latin typeface="Bodoni MT Condensed" panose="02070606080606020203" pitchFamily="18" charset="0"/>
                <a:cs typeface="Angsana New" panose="020B0502040204020203" pitchFamily="18" charset="-34"/>
              </a:rPr>
              <a:t>Terletak</a:t>
            </a:r>
            <a:r>
              <a:rPr lang="en-US" sz="2250" dirty="0">
                <a:latin typeface="Bodoni MT Condensed" panose="02070606080606020203" pitchFamily="18" charset="0"/>
                <a:cs typeface="Angsana New" panose="020B0502040204020203" pitchFamily="18" charset="-34"/>
              </a:rPr>
              <a:t> </a:t>
            </a:r>
            <a:r>
              <a:rPr lang="en-US" sz="2250" dirty="0" err="1">
                <a:latin typeface="Bodoni MT Condensed" panose="02070606080606020203" pitchFamily="18" charset="0"/>
                <a:cs typeface="Angsana New" panose="020B0502040204020203" pitchFamily="18" charset="-34"/>
              </a:rPr>
              <a:t>sebagian</a:t>
            </a:r>
            <a:r>
              <a:rPr lang="en-US" sz="2250" dirty="0">
                <a:latin typeface="Bodoni MT Condensed" panose="02070606080606020203" pitchFamily="18" charset="0"/>
                <a:cs typeface="Angsana New" panose="020B0502040204020203" pitchFamily="18" charset="-34"/>
              </a:rPr>
              <a:t> </a:t>
            </a:r>
            <a:r>
              <a:rPr lang="en-US" sz="2250" dirty="0" err="1">
                <a:latin typeface="Bodoni MT Condensed" panose="02070606080606020203" pitchFamily="18" charset="0"/>
                <a:cs typeface="Angsana New" panose="020B0502040204020203" pitchFamily="18" charset="-34"/>
              </a:rPr>
              <a:t>besar</a:t>
            </a:r>
            <a:r>
              <a:rPr lang="en-US" sz="2250" dirty="0">
                <a:latin typeface="Bodoni MT Condensed" panose="02070606080606020203" pitchFamily="18" charset="0"/>
                <a:cs typeface="Angsana New" panose="020B0502040204020203" pitchFamily="18" charset="-34"/>
              </a:rPr>
              <a:t> di </a:t>
            </a:r>
            <a:r>
              <a:rPr lang="en-US" sz="2250" dirty="0" err="1">
                <a:latin typeface="Bodoni MT Condensed" panose="02070606080606020203" pitchFamily="18" charset="0"/>
                <a:cs typeface="Angsana New" panose="020B0502040204020203" pitchFamily="18" charset="-34"/>
              </a:rPr>
              <a:t>usus</a:t>
            </a:r>
            <a:r>
              <a:rPr lang="en-US" sz="2250" dirty="0">
                <a:latin typeface="Bodoni MT Condensed" panose="02070606080606020203" pitchFamily="18" charset="0"/>
                <a:cs typeface="Angsana New" panose="020B0502040204020203" pitchFamily="18" charset="-34"/>
              </a:rPr>
              <a:t> </a:t>
            </a:r>
            <a:r>
              <a:rPr lang="en-US" sz="2250" dirty="0" err="1">
                <a:latin typeface="Bodoni MT Condensed" panose="02070606080606020203" pitchFamily="18" charset="0"/>
                <a:cs typeface="Angsana New" panose="020B0502040204020203" pitchFamily="18" charset="-34"/>
              </a:rPr>
              <a:t>dan</a:t>
            </a:r>
            <a:r>
              <a:rPr lang="en-US" sz="2250" dirty="0">
                <a:latin typeface="Bodoni MT Condensed" panose="02070606080606020203" pitchFamily="18" charset="0"/>
                <a:cs typeface="Angsana New" panose="020B0502040204020203" pitchFamily="18" charset="-34"/>
              </a:rPr>
              <a:t> </a:t>
            </a:r>
            <a:r>
              <a:rPr lang="en-US" sz="2250" dirty="0" err="1">
                <a:latin typeface="Bodoni MT Condensed" panose="02070606080606020203" pitchFamily="18" charset="0"/>
                <a:cs typeface="Angsana New" panose="020B0502040204020203" pitchFamily="18" charset="-34"/>
              </a:rPr>
              <a:t>memiliki</a:t>
            </a:r>
            <a:r>
              <a:rPr lang="en-US" sz="2250" dirty="0">
                <a:latin typeface="Bodoni MT Condensed" panose="02070606080606020203" pitchFamily="18" charset="0"/>
                <a:cs typeface="Angsana New" panose="020B0502040204020203" pitchFamily="18" charset="-34"/>
              </a:rPr>
              <a:t> </a:t>
            </a:r>
            <a:r>
              <a:rPr lang="en-US" sz="2250" dirty="0" err="1">
                <a:latin typeface="Bodoni MT Condensed" panose="02070606080606020203" pitchFamily="18" charset="0"/>
                <a:cs typeface="Angsana New" panose="020B0502040204020203" pitchFamily="18" charset="-34"/>
              </a:rPr>
              <a:t>beberapa</a:t>
            </a:r>
            <a:r>
              <a:rPr lang="en-US" sz="2250" dirty="0">
                <a:latin typeface="Bodoni MT Condensed" panose="02070606080606020203" pitchFamily="18" charset="0"/>
                <a:cs typeface="Angsana New" panose="020B0502040204020203" pitchFamily="18" charset="-34"/>
              </a:rPr>
              <a:t> </a:t>
            </a:r>
            <a:r>
              <a:rPr lang="en-US" sz="2250" dirty="0" err="1">
                <a:latin typeface="Bodoni MT Condensed" panose="02070606080606020203" pitchFamily="18" charset="0"/>
                <a:cs typeface="Angsana New" panose="020B0502040204020203" pitchFamily="18" charset="-34"/>
              </a:rPr>
              <a:t>fungsi</a:t>
            </a:r>
            <a:r>
              <a:rPr lang="en-US" sz="2250" dirty="0">
                <a:latin typeface="Bodoni MT Condensed" panose="02070606080606020203" pitchFamily="18" charset="0"/>
                <a:cs typeface="Angsana New" panose="020B0502040204020203" pitchFamily="18" charset="-34"/>
              </a:rPr>
              <a:t> </a:t>
            </a:r>
            <a:r>
              <a:rPr lang="en-US" sz="2250" dirty="0" err="1">
                <a:latin typeface="Bodoni MT Condensed" panose="02070606080606020203" pitchFamily="18" charset="0"/>
                <a:cs typeface="Angsana New" panose="020B0502040204020203" pitchFamily="18" charset="-34"/>
              </a:rPr>
              <a:t>seperti</a:t>
            </a:r>
            <a:r>
              <a:rPr lang="en-US" sz="2250" dirty="0">
                <a:latin typeface="Bodoni MT Condensed" panose="02070606080606020203" pitchFamily="18" charset="0"/>
                <a:cs typeface="Angsana New" panose="020B0502040204020203" pitchFamily="18" charset="-34"/>
              </a:rPr>
              <a:t>:</a:t>
            </a:r>
          </a:p>
          <a:p>
            <a:pPr marL="385763" indent="-385763" algn="just">
              <a:lnSpc>
                <a:spcPct val="150000"/>
              </a:lnSpc>
              <a:buFont typeface="+mj-lt"/>
              <a:buAutoNum type="arabicPeriod"/>
            </a:pPr>
            <a:r>
              <a:rPr lang="en-US" sz="2250" dirty="0" err="1">
                <a:latin typeface="Bodoni MT Condensed" panose="02070606080606020203" pitchFamily="18" charset="0"/>
                <a:cs typeface="Angsana New" panose="020B0502040204020203" pitchFamily="18" charset="-34"/>
              </a:rPr>
              <a:t>Menjaga</a:t>
            </a:r>
            <a:r>
              <a:rPr lang="en-US" sz="2250" dirty="0">
                <a:latin typeface="Bodoni MT Condensed" panose="02070606080606020203" pitchFamily="18" charset="0"/>
                <a:cs typeface="Angsana New" panose="020B0502040204020203" pitchFamily="18" charset="-34"/>
              </a:rPr>
              <a:t> </a:t>
            </a:r>
            <a:r>
              <a:rPr lang="en-US" sz="2250" dirty="0" err="1">
                <a:latin typeface="Bodoni MT Condensed" panose="02070606080606020203" pitchFamily="18" charset="0"/>
                <a:cs typeface="Angsana New" panose="020B0502040204020203" pitchFamily="18" charset="-34"/>
              </a:rPr>
              <a:t>Kesehatan</a:t>
            </a:r>
            <a:r>
              <a:rPr lang="en-US" sz="2250" dirty="0">
                <a:latin typeface="Bodoni MT Condensed" panose="02070606080606020203" pitchFamily="18" charset="0"/>
                <a:cs typeface="Angsana New" panose="020B0502040204020203" pitchFamily="18" charset="-34"/>
              </a:rPr>
              <a:t> </a:t>
            </a:r>
            <a:r>
              <a:rPr lang="en-US" sz="2250" dirty="0" err="1">
                <a:latin typeface="Bodoni MT Condensed" panose="02070606080606020203" pitchFamily="18" charset="0"/>
                <a:cs typeface="Angsana New" panose="020B0502040204020203" pitchFamily="18" charset="-34"/>
              </a:rPr>
              <a:t>Tubuh</a:t>
            </a:r>
            <a:endParaRPr lang="en-US" sz="2250" dirty="0">
              <a:latin typeface="Bodoni MT Condensed" panose="02070606080606020203" pitchFamily="18" charset="0"/>
              <a:cs typeface="Angsana New" panose="020B0502040204020203" pitchFamily="18" charset="-34"/>
            </a:endParaRPr>
          </a:p>
          <a:p>
            <a:pPr marL="385763" indent="-385763" algn="just">
              <a:lnSpc>
                <a:spcPct val="150000"/>
              </a:lnSpc>
              <a:buFont typeface="+mj-lt"/>
              <a:buAutoNum type="arabicPeriod"/>
            </a:pPr>
            <a:r>
              <a:rPr lang="en-US" sz="2250" dirty="0" err="1">
                <a:latin typeface="Bodoni MT Condensed" panose="02070606080606020203" pitchFamily="18" charset="0"/>
                <a:cs typeface="Angsana New" panose="020B0502040204020203" pitchFamily="18" charset="-34"/>
              </a:rPr>
              <a:t>Mempengaruhi</a:t>
            </a:r>
            <a:r>
              <a:rPr lang="en-US" sz="2250" dirty="0">
                <a:latin typeface="Bodoni MT Condensed" panose="02070606080606020203" pitchFamily="18" charset="0"/>
                <a:cs typeface="Angsana New" panose="020B0502040204020203" pitchFamily="18" charset="-34"/>
              </a:rPr>
              <a:t> metabolism </a:t>
            </a:r>
            <a:r>
              <a:rPr lang="en-US" sz="2250" dirty="0" err="1">
                <a:latin typeface="Bodoni MT Condensed" panose="02070606080606020203" pitchFamily="18" charset="0"/>
                <a:cs typeface="Angsana New" panose="020B0502040204020203" pitchFamily="18" charset="-34"/>
              </a:rPr>
              <a:t>nutrisi</a:t>
            </a:r>
            <a:r>
              <a:rPr lang="en-US" sz="2250" dirty="0">
                <a:latin typeface="Bodoni MT Condensed" panose="02070606080606020203" pitchFamily="18" charset="0"/>
                <a:cs typeface="Angsana New" panose="020B0502040204020203" pitchFamily="18" charset="-34"/>
              </a:rPr>
              <a:t> yang </a:t>
            </a:r>
            <a:r>
              <a:rPr lang="en-US" sz="2250" dirty="0" err="1">
                <a:latin typeface="Bodoni MT Condensed" panose="02070606080606020203" pitchFamily="18" charset="0"/>
                <a:cs typeface="Angsana New" panose="020B0502040204020203" pitchFamily="18" charset="-34"/>
              </a:rPr>
              <a:t>dikonsumsi</a:t>
            </a:r>
            <a:r>
              <a:rPr lang="en-US" sz="2250" dirty="0">
                <a:latin typeface="Bodoni MT Condensed" panose="02070606080606020203" pitchFamily="18" charset="0"/>
                <a:cs typeface="Angsana New" panose="020B0502040204020203" pitchFamily="18" charset="-34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d-ID" sz="2250" dirty="0">
              <a:latin typeface="Bodoni MT Condensed" panose="02070606080606020203" pitchFamily="18" charset="0"/>
              <a:cs typeface="Angsana New" panose="020B0502040204020203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4DD328-0290-4E00-932C-7EB56881D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1825597"/>
            <a:ext cx="2283712" cy="29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6785D-17FC-45AA-BE5E-DD587E261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021" y="1749245"/>
            <a:ext cx="5459329" cy="374072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mikrobioma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diversitasnya</a:t>
            </a:r>
            <a:r>
              <a:rPr lang="en-US" dirty="0"/>
              <a:t>.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diversitas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inangnya</a:t>
            </a:r>
            <a:r>
              <a:rPr lang="en-US" dirty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id-ID" dirty="0"/>
              <a:t>µ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B-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Probio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Pill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merupakan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produk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yang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berfungsi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untuk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menambah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diversitas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mikrobioma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usus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karena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berisikan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kultur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mikroba-mikroba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yang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penting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dan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beragam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untuk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kesehatan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mikrobioma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usus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pasien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endParaRPr lang="id-ID" dirty="0"/>
          </a:p>
        </p:txBody>
      </p:sp>
      <p:pic>
        <p:nvPicPr>
          <p:cNvPr id="1026" name="Picture 2" descr="Image result for probiotic pills">
            <a:extLst>
              <a:ext uri="{FF2B5EF4-FFF2-40B4-BE49-F238E27FC236}">
                <a16:creationId xmlns:a16="http://schemas.microsoft.com/office/drawing/2014/main" xmlns="" id="{5159F10C-865E-499F-9440-5775FA24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1" y="2226469"/>
            <a:ext cx="2442410" cy="270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4A77168F-8095-404A-814A-682CAA3BC8F2}"/>
              </a:ext>
            </a:extLst>
          </p:cNvPr>
          <p:cNvSpPr txBox="1">
            <a:spLocks/>
          </p:cNvSpPr>
          <p:nvPr/>
        </p:nvSpPr>
        <p:spPr>
          <a:xfrm>
            <a:off x="4724705" y="1"/>
            <a:ext cx="4419295" cy="113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>
                <a:solidFill>
                  <a:schemeClr val="bg1"/>
                </a:solidFill>
              </a:rPr>
              <a:t>µ</a:t>
            </a:r>
            <a:r>
              <a:rPr lang="en-US" b="1" spc="38">
                <a:ln w="13500">
                  <a:noFill/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B-Probio Pill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7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682E5-BF2B-4AAD-B41C-9661E6A0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705" y="1"/>
            <a:ext cx="4419295" cy="1138424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µ</a:t>
            </a:r>
            <a:r>
              <a:rPr lang="en-US" b="1" spc="38" dirty="0">
                <a:ln w="13500">
                  <a:noFill/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B-</a:t>
            </a:r>
            <a:r>
              <a:rPr lang="en-US" b="1" spc="38" dirty="0" err="1">
                <a:ln w="13500">
                  <a:noFill/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Probio</a:t>
            </a:r>
            <a:r>
              <a:rPr lang="en-US" b="1" spc="38" dirty="0">
                <a:ln w="13500">
                  <a:noFill/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Pill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6785D-17FC-45AA-BE5E-DD587E261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021" y="1443835"/>
            <a:ext cx="5459329" cy="40461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mikrobioma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berisikan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mikroba</a:t>
            </a:r>
            <a:r>
              <a:rPr lang="en-US" dirty="0"/>
              <a:t>,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diklasifikasikan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 </a:t>
            </a:r>
          </a:p>
          <a:p>
            <a:pPr marL="385763" indent="-385763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Prevotellaceae</a:t>
            </a:r>
            <a:r>
              <a:rPr lang="en-US" dirty="0"/>
              <a:t> (</a:t>
            </a:r>
            <a:r>
              <a:rPr lang="en-US" dirty="0" err="1"/>
              <a:t>Enterotipe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-P)</a:t>
            </a:r>
          </a:p>
          <a:p>
            <a:pPr marL="385763" indent="-385763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Bacteroidaceae</a:t>
            </a:r>
            <a:r>
              <a:rPr lang="en-US" dirty="0"/>
              <a:t> (</a:t>
            </a:r>
            <a:r>
              <a:rPr lang="en-US" dirty="0" err="1"/>
              <a:t>Enterotipe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-BB)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id-ID" dirty="0"/>
              <a:t>µ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B-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Probio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Pill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akan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berisikan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bakteri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yang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mayoritas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berenterotipe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Tipe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-P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karena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prevelansi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Tipe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-BB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pada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penderita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38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obesitas</a:t>
            </a:r>
            <a:r>
              <a:rPr lang="en-US" spc="38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id-ID" dirty="0"/>
          </a:p>
        </p:txBody>
      </p:sp>
      <p:pic>
        <p:nvPicPr>
          <p:cNvPr id="1026" name="Picture 2" descr="Image result for probiotic pills">
            <a:extLst>
              <a:ext uri="{FF2B5EF4-FFF2-40B4-BE49-F238E27FC236}">
                <a16:creationId xmlns:a16="http://schemas.microsoft.com/office/drawing/2014/main" xmlns="" id="{5159F10C-865E-499F-9440-5775FA24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1" y="2226469"/>
            <a:ext cx="2442410" cy="270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682E5-BF2B-4AAD-B41C-9661E6A0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705" y="247668"/>
            <a:ext cx="4295971" cy="801701"/>
          </a:xfrm>
        </p:spPr>
        <p:txBody>
          <a:bodyPr>
            <a:normAutofit fontScale="90000"/>
          </a:bodyPr>
          <a:lstStyle/>
          <a:p>
            <a:r>
              <a:rPr lang="en-US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Mengapa</a:t>
            </a:r>
            <a:r>
              <a:rPr lang="en-US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Harus</a:t>
            </a:r>
            <a:r>
              <a:rPr lang="en-US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Berdiversitas</a:t>
            </a:r>
            <a:r>
              <a:rPr lang="en-US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Tinggi?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6785D-17FC-45AA-BE5E-DD587E261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976" y="4304298"/>
            <a:ext cx="7886700" cy="176920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dirty="0"/>
              <a:t>Suatu </a:t>
            </a:r>
            <a:r>
              <a:rPr lang="id-ID" dirty="0" err="1"/>
              <a:t>mikrobioma</a:t>
            </a:r>
            <a:r>
              <a:rPr lang="id-ID" dirty="0"/>
              <a:t> dengan diversitas tinggi akan memiliki kemampuan untuk bertahan dan beradaptasi ketika terjadinya gangguan pada ekosistem usus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yang </a:t>
            </a:r>
            <a:r>
              <a:rPr lang="en-US" dirty="0" err="1"/>
              <a:t>diversitas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menandakan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menderita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</a:t>
            </a:r>
            <a:endParaRPr lang="id-ID" dirty="0"/>
          </a:p>
        </p:txBody>
      </p:sp>
      <p:pic>
        <p:nvPicPr>
          <p:cNvPr id="2050" name="Picture 2" descr="Image result for microbiome">
            <a:extLst>
              <a:ext uri="{FF2B5EF4-FFF2-40B4-BE49-F238E27FC236}">
                <a16:creationId xmlns:a16="http://schemas.microsoft.com/office/drawing/2014/main" xmlns="" id="{23CACED6-979F-4C91-9726-F028B74F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97" y="1368027"/>
            <a:ext cx="6603206" cy="282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682E5-BF2B-4AAD-B41C-9661E6A0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529" y="173587"/>
            <a:ext cx="4457471" cy="801701"/>
          </a:xfrm>
        </p:spPr>
        <p:txBody>
          <a:bodyPr>
            <a:normAutofit fontScale="90000"/>
          </a:bodyPr>
          <a:lstStyle/>
          <a:p>
            <a:r>
              <a:rPr lang="en-US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Langkah</a:t>
            </a:r>
            <a:r>
              <a:rPr lang="en-US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Kerja</a:t>
            </a:r>
            <a:r>
              <a:rPr lang="en-US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Isolasi</a:t>
            </a:r>
            <a:r>
              <a:rPr lang="en-US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Mikrobioma</a:t>
            </a:r>
            <a:r>
              <a:rPr lang="en-US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Sehat</a:t>
            </a:r>
            <a:endParaRPr lang="id-ID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3201133A-D1A5-4840-ACDB-D931181361FE}"/>
              </a:ext>
            </a:extLst>
          </p:cNvPr>
          <p:cNvSpPr/>
          <p:nvPr/>
        </p:nvSpPr>
        <p:spPr>
          <a:xfrm>
            <a:off x="639846" y="4956050"/>
            <a:ext cx="4848384" cy="1391656"/>
          </a:xfrm>
          <a:prstGeom prst="rightArrow">
            <a:avLst/>
          </a:prstGeom>
          <a:solidFill>
            <a:srgbClr val="4A8B9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1. </a:t>
            </a:r>
            <a:r>
              <a:rPr lang="en-US" b="1" dirty="0" err="1"/>
              <a:t>Mencari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i="1" dirty="0"/>
              <a:t>screening volunteer</a:t>
            </a:r>
            <a:r>
              <a:rPr lang="en-US" b="1" dirty="0"/>
              <a:t> </a:t>
            </a:r>
            <a:r>
              <a:rPr lang="en-US" b="1" dirty="0" err="1"/>
              <a:t>bermikrobioma</a:t>
            </a:r>
            <a:r>
              <a:rPr lang="en-US" b="1" dirty="0"/>
              <a:t> </a:t>
            </a:r>
            <a:r>
              <a:rPr lang="en-US" b="1" dirty="0" err="1"/>
              <a:t>sehat</a:t>
            </a:r>
            <a:endParaRPr lang="id-ID" b="1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B7838F5D-6C95-4BD3-BD40-A4EBA1D01430}"/>
              </a:ext>
            </a:extLst>
          </p:cNvPr>
          <p:cNvSpPr/>
          <p:nvPr/>
        </p:nvSpPr>
        <p:spPr>
          <a:xfrm>
            <a:off x="1371136" y="3887115"/>
            <a:ext cx="5033324" cy="1391656"/>
          </a:xfrm>
          <a:prstGeom prst="rightArrow">
            <a:avLst/>
          </a:prstGeom>
          <a:solidFill>
            <a:srgbClr val="4A8B9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2. </a:t>
            </a:r>
            <a:r>
              <a:rPr lang="en-US" b="1" dirty="0" err="1"/>
              <a:t>Identifikasi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Isolasi</a:t>
            </a:r>
            <a:r>
              <a:rPr lang="en-US" b="1" dirty="0"/>
              <a:t> </a:t>
            </a:r>
            <a:r>
              <a:rPr lang="en-US" b="1" dirty="0" err="1"/>
              <a:t>Mikroba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mikrobioma</a:t>
            </a:r>
            <a:r>
              <a:rPr lang="en-US" b="1" dirty="0"/>
              <a:t> </a:t>
            </a:r>
            <a:r>
              <a:rPr lang="en-US" b="1" i="1" dirty="0"/>
              <a:t>volunteer</a:t>
            </a:r>
            <a:endParaRPr lang="id-ID" b="1" i="1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6F3CC5C0-4417-4E9D-9650-FA668FD0D2A9}"/>
              </a:ext>
            </a:extLst>
          </p:cNvPr>
          <p:cNvSpPr/>
          <p:nvPr/>
        </p:nvSpPr>
        <p:spPr>
          <a:xfrm>
            <a:off x="2287366" y="2818180"/>
            <a:ext cx="5033324" cy="1391656"/>
          </a:xfrm>
          <a:prstGeom prst="rightArrow">
            <a:avLst/>
          </a:prstGeom>
          <a:solidFill>
            <a:srgbClr val="4A8B9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3. </a:t>
            </a:r>
            <a:r>
              <a:rPr lang="en-US" b="1" dirty="0" err="1"/>
              <a:t>Menkultur</a:t>
            </a:r>
            <a:r>
              <a:rPr lang="en-US" b="1" dirty="0"/>
              <a:t> </a:t>
            </a:r>
            <a:r>
              <a:rPr lang="en-US" b="1" dirty="0" err="1"/>
              <a:t>mikroba-mikroba</a:t>
            </a:r>
            <a:r>
              <a:rPr lang="en-US" b="1" dirty="0"/>
              <a:t> </a:t>
            </a:r>
            <a:r>
              <a:rPr lang="en-US" b="1" dirty="0" err="1"/>
              <a:t>benefisial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memprosesnya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dibuat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b="1" dirty="0"/>
              <a:t> pill.</a:t>
            </a:r>
            <a:endParaRPr lang="id-ID" b="1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D8E80734-54DB-48E9-B891-F7F8FFE99FFE}"/>
              </a:ext>
            </a:extLst>
          </p:cNvPr>
          <p:cNvSpPr/>
          <p:nvPr/>
        </p:nvSpPr>
        <p:spPr>
          <a:xfrm>
            <a:off x="3382290" y="1749245"/>
            <a:ext cx="4854630" cy="1391656"/>
          </a:xfrm>
          <a:prstGeom prst="rightArrow">
            <a:avLst/>
          </a:prstGeom>
          <a:solidFill>
            <a:srgbClr val="4A8B9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4.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Uji</a:t>
            </a:r>
            <a:r>
              <a:rPr lang="en-US" b="1" dirty="0"/>
              <a:t> Pre-</a:t>
            </a:r>
            <a:r>
              <a:rPr lang="en-US" b="1" dirty="0" err="1"/>
              <a:t>klinis</a:t>
            </a:r>
            <a:r>
              <a:rPr lang="en-US" b="1" dirty="0"/>
              <a:t> </a:t>
            </a:r>
            <a:r>
              <a:rPr lang="en-US" b="1" dirty="0" err="1"/>
              <a:t>sebelum</a:t>
            </a:r>
            <a:r>
              <a:rPr lang="en-US" b="1" dirty="0"/>
              <a:t> </a:t>
            </a:r>
            <a:r>
              <a:rPr lang="en-US" b="1" dirty="0" err="1"/>
              <a:t>mengajukan</a:t>
            </a:r>
            <a:r>
              <a:rPr lang="en-US" b="1" dirty="0"/>
              <a:t> </a:t>
            </a:r>
            <a:r>
              <a:rPr lang="en-US" b="1" dirty="0" err="1"/>
              <a:t>uji</a:t>
            </a:r>
            <a:r>
              <a:rPr lang="en-US" b="1" dirty="0"/>
              <a:t> </a:t>
            </a:r>
            <a:r>
              <a:rPr lang="en-US" b="1" dirty="0" err="1"/>
              <a:t>uji</a:t>
            </a:r>
            <a:r>
              <a:rPr lang="en-US" b="1" dirty="0"/>
              <a:t> </a:t>
            </a:r>
            <a:r>
              <a:rPr lang="en-US" b="1" dirty="0" err="1"/>
              <a:t>klinik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BPOM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0397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682E5-BF2B-4AAD-B41C-9661E6A0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705" y="0"/>
            <a:ext cx="4419295" cy="1138425"/>
          </a:xfrm>
        </p:spPr>
        <p:txBody>
          <a:bodyPr>
            <a:normAutofit fontScale="90000"/>
          </a:bodyPr>
          <a:lstStyle/>
          <a:p>
            <a:r>
              <a:rPr lang="en-US" b="1" spc="38" dirty="0" err="1">
                <a:ln w="13500">
                  <a:noFill/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Langkah</a:t>
            </a:r>
            <a:r>
              <a:rPr lang="en-US" b="1" spc="38" dirty="0">
                <a:ln w="13500">
                  <a:noFill/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CUKB</a:t>
            </a:r>
            <a:br>
              <a:rPr lang="en-US" b="1" spc="38" dirty="0">
                <a:ln w="13500">
                  <a:noFill/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id-ID" dirty="0">
                <a:solidFill>
                  <a:schemeClr val="bg1"/>
                </a:solidFill>
              </a:rPr>
              <a:t>µ</a:t>
            </a:r>
            <a:r>
              <a:rPr lang="en-US" b="1" spc="38" dirty="0">
                <a:ln w="13500">
                  <a:noFill/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B-</a:t>
            </a:r>
            <a:r>
              <a:rPr lang="en-US" b="1" spc="38" dirty="0" err="1">
                <a:ln w="13500">
                  <a:noFill/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Probio</a:t>
            </a:r>
            <a:r>
              <a:rPr lang="en-US" b="1" spc="38" dirty="0">
                <a:ln w="13500">
                  <a:noFill/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Pill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3201133A-D1A5-4840-ACDB-D931181361FE}"/>
              </a:ext>
            </a:extLst>
          </p:cNvPr>
          <p:cNvSpPr/>
          <p:nvPr/>
        </p:nvSpPr>
        <p:spPr>
          <a:xfrm>
            <a:off x="216571" y="5607280"/>
            <a:ext cx="4660839" cy="1181230"/>
          </a:xfrm>
          <a:prstGeom prst="rightArrow">
            <a:avLst/>
          </a:prstGeom>
          <a:solidFill>
            <a:srgbClr val="4A8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b="1" dirty="0"/>
              <a:t>1. Mengajukan ijin persetujuan uji klinik µB-Probio Pill kepada BPOM</a:t>
            </a:r>
            <a:endParaRPr lang="id-ID" sz="1600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8F8823BD-000E-4910-A2C6-2360BFA34E28}"/>
              </a:ext>
            </a:extLst>
          </p:cNvPr>
          <p:cNvSpPr/>
          <p:nvPr/>
        </p:nvSpPr>
        <p:spPr>
          <a:xfrm>
            <a:off x="907082" y="4571747"/>
            <a:ext cx="4886558" cy="1181230"/>
          </a:xfrm>
          <a:prstGeom prst="rightArrow">
            <a:avLst/>
          </a:prstGeom>
          <a:solidFill>
            <a:srgbClr val="4A8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2. </a:t>
            </a:r>
            <a:r>
              <a:rPr lang="en-US" sz="1600" b="1" dirty="0" err="1"/>
              <a:t>Fase</a:t>
            </a:r>
            <a:r>
              <a:rPr lang="en-US" sz="1600" b="1" dirty="0"/>
              <a:t> 1 </a:t>
            </a:r>
            <a:r>
              <a:rPr lang="en-US" sz="1600" b="1" dirty="0" err="1"/>
              <a:t>Uji</a:t>
            </a:r>
            <a:r>
              <a:rPr lang="en-US" sz="1600" b="1" dirty="0"/>
              <a:t> </a:t>
            </a:r>
            <a:r>
              <a:rPr lang="en-US" sz="1600" b="1" dirty="0" err="1"/>
              <a:t>Klinis</a:t>
            </a:r>
            <a:r>
              <a:rPr lang="en-US" sz="1600" b="1" dirty="0"/>
              <a:t>: </a:t>
            </a:r>
            <a:r>
              <a:rPr lang="en-US" sz="1600" b="1" dirty="0" err="1"/>
              <a:t>Uji</a:t>
            </a:r>
            <a:r>
              <a:rPr lang="en-US" sz="1600" b="1" dirty="0"/>
              <a:t> </a:t>
            </a:r>
            <a:r>
              <a:rPr lang="en-US" sz="1600" b="1" dirty="0" err="1"/>
              <a:t>Dosis</a:t>
            </a:r>
            <a:r>
              <a:rPr lang="en-US" sz="1600" b="1" dirty="0"/>
              <a:t> &amp; </a:t>
            </a:r>
            <a:r>
              <a:rPr lang="en-US" sz="1600" b="1" dirty="0" err="1"/>
              <a:t>Toksisitas</a:t>
            </a:r>
            <a:endParaRPr lang="id-ID" sz="1600" b="1" i="1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F4262EFD-56EB-4BBD-9749-CCA99CB2A662}"/>
              </a:ext>
            </a:extLst>
          </p:cNvPr>
          <p:cNvSpPr/>
          <p:nvPr/>
        </p:nvSpPr>
        <p:spPr>
          <a:xfrm>
            <a:off x="1517900" y="3555254"/>
            <a:ext cx="4886559" cy="1181230"/>
          </a:xfrm>
          <a:prstGeom prst="rightArrow">
            <a:avLst/>
          </a:prstGeom>
          <a:solidFill>
            <a:srgbClr val="4A8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3. </a:t>
            </a:r>
            <a:r>
              <a:rPr lang="en-US" sz="1600" b="1" dirty="0" err="1"/>
              <a:t>Fase</a:t>
            </a:r>
            <a:r>
              <a:rPr lang="en-US" sz="1600" b="1" dirty="0"/>
              <a:t> 2 </a:t>
            </a:r>
            <a:r>
              <a:rPr lang="en-US" sz="1600" b="1" dirty="0" err="1"/>
              <a:t>Uji</a:t>
            </a:r>
            <a:r>
              <a:rPr lang="en-US" sz="1600" b="1" dirty="0"/>
              <a:t> </a:t>
            </a:r>
            <a:r>
              <a:rPr lang="en-US" sz="1600" b="1" dirty="0" err="1"/>
              <a:t>Klinis</a:t>
            </a:r>
            <a:r>
              <a:rPr lang="en-US" sz="1600" b="1" dirty="0"/>
              <a:t>: </a:t>
            </a:r>
            <a:r>
              <a:rPr lang="en-US" sz="1600" b="1" dirty="0" err="1"/>
              <a:t>Uji</a:t>
            </a:r>
            <a:r>
              <a:rPr lang="en-US" sz="1600" b="1" dirty="0"/>
              <a:t> </a:t>
            </a:r>
            <a:r>
              <a:rPr lang="en-US" sz="1600" b="1" dirty="0" err="1"/>
              <a:t>Keefektifan</a:t>
            </a:r>
            <a:r>
              <a:rPr lang="en-US" sz="1600" b="1" dirty="0"/>
              <a:t> </a:t>
            </a:r>
            <a:r>
              <a:rPr lang="id-ID" sz="1600" b="1" dirty="0"/>
              <a:t>µ</a:t>
            </a:r>
            <a:r>
              <a:rPr lang="en-US" sz="1600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B-</a:t>
            </a:r>
            <a:r>
              <a:rPr lang="en-US" sz="1600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Probio</a:t>
            </a:r>
            <a:r>
              <a:rPr lang="en-US" sz="1600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Pill </a:t>
            </a:r>
            <a:r>
              <a:rPr lang="en-US" sz="1600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dalam</a:t>
            </a:r>
            <a:r>
              <a:rPr lang="en-US" sz="1600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1600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pengobatan</a:t>
            </a:r>
            <a:r>
              <a:rPr lang="en-US" sz="1600" b="1" dirty="0"/>
              <a:t> </a:t>
            </a:r>
            <a:endParaRPr lang="id-ID" sz="1600" b="1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C372025F-41F1-4A83-96E5-D3D1F6F52FE9}"/>
              </a:ext>
            </a:extLst>
          </p:cNvPr>
          <p:cNvSpPr/>
          <p:nvPr/>
        </p:nvSpPr>
        <p:spPr>
          <a:xfrm>
            <a:off x="2819231" y="1457791"/>
            <a:ext cx="4886559" cy="1181230"/>
          </a:xfrm>
          <a:prstGeom prst="rightArrow">
            <a:avLst/>
          </a:prstGeom>
          <a:solidFill>
            <a:srgbClr val="4A8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5. Review </a:t>
            </a:r>
            <a:r>
              <a:rPr lang="en-US" sz="1600" b="1" dirty="0" err="1"/>
              <a:t>hasil</a:t>
            </a:r>
            <a:r>
              <a:rPr lang="en-US" sz="1600" b="1" dirty="0"/>
              <a:t> </a:t>
            </a:r>
            <a:r>
              <a:rPr lang="en-US" sz="1600" b="1" dirty="0" err="1"/>
              <a:t>Uji</a:t>
            </a:r>
            <a:r>
              <a:rPr lang="en-US" sz="1600" b="1" dirty="0"/>
              <a:t> </a:t>
            </a:r>
            <a:r>
              <a:rPr lang="en-US" sz="1600" b="1" dirty="0" err="1"/>
              <a:t>Klinis</a:t>
            </a:r>
            <a:r>
              <a:rPr lang="en-US" sz="1600" b="1" dirty="0"/>
              <a:t> </a:t>
            </a:r>
            <a:r>
              <a:rPr lang="en-US" sz="1600" b="1" dirty="0" err="1"/>
              <a:t>oleh</a:t>
            </a:r>
            <a:r>
              <a:rPr lang="en-US" sz="1600" b="1" dirty="0"/>
              <a:t> BPOM &amp; </a:t>
            </a:r>
            <a:r>
              <a:rPr lang="en-US" sz="1600" b="1" dirty="0" err="1"/>
              <a:t>Pemasaran</a:t>
            </a:r>
            <a:r>
              <a:rPr lang="en-US" sz="1600" b="1" dirty="0"/>
              <a:t> </a:t>
            </a:r>
            <a:r>
              <a:rPr lang="en-US" sz="1600" b="1" dirty="0" err="1"/>
              <a:t>Produk</a:t>
            </a:r>
            <a:endParaRPr lang="id-ID" sz="1600" b="1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8A7E9E3B-E09E-4B3B-B55B-94F74937786D}"/>
              </a:ext>
            </a:extLst>
          </p:cNvPr>
          <p:cNvSpPr/>
          <p:nvPr/>
        </p:nvSpPr>
        <p:spPr>
          <a:xfrm>
            <a:off x="1976015" y="2507306"/>
            <a:ext cx="5099431" cy="1181230"/>
          </a:xfrm>
          <a:prstGeom prst="rightArrow">
            <a:avLst/>
          </a:prstGeom>
          <a:solidFill>
            <a:srgbClr val="4A8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/>
              <a:t>4.Fase 3 </a:t>
            </a:r>
            <a:r>
              <a:rPr lang="en-US" sz="1500" b="1" dirty="0" err="1"/>
              <a:t>Uji</a:t>
            </a:r>
            <a:r>
              <a:rPr lang="en-US" sz="1500" b="1" dirty="0"/>
              <a:t> </a:t>
            </a:r>
            <a:r>
              <a:rPr lang="en-US" sz="1500" b="1" dirty="0" err="1"/>
              <a:t>Klinis</a:t>
            </a:r>
            <a:r>
              <a:rPr lang="en-US" sz="1500" b="1" dirty="0"/>
              <a:t>: </a:t>
            </a:r>
            <a:r>
              <a:rPr lang="en-US" sz="1500" b="1" dirty="0" err="1"/>
              <a:t>Uji</a:t>
            </a:r>
            <a:r>
              <a:rPr lang="id-ID" sz="1500" b="1" dirty="0"/>
              <a:t> kemampuan mengobati, keefektifan kemampuan tersebut, dan keamanan pemakaian</a:t>
            </a:r>
          </a:p>
        </p:txBody>
      </p:sp>
    </p:spTree>
    <p:extLst>
      <p:ext uri="{BB962C8B-B14F-4D97-AF65-F5344CB8AC3E}">
        <p14:creationId xmlns:p14="http://schemas.microsoft.com/office/powerpoint/2010/main" val="6496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682E5-BF2B-4AAD-B41C-9661E6A0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482" y="0"/>
            <a:ext cx="4383518" cy="1138425"/>
          </a:xfrm>
        </p:spPr>
        <p:txBody>
          <a:bodyPr>
            <a:normAutofit/>
          </a:bodyPr>
          <a:lstStyle/>
          <a:p>
            <a:r>
              <a:rPr lang="en-US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Potensi</a:t>
            </a:r>
            <a:r>
              <a:rPr lang="en-US" b="1" spc="38" dirty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38" dirty="0" err="1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Penggunaan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6785D-17FC-45AA-BE5E-DD587E261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mengobati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yang </a:t>
            </a:r>
            <a:r>
              <a:rPr lang="en-US" dirty="0" err="1"/>
              <a:t>obesitas</a:t>
            </a:r>
            <a:r>
              <a:rPr lang="en-US" dirty="0"/>
              <a:t>.</a:t>
            </a:r>
          </a:p>
          <a:p>
            <a:r>
              <a:rPr lang="en-US" dirty="0" err="1"/>
              <a:t>Mengobati</a:t>
            </a:r>
            <a:r>
              <a:rPr lang="en-US" dirty="0"/>
              <a:t> </a:t>
            </a:r>
            <a:r>
              <a:rPr lang="en-US" dirty="0" err="1"/>
              <a:t>penyakit-penyakit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patogen</a:t>
            </a:r>
            <a:r>
              <a:rPr lang="en-US" dirty="0"/>
              <a:t> </a:t>
            </a:r>
            <a:r>
              <a:rPr lang="en-US" dirty="0" err="1"/>
              <a:t>enterik</a:t>
            </a:r>
            <a:r>
              <a:rPr lang="en-US" dirty="0"/>
              <a:t>. </a:t>
            </a:r>
          </a:p>
          <a:p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melawan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neurologis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autism (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)</a:t>
            </a:r>
          </a:p>
          <a:p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militer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698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Dalam Presentasi Ini Akan Dibahas….</vt:lpstr>
      <vt:lpstr>Mikrobioma?</vt:lpstr>
      <vt:lpstr>PowerPoint Presentation</vt:lpstr>
      <vt:lpstr>µB-Probio Pill</vt:lpstr>
      <vt:lpstr>Mengapa Harus Berdiversitas Tinggi?</vt:lpstr>
      <vt:lpstr>Langkah Kerja Isolasi Mikrobioma Sehat</vt:lpstr>
      <vt:lpstr>Langkah CUKB µB-Probio Pill</vt:lpstr>
      <vt:lpstr>Potensi Penggunaan</vt:lpstr>
      <vt:lpstr>Tantangan &amp; Resiko</vt:lpstr>
      <vt:lpstr>Ada Pertanyaan?</vt:lpstr>
      <vt:lpstr>Kesimpulan</vt:lpstr>
      <vt:lpstr>Terima Kasih Atas Perhatian Anda!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2014-01-19T03:06:45Z</dcterms:created>
  <dcterms:modified xsi:type="dcterms:W3CDTF">2018-07-18T03:45:44Z</dcterms:modified>
</cp:coreProperties>
</file>