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7" r:id="rId5"/>
    <p:sldId id="276" r:id="rId6"/>
    <p:sldId id="258" r:id="rId7"/>
    <p:sldId id="259" r:id="rId8"/>
    <p:sldId id="278" r:id="rId9"/>
    <p:sldId id="260" r:id="rId10"/>
    <p:sldId id="261" r:id="rId11"/>
    <p:sldId id="262" r:id="rId12"/>
    <p:sldId id="282" r:id="rId13"/>
    <p:sldId id="283" r:id="rId14"/>
    <p:sldId id="284" r:id="rId15"/>
    <p:sldId id="268" r:id="rId16"/>
    <p:sldId id="269" r:id="rId17"/>
    <p:sldId id="279" r:id="rId18"/>
    <p:sldId id="280" r:id="rId19"/>
    <p:sldId id="285" r:id="rId20"/>
    <p:sldId id="281" r:id="rId2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374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7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50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54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97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319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42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124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429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400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38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BCF2-DB91-4590-A279-42264A348041}" type="datetimeFigureOut">
              <a:rPr lang="id-ID" smtClean="0"/>
              <a:t>15/04/2018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581A-512C-40A4-A599-64226DA2C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974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bbymet0412.files.wordpress.com/2014/09/endoschopy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s://debbymet0412.files.wordpress.com/2014/09/ekg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9694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Teknik Diagnostik Penyakit dalam Bioteknologi Kedokteran 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Titta Novianti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00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Diagnostik Dengan Bioteknologi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Reaksi cepat</a:t>
            </a:r>
          </a:p>
          <a:p>
            <a:r>
              <a:rPr lang="id-ID" dirty="0" smtClean="0"/>
              <a:t>Tepat sasaran </a:t>
            </a:r>
          </a:p>
          <a:p>
            <a:r>
              <a:rPr lang="id-ID" dirty="0" smtClean="0"/>
              <a:t>Tidak memerlukan diagnosis lainnya</a:t>
            </a:r>
          </a:p>
          <a:p>
            <a:r>
              <a:rPr lang="id-ID" dirty="0" smtClean="0"/>
              <a:t>Biaya relatif murah </a:t>
            </a:r>
          </a:p>
          <a:p>
            <a:r>
              <a:rPr lang="id-ID" dirty="0" smtClean="0"/>
              <a:t>Mengurangi resiko kerusakan tubuh pada pasien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97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penyakit dengan diagnostik teknik Bioteknologi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HIV/AIDS</a:t>
            </a:r>
          </a:p>
          <a:p>
            <a:r>
              <a:rPr lang="id-ID" dirty="0" smtClean="0"/>
              <a:t>Kanker</a:t>
            </a:r>
          </a:p>
          <a:p>
            <a:r>
              <a:rPr lang="id-ID" dirty="0" smtClean="0"/>
              <a:t>Leukemia</a:t>
            </a:r>
          </a:p>
          <a:p>
            <a:r>
              <a:rPr lang="id-ID" dirty="0" smtClean="0"/>
              <a:t>Mutasi Gen</a:t>
            </a:r>
          </a:p>
          <a:p>
            <a:r>
              <a:rPr lang="id-ID" dirty="0" smtClean="0"/>
              <a:t>Thalassemia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30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Diagnostik Kedokteran di bidang Bioteknologi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1553029" y="2149872"/>
            <a:ext cx="2583542" cy="1059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Nanoteknologi</a:t>
            </a:r>
          </a:p>
          <a:p>
            <a:pPr algn="ctr"/>
            <a:endParaRPr lang="id-ID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7206342" y="1888728"/>
            <a:ext cx="2583542" cy="1320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Kedokteran nuklir/sinar X</a:t>
            </a:r>
          </a:p>
          <a:p>
            <a:pPr algn="ctr"/>
            <a:endParaRPr lang="id-ID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962071" y="4001294"/>
            <a:ext cx="2583542" cy="1059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Digital Health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3888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Nanoteknologi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97800" cy="4351338"/>
          </a:xfrm>
        </p:spPr>
        <p:txBody>
          <a:bodyPr>
            <a:normAutofit/>
          </a:bodyPr>
          <a:lstStyle/>
          <a:p>
            <a:r>
              <a:rPr lang="id-ID" dirty="0"/>
              <a:t>Nanoteknologi-on-a-chip </a:t>
            </a:r>
            <a:endParaRPr lang="id-ID" dirty="0" smtClean="0"/>
          </a:p>
          <a:p>
            <a:r>
              <a:rPr lang="id-ID" dirty="0" smtClean="0"/>
              <a:t>partikel </a:t>
            </a:r>
            <a:r>
              <a:rPr lang="id-ID" dirty="0"/>
              <a:t>nano </a:t>
            </a:r>
            <a:r>
              <a:rPr lang="id-ID" dirty="0" smtClean="0"/>
              <a:t>sebagai </a:t>
            </a:r>
            <a:r>
              <a:rPr lang="id-ID" dirty="0"/>
              <a:t>tag atau label. </a:t>
            </a:r>
          </a:p>
          <a:p>
            <a:r>
              <a:rPr lang="id-ID" dirty="0" smtClean="0"/>
              <a:t>Nanopartikel </a:t>
            </a:r>
            <a:r>
              <a:rPr lang="id-ID" dirty="0"/>
              <a:t>magnetik, terikat dengan antibodi yang sesuai, </a:t>
            </a:r>
            <a:r>
              <a:rPr lang="id-ID" dirty="0" smtClean="0"/>
              <a:t>label </a:t>
            </a:r>
            <a:r>
              <a:rPr lang="id-ID" dirty="0"/>
              <a:t>molekul </a:t>
            </a:r>
            <a:r>
              <a:rPr lang="id-ID" dirty="0" smtClean="0"/>
              <a:t>sebagai label pesifik</a:t>
            </a:r>
            <a:r>
              <a:rPr lang="id-ID" dirty="0"/>
              <a:t>, struktur atau mikroorganisme. </a:t>
            </a:r>
            <a:endParaRPr lang="id-ID" dirty="0" smtClean="0"/>
          </a:p>
          <a:p>
            <a:r>
              <a:rPr lang="id-ID" dirty="0" smtClean="0"/>
              <a:t>Emas </a:t>
            </a:r>
            <a:r>
              <a:rPr lang="id-ID" dirty="0"/>
              <a:t>nanopartikel </a:t>
            </a:r>
            <a:r>
              <a:rPr lang="id-ID" dirty="0" smtClean="0"/>
              <a:t>berikatan dengan </a:t>
            </a:r>
            <a:r>
              <a:rPr lang="id-ID" dirty="0"/>
              <a:t>segmen pendek DNA dapat </a:t>
            </a:r>
            <a:r>
              <a:rPr lang="id-ID" dirty="0" smtClean="0"/>
              <a:t>mendeteksi </a:t>
            </a:r>
            <a:r>
              <a:rPr lang="id-ID" dirty="0"/>
              <a:t>urutan </a:t>
            </a:r>
            <a:r>
              <a:rPr lang="id-ID" dirty="0" smtClean="0"/>
              <a:t>genetik .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0" y="1170005"/>
            <a:ext cx="3860800" cy="377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Digital in Medicine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9400"/>
            <a:ext cx="7607300" cy="4351338"/>
          </a:xfrm>
        </p:spPr>
        <p:txBody>
          <a:bodyPr/>
          <a:lstStyle/>
          <a:p>
            <a:r>
              <a:rPr lang="en-US" dirty="0"/>
              <a:t>One small drop of blood is dropped into a small receptacle, where </a:t>
            </a:r>
            <a:r>
              <a:rPr lang="en-US" dirty="0" err="1"/>
              <a:t>nanostrips</a:t>
            </a:r>
            <a:r>
              <a:rPr lang="en-US" dirty="0"/>
              <a:t> and reagents react to the blood's </a:t>
            </a:r>
            <a:r>
              <a:rPr lang="en-US" dirty="0" smtClean="0"/>
              <a:t>contents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/>
              <a:t>The whole cocktail then goes through a spiral micro-mixer and is streamed past lasers that use variations in light intensity and scattering to come up with a diagnosis, from flu to a more serious illness such as pneumonia—or even Ebola—within a few </a:t>
            </a:r>
            <a:r>
              <a:rPr lang="en-US" dirty="0" smtClean="0"/>
              <a:t>minutes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89" y="1331120"/>
            <a:ext cx="4199911" cy="239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Kedokteran nuklir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cabang </a:t>
            </a:r>
            <a:r>
              <a:rPr lang="id-ID" dirty="0"/>
              <a:t>ilmu kedokteran yang memanfaatkan </a:t>
            </a:r>
            <a:r>
              <a:rPr lang="id-ID" dirty="0" smtClean="0"/>
              <a:t>radioaktif dan sinar X untuk </a:t>
            </a:r>
            <a:r>
              <a:rPr lang="id-ID" dirty="0"/>
              <a:t>menegakkan diagnosis dan mengobati penderita serta mempelajari penyakit </a:t>
            </a:r>
            <a:r>
              <a:rPr lang="id-ID" dirty="0" smtClean="0"/>
              <a:t>manula</a:t>
            </a:r>
          </a:p>
          <a:p>
            <a:r>
              <a:rPr lang="id-ID" dirty="0" smtClean="0"/>
              <a:t>Kedokteran </a:t>
            </a:r>
            <a:r>
              <a:rPr lang="id-ID" dirty="0"/>
              <a:t>nuklir menggunakan sumber radiasi terbuka berasal dari disintegrasi inti radionuklida buatan untuk mempelajari perubahan fisiologi, anatomi, dan </a:t>
            </a:r>
            <a:r>
              <a:rPr lang="id-ID" dirty="0" smtClean="0"/>
              <a:t>biokimia tubuh</a:t>
            </a:r>
          </a:p>
          <a:p>
            <a:r>
              <a:rPr lang="id-ID" dirty="0" smtClean="0"/>
              <a:t>pemeriksaan diagnostik yang sangat sensitif namun kurang spesifik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15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Kedokteran nuklir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1003300" y="1828006"/>
            <a:ext cx="5575300" cy="361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id-ID" sz="2400" dirty="0" smtClean="0">
                <a:solidFill>
                  <a:srgbClr val="000000"/>
                </a:solidFill>
                <a:latin typeface="&amp;quot"/>
              </a:rPr>
              <a:t>bahan </a:t>
            </a:r>
            <a:r>
              <a:rPr lang="id-ID" altLang="id-ID" sz="2400" dirty="0">
                <a:solidFill>
                  <a:srgbClr val="000000"/>
                </a:solidFill>
                <a:latin typeface="&amp;quot"/>
              </a:rPr>
              <a:t>bahan </a:t>
            </a:r>
            <a:r>
              <a:rPr lang="id-ID" altLang="id-ID" sz="2400" dirty="0" smtClean="0">
                <a:solidFill>
                  <a:srgbClr val="000000"/>
                </a:solidFill>
                <a:latin typeface="&amp;quot"/>
              </a:rPr>
              <a:t>ditandai </a:t>
            </a:r>
            <a:r>
              <a:rPr lang="id-ID" altLang="id-ID" sz="2400" dirty="0">
                <a:solidFill>
                  <a:srgbClr val="000000"/>
                </a:solidFill>
                <a:latin typeface="&amp;quot"/>
              </a:rPr>
              <a:t>dengan perunut </a:t>
            </a:r>
            <a:r>
              <a:rPr lang="id-ID" altLang="id-ID" sz="2400" dirty="0" smtClean="0">
                <a:solidFill>
                  <a:srgbClr val="000000"/>
                </a:solidFill>
                <a:latin typeface="&amp;quot"/>
              </a:rPr>
              <a:t>radioaktif </a:t>
            </a:r>
            <a:r>
              <a:rPr lang="id-ID" altLang="id-ID" sz="2400" dirty="0">
                <a:solidFill>
                  <a:srgbClr val="000000"/>
                </a:solidFill>
                <a:latin typeface="&amp;quot"/>
              </a:rPr>
              <a:t>dimasukkan ke dalam tubuh melalui inhalasi, intravena, </a:t>
            </a:r>
            <a:r>
              <a:rPr lang="id-ID" altLang="id-ID" sz="2400" dirty="0" smtClean="0">
                <a:solidFill>
                  <a:srgbClr val="000000"/>
                </a:solidFill>
                <a:latin typeface="&amp;quot"/>
              </a:rPr>
              <a:t>mulut</a:t>
            </a: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id-ID" sz="2400" dirty="0" smtClean="0">
                <a:solidFill>
                  <a:srgbClr val="000000"/>
                </a:solidFill>
                <a:latin typeface="&amp;quot"/>
              </a:rPr>
              <a:t>Setelah </a:t>
            </a:r>
            <a:r>
              <a:rPr lang="id-ID" altLang="id-ID" sz="2400" dirty="0">
                <a:solidFill>
                  <a:srgbClr val="000000"/>
                </a:solidFill>
                <a:latin typeface="&amp;quot"/>
              </a:rPr>
              <a:t>berada di dalam tubuh, </a:t>
            </a:r>
            <a:r>
              <a:rPr lang="id-ID" altLang="id-ID" sz="2400" dirty="0" smtClean="0">
                <a:solidFill>
                  <a:srgbClr val="000000"/>
                </a:solidFill>
                <a:latin typeface="&amp;quot"/>
              </a:rPr>
              <a:t>dideteksi dengan menggunakan </a:t>
            </a:r>
            <a:r>
              <a:rPr lang="id-ID" altLang="id-ID" sz="2400" dirty="0">
                <a:solidFill>
                  <a:srgbClr val="000000"/>
                </a:solidFill>
                <a:latin typeface="&amp;quot"/>
              </a:rPr>
              <a:t>detektor pemancar gamma yang ditempatkan</a:t>
            </a:r>
            <a:endParaRPr kumimoji="0" lang="id-ID" alt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id-ID" sz="2400" dirty="0">
                <a:solidFill>
                  <a:srgbClr val="000000"/>
                </a:solidFill>
                <a:latin typeface="&amp;quot"/>
              </a:rPr>
              <a:t>di luar tubuh.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1363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Sinar 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69000" cy="4351338"/>
          </a:xfrm>
        </p:spPr>
        <p:txBody>
          <a:bodyPr/>
          <a:lstStyle/>
          <a:p>
            <a:r>
              <a:rPr lang="id-ID" dirty="0" smtClean="0"/>
              <a:t>MRI </a:t>
            </a:r>
            <a:r>
              <a:rPr lang="id-ID" dirty="0"/>
              <a:t>(Magnetic Resonance Imaging) digunakan untuk mendiagnosa bagian struktur tubuh manusia dengan gelombang electromagnetic, yang tidak memberi efek radiasi seperti sinar </a:t>
            </a:r>
            <a:r>
              <a:rPr lang="id-ID" dirty="0" smtClean="0"/>
              <a:t>X, untuk </a:t>
            </a:r>
            <a:r>
              <a:rPr lang="id-ID" dirty="0"/>
              <a:t>pemeriksaan saraf, jaringan otot, jantung dan pembuluh darah dan tumor.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030" y="1825625"/>
            <a:ext cx="3657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7962900" cy="5211763"/>
          </a:xfrm>
        </p:spPr>
        <p:txBody>
          <a:bodyPr>
            <a:normAutofit/>
          </a:bodyPr>
          <a:lstStyle/>
          <a:p>
            <a:pPr fontAlgn="base"/>
            <a:r>
              <a:rPr lang="id-ID" dirty="0"/>
              <a:t>Lightspeed MSCT (MultiSlice Computer Tomography) scanner adalah alat diagnosa </a:t>
            </a:r>
            <a:r>
              <a:rPr lang="id-ID" dirty="0" smtClean="0"/>
              <a:t>dengan sinar </a:t>
            </a:r>
            <a:r>
              <a:rPr lang="id-ID" dirty="0"/>
              <a:t>X </a:t>
            </a:r>
            <a:r>
              <a:rPr lang="id-ID" dirty="0" smtClean="0"/>
              <a:t>gambar </a:t>
            </a:r>
            <a:r>
              <a:rPr lang="id-ID" dirty="0"/>
              <a:t>3 dimensi organ </a:t>
            </a:r>
            <a:r>
              <a:rPr lang="id-ID" dirty="0" smtClean="0"/>
              <a:t>tubuh </a:t>
            </a:r>
            <a:r>
              <a:rPr lang="id-ID" dirty="0"/>
              <a:t>mengurangi dosis sinar X pada pasien sampai dengan 30%</a:t>
            </a:r>
          </a:p>
          <a:p>
            <a:pPr fontAlgn="base"/>
            <a:r>
              <a:rPr lang="id-ID" dirty="0" smtClean="0"/>
              <a:t>Angiograph</a:t>
            </a:r>
            <a:r>
              <a:rPr lang="id-ID" dirty="0"/>
              <a:t>, alat Angiografi </a:t>
            </a:r>
            <a:r>
              <a:rPr lang="id-ID" dirty="0" smtClean="0"/>
              <a:t>untuk </a:t>
            </a:r>
            <a:r>
              <a:rPr lang="id-ID" dirty="0"/>
              <a:t>melihat bagian dalam pembuluh darah yang tersumbat </a:t>
            </a:r>
            <a:endParaRPr lang="id-ID" dirty="0" smtClean="0"/>
          </a:p>
          <a:p>
            <a:pPr marL="0" indent="0" fontAlgn="base">
              <a:buNone/>
            </a:pPr>
            <a:endParaRPr lang="id-ID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300" y="59769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6794500" cy="5224463"/>
          </a:xfrm>
        </p:spPr>
        <p:txBody>
          <a:bodyPr/>
          <a:lstStyle/>
          <a:p>
            <a:pPr fontAlgn="base"/>
            <a:r>
              <a:rPr lang="id-ID" dirty="0" smtClean="0"/>
              <a:t>Mammografi, Alat Mammografi digunakan untuk mendiagnosa kanker payudara pada wanita</a:t>
            </a:r>
          </a:p>
          <a:p>
            <a:pPr fontAlgn="base"/>
            <a:r>
              <a:rPr lang="id-ID" dirty="0" smtClean="0"/>
              <a:t>Roentgen Panoramik</a:t>
            </a:r>
          </a:p>
          <a:p>
            <a:pPr fontAlgn="base"/>
            <a:r>
              <a:rPr lang="id-ID" dirty="0" smtClean="0"/>
              <a:t>UltraSonoGraphy (USG): Rumah sakit menyediakan USG 2-D, 3-D and 4-D. USG digunakan untuk memeriksa organ bagian dalam dengan gelombang suara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635" y="1925637"/>
            <a:ext cx="2981325" cy="1533525"/>
          </a:xfrm>
          <a:prstGeom prst="rect">
            <a:avLst/>
          </a:prstGeom>
        </p:spPr>
      </p:pic>
      <p:sp>
        <p:nvSpPr>
          <p:cNvPr id="5" name="AutoShape 2" descr="Image result for USG 4 D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AutoShape 4" descr="Image result for USG 4 D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1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Diagnostik  </a:t>
            </a:r>
            <a:r>
              <a:rPr lang="id-ID" i="1" dirty="0"/>
              <a:t>/di·ag·nos·tik/</a:t>
            </a:r>
            <a:r>
              <a:rPr lang="id-ID" dirty="0"/>
              <a:t> </a:t>
            </a:r>
            <a:r>
              <a:rPr lang="id-ID" i="1" dirty="0"/>
              <a:t>n</a:t>
            </a:r>
            <a:r>
              <a:rPr lang="id-ID" dirty="0"/>
              <a:t> ilmu untuk menentukan jenis penyakit berdasarkan gejala yang </a:t>
            </a:r>
            <a:r>
              <a:rPr lang="id-ID" dirty="0" smtClean="0"/>
              <a:t>ada</a:t>
            </a:r>
          </a:p>
          <a:p>
            <a:pPr fontAlgn="base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diagnosti</a:t>
            </a:r>
            <a:r>
              <a:rPr lang="id-ID" dirty="0" smtClean="0"/>
              <a:t>k 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id-ID" dirty="0" smtClean="0"/>
              <a:t>penyakit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gejalanya</a:t>
            </a:r>
            <a:r>
              <a:rPr lang="en-US" dirty="0" smtClean="0"/>
              <a:t>.</a:t>
            </a:r>
            <a:endParaRPr lang="id-ID" dirty="0" smtClean="0"/>
          </a:p>
          <a:p>
            <a:pPr fontAlgn="base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id-ID" dirty="0" smtClean="0"/>
              <a:t>: </a:t>
            </a:r>
            <a:r>
              <a:rPr lang="en-US" dirty="0" smtClean="0"/>
              <a:t>proses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id-ID" dirty="0" smtClean="0"/>
              <a:t>meliputi </a:t>
            </a:r>
            <a:r>
              <a:rPr lang="en-US" dirty="0" err="1" smtClean="0"/>
              <a:t>mengamati,menganalisis,mengidentifikasi,mengelola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menyimpulkannya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3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0436" y="2437517"/>
            <a:ext cx="3454472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3500" b="0" i="0" u="none" strike="noStrike" cap="none" normalizeH="0" baseline="0" dirty="0" smtClean="0">
                <a:ln>
                  <a:noFill/>
                </a:ln>
                <a:solidFill>
                  <a:srgbClr val="B1293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id-ID" altLang="id-ID" sz="900" b="0" i="0" u="none" strike="noStrike" cap="none" normalizeH="0" baseline="0" dirty="0" smtClean="0">
                <a:ln>
                  <a:noFill/>
                </a:ln>
                <a:solidFill>
                  <a:srgbClr val="B12930"/>
                </a:solidFill>
                <a:effectLst/>
                <a:latin typeface="Verdana" panose="020B0604030504040204" pitchFamily="34" charset="0"/>
              </a:rPr>
              <a:t>                                                                       </a:t>
            </a:r>
            <a:endParaRPr kumimoji="0" lang="id-ID" alt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9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Verdana" panose="020B0604030504040204" pitchFamily="34" charset="0"/>
              </a:rPr>
              <a:t>•</a:t>
            </a:r>
            <a:endParaRPr kumimoji="0" lang="id-ID" alt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900" b="0" i="0" u="none" strike="noStrike" cap="none" normalizeH="0" baseline="0" dirty="0" smtClean="0">
                <a:ln>
                  <a:noFill/>
                </a:ln>
                <a:solidFill>
                  <a:srgbClr val="B12930"/>
                </a:solidFill>
                <a:effectLst/>
                <a:latin typeface="Verdana" panose="020B0604030504040204" pitchFamily="34" charset="0"/>
                <a:hlinkClick r:id="rId3"/>
              </a:rPr>
              <a:t>  </a:t>
            </a:r>
            <a:r>
              <a:rPr kumimoji="0" lang="id-ID" altLang="id-ID" sz="11700" b="0" i="0" u="none" strike="noStrike" cap="none" normalizeH="0" baseline="0" dirty="0" smtClean="0">
                <a:ln>
                  <a:noFill/>
                </a:ln>
                <a:solidFill>
                  <a:srgbClr val="B1293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id-ID" altLang="id-ID" sz="900" b="0" i="0" u="none" strike="noStrike" cap="none" normalizeH="0" baseline="0" dirty="0" smtClean="0">
                <a:ln>
                  <a:noFill/>
                </a:ln>
                <a:solidFill>
                  <a:srgbClr val="B12930"/>
                </a:solidFill>
                <a:effectLst/>
                <a:latin typeface="Verdana" panose="020B0604030504040204" pitchFamily="34" charset="0"/>
              </a:rPr>
              <a:t>                                                                       </a:t>
            </a:r>
            <a:endParaRPr kumimoji="0" lang="id-ID" alt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194" name="Picture 2" descr="EK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0601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ndoschopy">
            <a:hlinkClick r:id="rId3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72" y="3432412"/>
            <a:ext cx="28575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970" y="1187355"/>
            <a:ext cx="7724064" cy="5390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d-ID" altLang="id-ID" dirty="0">
                <a:solidFill>
                  <a:srgbClr val="111111"/>
                </a:solidFill>
                <a:latin typeface="Verdana" panose="020B0604030504040204" pitchFamily="34" charset="0"/>
              </a:rPr>
              <a:t>ElectroKardioGrafi (EKG) &amp; Treadmill: Pemeriksaan untuk mengetahui fungsi jantung dan mengecek kesehatan </a:t>
            </a:r>
            <a:r>
              <a:rPr lang="id-ID" altLang="id-ID" dirty="0" smtClean="0">
                <a:solidFill>
                  <a:srgbClr val="111111"/>
                </a:solidFill>
                <a:latin typeface="Verdana" panose="020B0604030504040204" pitchFamily="34" charset="0"/>
              </a:rPr>
              <a:t>jantungnya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d-ID" altLang="id-ID" dirty="0" smtClean="0">
                <a:solidFill>
                  <a:srgbClr val="111111"/>
                </a:solidFill>
                <a:latin typeface="Verdana" panose="020B0604030504040204" pitchFamily="34" charset="0"/>
              </a:rPr>
              <a:t>EEG </a:t>
            </a:r>
            <a:r>
              <a:rPr lang="id-ID" altLang="id-ID" dirty="0">
                <a:solidFill>
                  <a:srgbClr val="111111"/>
                </a:solidFill>
                <a:latin typeface="Verdana" panose="020B0604030504040204" pitchFamily="34" charset="0"/>
              </a:rPr>
              <a:t>(ElectroEncephaloGrafi) :Pemeriksaan untuk mengetahui gelombang listrik dalam otak</a:t>
            </a:r>
            <a:endParaRPr kumimoji="0" lang="id-ID" alt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d-ID" altLang="id-ID" dirty="0" smtClean="0">
                <a:solidFill>
                  <a:srgbClr val="111111"/>
                </a:solidFill>
                <a:latin typeface="Verdana" panose="020B0604030504040204" pitchFamily="34" charset="0"/>
              </a:rPr>
              <a:t>EMG </a:t>
            </a:r>
            <a:r>
              <a:rPr lang="id-ID" altLang="id-ID" dirty="0">
                <a:solidFill>
                  <a:srgbClr val="111111"/>
                </a:solidFill>
                <a:latin typeface="Verdana" panose="020B0604030504040204" pitchFamily="34" charset="0"/>
              </a:rPr>
              <a:t>(ElectroMyoGrafi) : Pemeriksaan Aktivitas listrik pada otot disaat istirahat dan bergerak</a:t>
            </a:r>
            <a:endParaRPr kumimoji="0" lang="id-ID" alt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d-ID" altLang="id-ID" dirty="0" smtClean="0">
                <a:solidFill>
                  <a:srgbClr val="111111"/>
                </a:solidFill>
                <a:latin typeface="Verdana" panose="020B0604030504040204" pitchFamily="34" charset="0"/>
              </a:rPr>
              <a:t>Audiometri</a:t>
            </a:r>
            <a:r>
              <a:rPr lang="id-ID" altLang="id-ID" dirty="0">
                <a:solidFill>
                  <a:srgbClr val="111111"/>
                </a:solidFill>
                <a:latin typeface="Verdana" panose="020B0604030504040204" pitchFamily="34" charset="0"/>
              </a:rPr>
              <a:t>: Alat deteksi fungsi pendengaran dengan beberapa level intensitas gelombang suara</a:t>
            </a:r>
            <a:endParaRPr kumimoji="0" lang="id-ID" alt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d-ID" altLang="id-ID" dirty="0" smtClean="0">
                <a:solidFill>
                  <a:srgbClr val="111111"/>
                </a:solidFill>
                <a:latin typeface="Verdana" panose="020B0604030504040204" pitchFamily="34" charset="0"/>
              </a:rPr>
              <a:t>Endoscopy </a:t>
            </a:r>
            <a:r>
              <a:rPr lang="id-ID" altLang="id-ID" dirty="0">
                <a:solidFill>
                  <a:srgbClr val="111111"/>
                </a:solidFill>
                <a:latin typeface="Verdana" panose="020B0604030504040204" pitchFamily="34" charset="0"/>
              </a:rPr>
              <a:t>&amp; Bronchoscopy : Peralatan canggih untuk melihat jalannya udara dan mendiagnosa penyakit paru-paru dalam tubuh menggunakan tabung fleksibel dengan sebuah kamera kecil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20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id-ID" dirty="0" smtClean="0"/>
              <a:t>Pengertian diagnostik menurut para ahli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Thorndike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heagen</a:t>
            </a:r>
            <a:r>
              <a:rPr lang="en-US" dirty="0"/>
              <a:t> (1955 ; 530-532) </a:t>
            </a:r>
            <a:r>
              <a:rPr lang="en-US" dirty="0" smtClean="0"/>
              <a:t>:</a:t>
            </a:r>
            <a:endParaRPr lang="id-ID" dirty="0" smtClean="0"/>
          </a:p>
          <a:p>
            <a:pPr lvl="1" fontAlgn="base"/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di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study yang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gejala-gejala</a:t>
            </a:r>
            <a:endParaRPr lang="id-ID" dirty="0" smtClean="0"/>
          </a:p>
          <a:p>
            <a:pPr marL="0" indent="0" fontAlgn="base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Wilkypedia.com DIAGNOSTIK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id-ID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medis,ilmu</a:t>
            </a:r>
            <a:r>
              <a:rPr lang="en-US" dirty="0" smtClean="0"/>
              <a:t> </a:t>
            </a:r>
            <a:r>
              <a:rPr lang="en-US" dirty="0" err="1" smtClean="0"/>
              <a:t>pengetahuan,teknik,bisnis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id-ID" dirty="0" smtClean="0"/>
              <a:t>. Merupakan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penentuan</a:t>
            </a:r>
            <a:r>
              <a:rPr lang="en-US" dirty="0"/>
              <a:t>)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smtClean="0"/>
              <a:t>data.</a:t>
            </a:r>
            <a:endParaRPr lang="id-ID" dirty="0" smtClean="0"/>
          </a:p>
          <a:p>
            <a:pPr fontAlgn="base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Wiliamsom,Ellis,Freud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Thom, </a:t>
            </a:r>
            <a:r>
              <a:rPr lang="en-US" dirty="0" err="1"/>
              <a:t>Diagnostik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pPr fontAlgn="base"/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14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r>
              <a:rPr lang="id-ID" dirty="0" smtClean="0"/>
              <a:t>Prinsip Kerja Diagnostik Dalam Kedokteran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333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d-ID" dirty="0" smtClean="0"/>
              <a:t>Reaksi enzimatis dalam  tubuh</a:t>
            </a:r>
          </a:p>
          <a:p>
            <a:pPr marL="0" indent="0" algn="ctr">
              <a:buNone/>
            </a:pPr>
            <a:r>
              <a:rPr lang="id-ID" dirty="0" smtClean="0"/>
              <a:t>Reaksi Molekuler dalam tubuh</a:t>
            </a:r>
          </a:p>
          <a:p>
            <a:pPr marL="0" indent="0" algn="ctr">
              <a:buNone/>
            </a:pPr>
            <a:r>
              <a:rPr lang="id-ID" dirty="0" smtClean="0"/>
              <a:t>Rangkaian DNA/RNA dalam sel</a:t>
            </a:r>
          </a:p>
          <a:p>
            <a:pPr marL="0" indent="0" algn="ctr">
              <a:buNone/>
            </a:pPr>
            <a:r>
              <a:rPr lang="id-ID" dirty="0" smtClean="0"/>
              <a:t>Morfologi dan aktivitas sel, jaringan dan organ tubuh</a:t>
            </a:r>
          </a:p>
          <a:p>
            <a:endParaRPr lang="id-ID" dirty="0"/>
          </a:p>
          <a:p>
            <a:pPr marL="0" indent="0" algn="ctr">
              <a:buNone/>
            </a:pPr>
            <a:r>
              <a:rPr lang="id-ID" dirty="0" smtClean="0"/>
              <a:t>Menggunakan alat yang mampu mendeteksi reaksi atau keadaan morfologi tubuh </a:t>
            </a:r>
          </a:p>
          <a:p>
            <a:endParaRPr lang="id-ID" dirty="0"/>
          </a:p>
          <a:p>
            <a:pPr marL="0" indent="0" algn="ctr">
              <a:buNone/>
            </a:pPr>
            <a:r>
              <a:rPr lang="id-ID" dirty="0" smtClean="0"/>
              <a:t>Menganalisis hasil</a:t>
            </a:r>
          </a:p>
          <a:p>
            <a:endParaRPr lang="id-ID" dirty="0"/>
          </a:p>
          <a:p>
            <a:pPr marL="0" indent="0" algn="ctr">
              <a:buNone/>
            </a:pPr>
            <a:r>
              <a:rPr lang="id-ID" dirty="0" smtClean="0"/>
              <a:t>Diagnosis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5949950" y="2920999"/>
            <a:ext cx="2921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5969000" y="4203699"/>
            <a:ext cx="2921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5969000" y="5146672"/>
            <a:ext cx="2921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437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Hal-hal yang harus ditegakkan diagnosisnya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2070100" y="1536700"/>
            <a:ext cx="21082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Penyakit</a:t>
            </a:r>
          </a:p>
          <a:p>
            <a:pPr algn="ctr"/>
            <a:endParaRPr lang="id-ID" sz="2800" dirty="0"/>
          </a:p>
        </p:txBody>
      </p:sp>
      <p:sp>
        <p:nvSpPr>
          <p:cNvPr id="5" name="Oval 4"/>
          <p:cNvSpPr/>
          <p:nvPr/>
        </p:nvSpPr>
        <p:spPr>
          <a:xfrm>
            <a:off x="5232400" y="2214563"/>
            <a:ext cx="21082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Kehamilan</a:t>
            </a:r>
          </a:p>
          <a:p>
            <a:pPr algn="ctr"/>
            <a:endParaRPr lang="id-ID" sz="2400" dirty="0"/>
          </a:p>
        </p:txBody>
      </p:sp>
      <p:sp>
        <p:nvSpPr>
          <p:cNvPr id="6" name="Oval 5"/>
          <p:cNvSpPr/>
          <p:nvPr/>
        </p:nvSpPr>
        <p:spPr>
          <a:xfrm>
            <a:off x="7429500" y="3535363"/>
            <a:ext cx="21082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dirty="0" smtClean="0"/>
          </a:p>
          <a:p>
            <a:pPr algn="ctr"/>
            <a:r>
              <a:rPr lang="id-ID" sz="2800" dirty="0" smtClean="0"/>
              <a:t>Kelainan Genetika</a:t>
            </a:r>
          </a:p>
          <a:p>
            <a:pPr algn="ctr"/>
            <a:endParaRPr lang="id-ID" sz="2800" dirty="0"/>
          </a:p>
        </p:txBody>
      </p:sp>
      <p:sp>
        <p:nvSpPr>
          <p:cNvPr id="7" name="Oval 6"/>
          <p:cNvSpPr/>
          <p:nvPr/>
        </p:nvSpPr>
        <p:spPr>
          <a:xfrm>
            <a:off x="3124200" y="4139406"/>
            <a:ext cx="24892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Infertilitas</a:t>
            </a:r>
          </a:p>
          <a:p>
            <a:pPr algn="ctr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9348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Kegunaan Diagnostik dalam Kedokteran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dapat mendeteksi adanya satu kelainan atau penyakit jauh lebih awal sebelum ditemukannya kelainan pada tingkat anatomi (radiologi).</a:t>
            </a:r>
          </a:p>
          <a:p>
            <a:r>
              <a:rPr lang="id-ID" dirty="0" smtClean="0"/>
              <a:t>Dapat mendeteksi adanya kehamilan secara dini</a:t>
            </a:r>
          </a:p>
          <a:p>
            <a:r>
              <a:rPr lang="id-ID" dirty="0" smtClean="0"/>
              <a:t>Dapat menangani penyakit, kelainan atau kehamilan hasil diagnostik lebih cepat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91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diagnostik kedokteran secara konvensional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Kerja tubuh</a:t>
            </a:r>
          </a:p>
          <a:p>
            <a:r>
              <a:rPr lang="id-ID" dirty="0" smtClean="0"/>
              <a:t>Morfologi Tubuh</a:t>
            </a:r>
          </a:p>
          <a:p>
            <a:r>
              <a:rPr lang="id-ID" dirty="0" smtClean="0"/>
              <a:t>Anatomi Tubuh</a:t>
            </a:r>
          </a:p>
          <a:p>
            <a:r>
              <a:rPr lang="id-ID" dirty="0" smtClean="0"/>
              <a:t>Gejala yang dirasakan </a:t>
            </a:r>
          </a:p>
          <a:p>
            <a:r>
              <a:rPr lang="id-ID" dirty="0" smtClean="0"/>
              <a:t>Cairan tubuh </a:t>
            </a:r>
          </a:p>
          <a:p>
            <a:r>
              <a:rPr lang="id-ID" dirty="0" smtClean="0"/>
              <a:t>Jaringan tubuh</a:t>
            </a:r>
          </a:p>
          <a:p>
            <a:r>
              <a:rPr lang="id-ID" dirty="0" smtClean="0"/>
              <a:t>Psikologi pasien 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59" y="1472015"/>
            <a:ext cx="7532853" cy="50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Diagnostik konvensional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Diagnosis sering tidak tepat</a:t>
            </a:r>
          </a:p>
          <a:p>
            <a:r>
              <a:rPr lang="id-ID" dirty="0" smtClean="0"/>
              <a:t>Lama prosesnya</a:t>
            </a:r>
          </a:p>
          <a:p>
            <a:r>
              <a:rPr lang="id-ID" dirty="0" smtClean="0"/>
              <a:t>Biaya relatif mahal</a:t>
            </a:r>
          </a:p>
          <a:p>
            <a:r>
              <a:rPr lang="id-ID" dirty="0" smtClean="0"/>
              <a:t>Memerlukan berbagai diagnosis lainnya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7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diagnostik kedokteran dengan Bioteknologi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Reaksi molekuler dalam tubuh</a:t>
            </a:r>
          </a:p>
          <a:p>
            <a:r>
              <a:rPr lang="id-ID" dirty="0" smtClean="0"/>
              <a:t>Reaksi seluler dalam tubuh</a:t>
            </a:r>
          </a:p>
          <a:p>
            <a:r>
              <a:rPr lang="id-ID" dirty="0" smtClean="0"/>
              <a:t>Reaksi enzimatis dalam tubuh</a:t>
            </a:r>
          </a:p>
          <a:p>
            <a:r>
              <a:rPr lang="id-ID" dirty="0" smtClean="0"/>
              <a:t>Rangkaian DNA/RNA dalam sel</a:t>
            </a:r>
          </a:p>
          <a:p>
            <a:r>
              <a:rPr lang="id-ID" dirty="0" smtClean="0"/>
              <a:t>Reaksi elektron dalam sel 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94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719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&amp;quot</vt:lpstr>
      <vt:lpstr>Arial</vt:lpstr>
      <vt:lpstr>Calibri</vt:lpstr>
      <vt:lpstr>Calibri Light</vt:lpstr>
      <vt:lpstr>Verdana</vt:lpstr>
      <vt:lpstr>Office Theme</vt:lpstr>
      <vt:lpstr>Teknik Diagnostik Penyakit dalam Bioteknologi Kedokteran </vt:lpstr>
      <vt:lpstr>Pengertian </vt:lpstr>
      <vt:lpstr>Pengertian diagnostik menurut para ahli</vt:lpstr>
      <vt:lpstr>Prinsip Kerja Diagnostik Dalam Kedokteran </vt:lpstr>
      <vt:lpstr>Hal-hal yang harus ditegakkan diagnosisnya </vt:lpstr>
      <vt:lpstr>Kegunaan Diagnostik dalam Kedokteran </vt:lpstr>
      <vt:lpstr>diagnostik kedokteran secara konvensional </vt:lpstr>
      <vt:lpstr>Ciri-ciri Diagnostik konvensional</vt:lpstr>
      <vt:lpstr>diagnostik kedokteran dengan Bioteknologi</vt:lpstr>
      <vt:lpstr>Ciri-Ciri Diagnostik Dengan Bioteknologi</vt:lpstr>
      <vt:lpstr>Beberapa penyakit dengan diagnostik teknik Bioteknologi </vt:lpstr>
      <vt:lpstr>Diagnostik Kedokteran di bidang Bioteknologi</vt:lpstr>
      <vt:lpstr>Nanoteknologi</vt:lpstr>
      <vt:lpstr>Digital in Medicine</vt:lpstr>
      <vt:lpstr>Kedokteran nuklir</vt:lpstr>
      <vt:lpstr>Kedokteran nuklir</vt:lpstr>
      <vt:lpstr>Sinar 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Diagnostik Penyakit dalam Bioteknologi Kedokteran</dc:title>
  <dc:creator>user</dc:creator>
  <cp:lastModifiedBy>user</cp:lastModifiedBy>
  <cp:revision>27</cp:revision>
  <dcterms:created xsi:type="dcterms:W3CDTF">2018-03-11T11:09:44Z</dcterms:created>
  <dcterms:modified xsi:type="dcterms:W3CDTF">2018-04-15T11:31:35Z</dcterms:modified>
</cp:coreProperties>
</file>