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4"/>
  </p:normalViewPr>
  <p:slideViewPr>
    <p:cSldViewPr snapToGrid="0" snapToObjects="1">
      <p:cViewPr varScale="1">
        <p:scale>
          <a:sx n="82" d="100"/>
          <a:sy n="82" d="100"/>
        </p:scale>
        <p:origin x="1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0AE36-89AE-4C06-8B48-1D5782BA38DD}" type="datetimeFigureOut">
              <a:rPr lang="id-ID" smtClean="0"/>
              <a:t>15/04/2018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39591-270A-44FA-9B60-365BD04440B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7594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C39591-270A-44FA-9B60-365BD04440B9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52917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76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297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263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715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53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4/15/2018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258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4/15/2018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580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4/15/2018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003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4/15/2018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27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4/15/2018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411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4/15/2018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3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565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12192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PENGARUH NANOPARTIKEL PLGA </a:t>
            </a:r>
            <a:r>
              <a:rPr lang="en-US" sz="3200" b="1" i="1" dirty="0" smtClean="0">
                <a:solidFill>
                  <a:srgbClr val="FF0000"/>
                </a:solidFill>
              </a:rPr>
              <a:t>(</a:t>
            </a:r>
            <a:r>
              <a:rPr lang="en-US" sz="3200" b="1" i="1" dirty="0" err="1" smtClean="0">
                <a:solidFill>
                  <a:srgbClr val="FF0000"/>
                </a:solidFill>
              </a:rPr>
              <a:t>Niggella</a:t>
            </a:r>
            <a:r>
              <a:rPr lang="en-US" sz="3200" b="1" i="1" dirty="0" smtClean="0">
                <a:solidFill>
                  <a:srgbClr val="FF0000"/>
                </a:solidFill>
              </a:rPr>
              <a:t> sativa) </a:t>
            </a:r>
            <a:r>
              <a:rPr lang="en-US" sz="3200" b="1" dirty="0" err="1" smtClean="0">
                <a:solidFill>
                  <a:srgbClr val="FF0000"/>
                </a:solidFill>
              </a:rPr>
              <a:t>dalam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menurunkan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radikal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bebas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malondialdehida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hepar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tikus</a:t>
            </a:r>
            <a:r>
              <a:rPr lang="en-US" sz="3200" b="1" dirty="0" smtClean="0">
                <a:solidFill>
                  <a:srgbClr val="FF0000"/>
                </a:solidFill>
              </a:rPr>
              <a:t> model </a:t>
            </a:r>
            <a:r>
              <a:rPr lang="en-US" sz="3200" b="1" dirty="0" err="1" smtClean="0">
                <a:solidFill>
                  <a:srgbClr val="FF0000"/>
                </a:solidFill>
              </a:rPr>
              <a:t>dm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tipe</a:t>
            </a:r>
            <a:r>
              <a:rPr lang="en-US" sz="3200" b="1" dirty="0" smtClean="0">
                <a:solidFill>
                  <a:srgbClr val="FF0000"/>
                </a:solidFill>
              </a:rPr>
              <a:t> 2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1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223084" y="1239253"/>
            <a:ext cx="3765884" cy="7339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TUJUAN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PENELITIAN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710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2099511" y="2237874"/>
            <a:ext cx="7820525" cy="20694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n-US" sz="2000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engetahui</a:t>
            </a:r>
            <a:r>
              <a:rPr lang="en-US" sz="20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perbedaan</a:t>
            </a:r>
            <a:r>
              <a:rPr lang="en-US" sz="2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kadar</a:t>
            </a:r>
            <a:r>
              <a:rPr lang="en-US" sz="2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MDA </a:t>
            </a:r>
            <a:r>
              <a:rPr lang="en-US" sz="2000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hepar</a:t>
            </a:r>
            <a:r>
              <a:rPr lang="en-US" sz="2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tikus</a:t>
            </a:r>
            <a:r>
              <a:rPr lang="en-US" sz="2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model DM </a:t>
            </a:r>
            <a:r>
              <a:rPr lang="en-US" sz="2000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tipe</a:t>
            </a:r>
            <a:r>
              <a:rPr lang="en-US" sz="2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2 yang </a:t>
            </a:r>
            <a:r>
              <a:rPr lang="en-US" sz="2000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diberi</a:t>
            </a:r>
            <a:r>
              <a:rPr lang="en-US" sz="2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nanopartikel</a:t>
            </a:r>
            <a:r>
              <a:rPr lang="en-US" sz="2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PLGA </a:t>
            </a:r>
            <a:r>
              <a:rPr lang="en-US" sz="2000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ekstrak</a:t>
            </a:r>
            <a:r>
              <a:rPr lang="en-US" sz="2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biji</a:t>
            </a:r>
            <a:r>
              <a:rPr lang="en-US" sz="2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jintan</a:t>
            </a:r>
            <a:r>
              <a:rPr lang="en-US" sz="2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hitam</a:t>
            </a:r>
            <a:r>
              <a:rPr lang="en-US" sz="2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, non- </a:t>
            </a:r>
            <a:r>
              <a:rPr lang="en-US" sz="2000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nanopartikel</a:t>
            </a:r>
            <a:r>
              <a:rPr lang="en-US" sz="2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ekstrak</a:t>
            </a:r>
            <a:r>
              <a:rPr lang="en-US" sz="2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biji</a:t>
            </a:r>
            <a:r>
              <a:rPr lang="en-US" sz="2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jintan</a:t>
            </a:r>
            <a:r>
              <a:rPr lang="en-US" sz="2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hitam</a:t>
            </a:r>
            <a:r>
              <a:rPr lang="en-US" sz="2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kelompok</a:t>
            </a:r>
            <a:r>
              <a:rPr lang="en-US" sz="2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tidak</a:t>
            </a:r>
            <a:r>
              <a:rPr lang="en-US" sz="2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diberi</a:t>
            </a:r>
            <a:r>
              <a:rPr lang="en-US" sz="2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terapi</a:t>
            </a:r>
            <a:r>
              <a:rPr lang="en-US" sz="2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kelompok</a:t>
            </a:r>
            <a:r>
              <a:rPr lang="en-US" sz="2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diberi</a:t>
            </a:r>
            <a:r>
              <a:rPr lang="en-US" sz="2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glibenklamid</a:t>
            </a:r>
            <a:r>
              <a:rPr lang="en-US" sz="2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15227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024562" y="794085"/>
            <a:ext cx="406667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METODE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710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1672387" y="2045368"/>
            <a:ext cx="8554453" cy="31161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🐹 DESIGN TRUE EXPERIMENTAL 🐹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</a:t>
            </a:r>
            <a:r>
              <a:rPr lang="en-US" dirty="0" err="1" smtClean="0">
                <a:solidFill>
                  <a:schemeClr val="tx1"/>
                </a:solidFill>
              </a:rPr>
              <a:t>agian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penelitian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kuantitatif</a:t>
            </a:r>
            <a:r>
              <a:rPr lang="en-US" dirty="0">
                <a:solidFill>
                  <a:schemeClr val="tx1"/>
                </a:solidFill>
              </a:rPr>
              <a:t> . </a:t>
            </a:r>
            <a:r>
              <a:rPr lang="en-US" dirty="0" err="1">
                <a:solidFill>
                  <a:schemeClr val="tx1"/>
                </a:solidFill>
              </a:rPr>
              <a:t>Namun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penelitian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eksperimen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memiliki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ciri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tersendiri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membedakannya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penelitian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kuantitatif</a:t>
            </a:r>
            <a:r>
              <a:rPr lang="en-US" dirty="0">
                <a:solidFill>
                  <a:schemeClr val="tx1"/>
                </a:solidFill>
              </a:rPr>
              <a:t>  </a:t>
            </a:r>
            <a:r>
              <a:rPr lang="en-US" dirty="0" err="1">
                <a:solidFill>
                  <a:schemeClr val="tx1"/>
                </a:solidFill>
              </a:rPr>
              <a:t>lainnya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Ciri</a:t>
            </a:r>
            <a:r>
              <a:rPr lang="en-US" dirty="0">
                <a:solidFill>
                  <a:schemeClr val="tx1"/>
                </a:solidFill>
              </a:rPr>
              <a:t> yang paling </a:t>
            </a:r>
            <a:r>
              <a:rPr lang="en-US" dirty="0" err="1">
                <a:solidFill>
                  <a:schemeClr val="tx1"/>
                </a:solidFill>
              </a:rPr>
              <a:t>mendasar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penelitian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eksperimen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yakni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perlakuan</a:t>
            </a:r>
            <a:r>
              <a:rPr lang="en-US" dirty="0">
                <a:solidFill>
                  <a:schemeClr val="tx1"/>
                </a:solidFill>
              </a:rPr>
              <a:t> (treatment). </a:t>
            </a:r>
            <a:r>
              <a:rPr lang="en-US" dirty="0" err="1">
                <a:solidFill>
                  <a:schemeClr val="tx1"/>
                </a:solidFill>
              </a:rPr>
              <a:t>Selain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itu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ciri</a:t>
            </a:r>
            <a:r>
              <a:rPr lang="en-US" dirty="0">
                <a:solidFill>
                  <a:schemeClr val="tx1"/>
                </a:solidFill>
              </a:rPr>
              <a:t> lain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penelitian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eksperimen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umum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pengontrolan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  </a:t>
            </a:r>
            <a:r>
              <a:rPr lang="en-US" dirty="0" err="1">
                <a:solidFill>
                  <a:schemeClr val="tx1"/>
                </a:solidFill>
              </a:rPr>
              <a:t>pengamatan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3552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73768" y="541421"/>
            <a:ext cx="3128211" cy="7579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TAHAPAN : </a:t>
            </a:r>
            <a:endParaRPr lang="en-US" dirty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710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43788" y="1925053"/>
            <a:ext cx="844616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sz="2400" dirty="0" err="1"/>
              <a:t>Ekstraksi</a:t>
            </a:r>
            <a:r>
              <a:rPr lang="en-US" sz="2400" dirty="0"/>
              <a:t> </a:t>
            </a:r>
            <a:r>
              <a:rPr lang="en-US" sz="2400" dirty="0" err="1"/>
              <a:t>Biji</a:t>
            </a:r>
            <a:r>
              <a:rPr lang="en-US" sz="2400" dirty="0"/>
              <a:t> </a:t>
            </a:r>
            <a:r>
              <a:rPr lang="en-US" sz="2400" dirty="0" err="1"/>
              <a:t>Jintan</a:t>
            </a:r>
            <a:r>
              <a:rPr lang="en-US" sz="2400" dirty="0"/>
              <a:t> </a:t>
            </a:r>
            <a:r>
              <a:rPr lang="en-US" sz="2400" dirty="0" err="1" smtClean="0"/>
              <a:t>Hitam</a:t>
            </a:r>
            <a:endParaRPr lang="en-US" sz="2400" dirty="0" smtClean="0"/>
          </a:p>
          <a:p>
            <a:pPr marL="285750" indent="-285750">
              <a:buFont typeface="Wingdings" charset="2"/>
              <a:buChar char="Ø"/>
            </a:pPr>
            <a:r>
              <a:rPr lang="en-US" sz="2400" dirty="0" err="1" smtClean="0"/>
              <a:t>Identifikasi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timokuinon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kromatografi</a:t>
            </a:r>
            <a:r>
              <a:rPr lang="en-US" sz="2400" dirty="0" smtClean="0"/>
              <a:t> lapis tipis 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2400" dirty="0" err="1" smtClean="0"/>
              <a:t>Pembuatan</a:t>
            </a:r>
            <a:r>
              <a:rPr lang="en-US" sz="2400" dirty="0" smtClean="0"/>
              <a:t> diet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lemak</a:t>
            </a:r>
            <a:r>
              <a:rPr lang="en-US" sz="2400" dirty="0" smtClean="0"/>
              <a:t> 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2400" dirty="0" err="1"/>
              <a:t>Pembuatan</a:t>
            </a:r>
            <a:r>
              <a:rPr lang="en-US" sz="2400" dirty="0"/>
              <a:t> </a:t>
            </a:r>
            <a:r>
              <a:rPr lang="en-US" sz="2400" dirty="0" err="1"/>
              <a:t>Nanopartikel</a:t>
            </a:r>
            <a:r>
              <a:rPr lang="en-US" sz="2400" dirty="0"/>
              <a:t> PLGA </a:t>
            </a:r>
            <a:endParaRPr lang="en-US" sz="2400" dirty="0" smtClean="0"/>
          </a:p>
          <a:p>
            <a:pPr marL="285750" indent="-285750">
              <a:buFont typeface="Wingdings" charset="2"/>
              <a:buChar char="Ø"/>
            </a:pPr>
            <a:r>
              <a:rPr lang="en-US" sz="2400" dirty="0" err="1"/>
              <a:t>Karakterisasi</a:t>
            </a:r>
            <a:r>
              <a:rPr lang="en-US" sz="2400" dirty="0"/>
              <a:t> </a:t>
            </a:r>
            <a:r>
              <a:rPr lang="en-US" sz="2400" dirty="0" err="1"/>
              <a:t>Morfologi</a:t>
            </a:r>
            <a:r>
              <a:rPr lang="en-US" sz="2400" dirty="0"/>
              <a:t> </a:t>
            </a:r>
            <a:r>
              <a:rPr lang="en-US" sz="2400" dirty="0" err="1"/>
              <a:t>Nanopartikel</a:t>
            </a:r>
            <a:r>
              <a:rPr lang="en-US" sz="2400" dirty="0"/>
              <a:t> PLGA 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2400" dirty="0" err="1"/>
              <a:t>Pemeriksaan</a:t>
            </a:r>
            <a:r>
              <a:rPr lang="en-US" sz="2400" dirty="0"/>
              <a:t> Kadar </a:t>
            </a:r>
            <a:r>
              <a:rPr lang="en-US" sz="2400" dirty="0" err="1"/>
              <a:t>Glukosa</a:t>
            </a:r>
            <a:r>
              <a:rPr lang="en-US" sz="2400" dirty="0"/>
              <a:t> </a:t>
            </a:r>
            <a:r>
              <a:rPr lang="en-US" sz="2400" dirty="0" err="1"/>
              <a:t>Darah</a:t>
            </a:r>
            <a:r>
              <a:rPr lang="en-US" sz="2400" dirty="0"/>
              <a:t> </a:t>
            </a:r>
            <a:r>
              <a:rPr lang="en-US" sz="2400" dirty="0" err="1"/>
              <a:t>Puasa</a:t>
            </a:r>
            <a:r>
              <a:rPr lang="en-US" sz="2400" dirty="0"/>
              <a:t> (GDP) 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2400" dirty="0" err="1"/>
              <a:t>Pengukuran</a:t>
            </a:r>
            <a:r>
              <a:rPr lang="en-US" sz="2400" dirty="0"/>
              <a:t> Kadar MDA </a:t>
            </a:r>
            <a:r>
              <a:rPr lang="en-US" sz="2400" dirty="0" err="1"/>
              <a:t>Hepar</a:t>
            </a:r>
            <a:r>
              <a:rPr lang="en-US" sz="2400" dirty="0"/>
              <a:t> </a:t>
            </a:r>
          </a:p>
          <a:p>
            <a:pPr marL="285750" indent="-285750">
              <a:buFont typeface="Wingdings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55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710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816" y="197867"/>
            <a:ext cx="8838532" cy="6551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149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710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042" y="139032"/>
            <a:ext cx="8013700" cy="659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868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81263" y="445169"/>
            <a:ext cx="3332748" cy="7940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Induksi</a:t>
            </a:r>
            <a:r>
              <a:rPr lang="en-US" sz="2000" dirty="0">
                <a:solidFill>
                  <a:schemeClr val="tx1"/>
                </a:solidFill>
              </a:rPr>
              <a:t> DM </a:t>
            </a:r>
            <a:r>
              <a:rPr lang="en-US" sz="2000" dirty="0" err="1">
                <a:solidFill>
                  <a:schemeClr val="tx1"/>
                </a:solidFill>
              </a:rPr>
              <a:t>Tipe</a:t>
            </a:r>
            <a:r>
              <a:rPr lang="en-US" sz="2000" dirty="0">
                <a:solidFill>
                  <a:schemeClr val="tx1"/>
                </a:solidFill>
              </a:rPr>
              <a:t> 2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950489" y="1094873"/>
            <a:ext cx="9276352" cy="21897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DTL, </a:t>
            </a:r>
            <a:r>
              <a:rPr lang="en-US" dirty="0" err="1">
                <a:solidFill>
                  <a:schemeClr val="tx1"/>
                </a:solidFill>
              </a:rPr>
              <a:t>didapatkan</a:t>
            </a:r>
            <a:r>
              <a:rPr lang="en-US" dirty="0">
                <a:solidFill>
                  <a:schemeClr val="tx1"/>
                </a:solidFill>
              </a:rPr>
              <a:t> 21 </a:t>
            </a:r>
            <a:r>
              <a:rPr lang="en-US" dirty="0" err="1">
                <a:solidFill>
                  <a:schemeClr val="tx1"/>
                </a:solidFill>
              </a:rPr>
              <a:t>tikus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mengalami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peningkatan</a:t>
            </a:r>
            <a:r>
              <a:rPr lang="en-US" dirty="0">
                <a:solidFill>
                  <a:schemeClr val="tx1"/>
                </a:solidFill>
              </a:rPr>
              <a:t> GDP. </a:t>
            </a:r>
            <a:r>
              <a:rPr lang="en-US" dirty="0" err="1">
                <a:solidFill>
                  <a:schemeClr val="tx1"/>
                </a:solidFill>
              </a:rPr>
              <a:t>Setelah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pemberian</a:t>
            </a:r>
            <a:r>
              <a:rPr lang="en-US" dirty="0">
                <a:solidFill>
                  <a:schemeClr val="tx1"/>
                </a:solidFill>
              </a:rPr>
              <a:t> STZ </a:t>
            </a:r>
            <a:r>
              <a:rPr lang="en-US" dirty="0" err="1">
                <a:solidFill>
                  <a:schemeClr val="tx1"/>
                </a:solidFill>
              </a:rPr>
              <a:t>dosis</a:t>
            </a:r>
            <a:r>
              <a:rPr lang="en-US" dirty="0">
                <a:solidFill>
                  <a:schemeClr val="tx1"/>
                </a:solidFill>
              </a:rPr>
              <a:t> 35 mg/</a:t>
            </a:r>
            <a:r>
              <a:rPr lang="en-US" dirty="0" err="1">
                <a:solidFill>
                  <a:schemeClr val="tx1"/>
                </a:solidFill>
              </a:rPr>
              <a:t>kgBB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gejala-gejala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fisiologis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terjadi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tikus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meliputi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poliuri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ditandai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sekam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basah</a:t>
            </a:r>
            <a:r>
              <a:rPr lang="en-US" dirty="0">
                <a:solidFill>
                  <a:schemeClr val="tx1"/>
                </a:solidFill>
              </a:rPr>
              <a:t>), </a:t>
            </a:r>
            <a:r>
              <a:rPr lang="en-US" dirty="0" err="1">
                <a:solidFill>
                  <a:schemeClr val="tx1"/>
                </a:solidFill>
              </a:rPr>
              <a:t>polidipsi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air </a:t>
            </a:r>
            <a:r>
              <a:rPr lang="en-US" dirty="0" err="1">
                <a:solidFill>
                  <a:schemeClr val="tx1"/>
                </a:solidFill>
              </a:rPr>
              <a:t>minum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diberikan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setiap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habis</a:t>
            </a:r>
            <a:r>
              <a:rPr lang="en-US" dirty="0">
                <a:solidFill>
                  <a:schemeClr val="tx1"/>
                </a:solidFill>
              </a:rPr>
              <a:t>),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polifagi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pakan</a:t>
            </a:r>
            <a:r>
              <a:rPr lang="en-US" dirty="0">
                <a:solidFill>
                  <a:schemeClr val="tx1"/>
                </a:solidFill>
              </a:rPr>
              <a:t>). </a:t>
            </a:r>
            <a:r>
              <a:rPr lang="en-US" dirty="0" err="1">
                <a:solidFill>
                  <a:schemeClr val="tx1"/>
                </a:solidFill>
              </a:rPr>
              <a:t>Semua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tikus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mengalami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peningkatan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kadar</a:t>
            </a:r>
            <a:r>
              <a:rPr lang="en-US" dirty="0">
                <a:solidFill>
                  <a:schemeClr val="tx1"/>
                </a:solidFill>
              </a:rPr>
              <a:t> GDP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dinyatakan</a:t>
            </a:r>
            <a:r>
              <a:rPr lang="en-US" dirty="0">
                <a:solidFill>
                  <a:schemeClr val="tx1"/>
                </a:solidFill>
              </a:rPr>
              <a:t> DM </a:t>
            </a:r>
            <a:r>
              <a:rPr lang="en-US" dirty="0" err="1">
                <a:solidFill>
                  <a:schemeClr val="tx1"/>
                </a:solidFill>
              </a:rPr>
              <a:t>karena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kadar</a:t>
            </a:r>
            <a:r>
              <a:rPr lang="en-US" dirty="0">
                <a:solidFill>
                  <a:schemeClr val="tx1"/>
                </a:solidFill>
              </a:rPr>
              <a:t> GDP </a:t>
            </a:r>
            <a:r>
              <a:rPr lang="en-US" dirty="0" err="1">
                <a:solidFill>
                  <a:schemeClr val="tx1"/>
                </a:solidFill>
              </a:rPr>
              <a:t>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melebihi</a:t>
            </a:r>
            <a:r>
              <a:rPr lang="en-US" dirty="0">
                <a:solidFill>
                  <a:schemeClr val="tx1"/>
                </a:solidFill>
              </a:rPr>
              <a:t> 126 mg/dL.14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922291" y="3597440"/>
            <a:ext cx="3332748" cy="6737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Kadar MDA </a:t>
            </a:r>
            <a:r>
              <a:rPr lang="en-US" dirty="0" err="1">
                <a:solidFill>
                  <a:schemeClr val="tx1"/>
                </a:solidFill>
              </a:rPr>
              <a:t>Hepar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710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711" y="1839493"/>
            <a:ext cx="97536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386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982452" y="565484"/>
            <a:ext cx="2622885" cy="7339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HASIL :</a:t>
            </a:r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710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66274" y="1708485"/>
            <a:ext cx="104674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D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ari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penelitian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ini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bahwa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terdapat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perbedaan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kadar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MDA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hepar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tikus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model DM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tipe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2,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tetapi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tidak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signifikan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secara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statistik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pada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kelompok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yang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diberi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nanopartikel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PLGA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ekstrak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biji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jintan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hitam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, non-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nanopartikel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ekstrak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biji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jintan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hitam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kelompok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yang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tidak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diberi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terapi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dan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kelompok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yang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diberi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glibenklamid.Kadar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MDA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hepar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pada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kelompok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yang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diberi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nanopartikel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PLGA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ekstrak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biji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jintan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hitam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menghasilkan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penurunan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kadar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MDA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hepar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yang paling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besar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dibandingkan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dengan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kelompok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perlakuan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yang lain. </a:t>
            </a:r>
          </a:p>
        </p:txBody>
      </p:sp>
    </p:spTree>
    <p:extLst>
      <p:ext uri="{BB962C8B-B14F-4D97-AF65-F5344CB8AC3E}">
        <p14:creationId xmlns:p14="http://schemas.microsoft.com/office/powerpoint/2010/main" val="80329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Words>266</Words>
  <Application>Microsoft Office PowerPoint</Application>
  <PresentationFormat>Widescreen</PresentationFormat>
  <Paragraphs>21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Office Theme</vt:lpstr>
      <vt:lpstr>PENGARUH NANOPARTIKEL PLGA (Niggella sativa) dalam menurunkan radikal bebas malondialdehida hepar tikus model dm tipe 2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PENGARUH NANOPARTIKEL PLGA (Niggella sativa) dalam menurunkan radikal bebas malondialdehida hepar tikus model dm tipe 2</dc:title>
  <dc:creator>stevinapranata25@gmail.com</dc:creator>
  <cp:lastModifiedBy>user</cp:lastModifiedBy>
  <cp:revision>10</cp:revision>
  <dcterms:created xsi:type="dcterms:W3CDTF">2018-03-19T03:43:27Z</dcterms:created>
  <dcterms:modified xsi:type="dcterms:W3CDTF">2018-04-15T12:05:19Z</dcterms:modified>
</cp:coreProperties>
</file>